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73" r:id="rId1"/>
  </p:sldMasterIdLst>
  <p:notesMasterIdLst>
    <p:notesMasterId r:id="rId51"/>
  </p:notesMasterIdLst>
  <p:handoutMasterIdLst>
    <p:handoutMasterId r:id="rId52"/>
  </p:handoutMasterIdLst>
  <p:sldIdLst>
    <p:sldId id="256" r:id="rId2"/>
    <p:sldId id="640" r:id="rId3"/>
    <p:sldId id="676" r:id="rId4"/>
    <p:sldId id="480" r:id="rId5"/>
    <p:sldId id="641" r:id="rId6"/>
    <p:sldId id="643" r:id="rId7"/>
    <p:sldId id="642" r:id="rId8"/>
    <p:sldId id="645" r:id="rId9"/>
    <p:sldId id="646" r:id="rId10"/>
    <p:sldId id="650" r:id="rId11"/>
    <p:sldId id="648" r:id="rId12"/>
    <p:sldId id="649" r:id="rId13"/>
    <p:sldId id="647" r:id="rId14"/>
    <p:sldId id="651" r:id="rId15"/>
    <p:sldId id="652" r:id="rId16"/>
    <p:sldId id="653" r:id="rId17"/>
    <p:sldId id="654" r:id="rId18"/>
    <p:sldId id="637" r:id="rId19"/>
    <p:sldId id="656" r:id="rId20"/>
    <p:sldId id="658" r:id="rId21"/>
    <p:sldId id="660" r:id="rId22"/>
    <p:sldId id="659" r:id="rId23"/>
    <p:sldId id="661" r:id="rId24"/>
    <p:sldId id="674" r:id="rId25"/>
    <p:sldId id="662" r:id="rId26"/>
    <p:sldId id="679" r:id="rId27"/>
    <p:sldId id="667" r:id="rId28"/>
    <p:sldId id="668" r:id="rId29"/>
    <p:sldId id="669" r:id="rId30"/>
    <p:sldId id="635" r:id="rId31"/>
    <p:sldId id="670" r:id="rId32"/>
    <p:sldId id="671" r:id="rId33"/>
    <p:sldId id="673" r:id="rId34"/>
    <p:sldId id="672" r:id="rId35"/>
    <p:sldId id="638" r:id="rId36"/>
    <p:sldId id="675" r:id="rId37"/>
    <p:sldId id="677" r:id="rId38"/>
    <p:sldId id="678" r:id="rId39"/>
    <p:sldId id="565" r:id="rId40"/>
    <p:sldId id="483" r:id="rId41"/>
    <p:sldId id="604" r:id="rId42"/>
    <p:sldId id="549" r:id="rId43"/>
    <p:sldId id="479" r:id="rId44"/>
    <p:sldId id="517" r:id="rId45"/>
    <p:sldId id="548" r:id="rId46"/>
    <p:sldId id="538" r:id="rId47"/>
    <p:sldId id="551" r:id="rId48"/>
    <p:sldId id="552" r:id="rId49"/>
    <p:sldId id="550"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2pPr>
    <a:lvl3pPr marL="9144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3pPr>
    <a:lvl4pPr marL="13716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4pPr>
    <a:lvl5pPr marL="18288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0000FF"/>
    <a:srgbClr val="000080"/>
    <a:srgbClr val="FF8000"/>
    <a:srgbClr val="008040"/>
    <a:srgbClr val="FF0080"/>
    <a:srgbClr val="66FFCC"/>
    <a:srgbClr val="66CCFF"/>
    <a:srgbClr val="FFCC66"/>
    <a:srgbClr val="E6E6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511" autoAdjust="0"/>
    <p:restoredTop sz="82901" autoAdjust="0"/>
  </p:normalViewPr>
  <p:slideViewPr>
    <p:cSldViewPr showGuides="1">
      <p:cViewPr>
        <p:scale>
          <a:sx n="100" d="100"/>
          <a:sy n="100" d="100"/>
        </p:scale>
        <p:origin x="-1224" y="-8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howGuides="1">
      <p:cViewPr varScale="1">
        <p:scale>
          <a:sx n="114" d="100"/>
          <a:sy n="114" d="100"/>
        </p:scale>
        <p:origin x="-329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notesMaster" Target="notesMasters/notesMaster1.xml"/><Relationship Id="rId5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theme" Target="theme/theme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handoutMaster" Target="handoutMasters/handoutMaster1.xml"/><Relationship Id="rId54" Type="http://schemas.openxmlformats.org/officeDocument/2006/relationships/presProps" Target="presProp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34AD76D-C936-4C44-B7D5-24BA9028BFD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7A5D499-FDCA-A94F-BACE-C172930C09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89CEE-7A84-7144-A81E-9A44348F5706}" type="slidenum">
              <a:rPr lang="en-US"/>
              <a:pPr/>
              <a:t>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Improved all kernel runtimes</a:t>
            </a:r>
          </a:p>
          <a:p>
            <a:r>
              <a:rPr lang="en-US" dirty="0" smtClean="0"/>
              <a:t>After optimization, charge/push dominate </a:t>
            </a:r>
          </a:p>
          <a:p>
            <a:r>
              <a:rPr lang="en-US" dirty="0" err="1" smtClean="0"/>
              <a:t>PCIe</a:t>
            </a:r>
            <a:r>
              <a:rPr lang="en-US" dirty="0" smtClean="0"/>
              <a:t> time is negligible</a:t>
            </a:r>
            <a:endParaRPr lang="en-US" dirty="0"/>
          </a:p>
        </p:txBody>
      </p:sp>
      <p:sp>
        <p:nvSpPr>
          <p:cNvPr id="4" name="Slide Number Placeholder 3"/>
          <p:cNvSpPr>
            <a:spLocks noGrp="1"/>
          </p:cNvSpPr>
          <p:nvPr>
            <p:ph type="sldNum" sz="quarter" idx="10"/>
          </p:nvPr>
        </p:nvSpPr>
        <p:spPr/>
        <p:txBody>
          <a:bodyPr/>
          <a:lstStyle/>
          <a:p>
            <a:fld id="{C7A5D499-FDCA-A94F-BACE-C172930C0909}"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0FBE-C282-1D45-8F0E-D0FC8EC76A69}" type="slidenum">
              <a:rPr lang="en-US"/>
              <a:pPr/>
              <a:t>39</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3BD7E33-42B5-474B-85EB-E483E5BA9689}" type="slidenum">
              <a:rPr lang="en-US"/>
              <a:pPr/>
              <a:t>42</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C9FB6F9-8FF3-D146-8146-3E910647BA0D}" type="slidenum">
              <a:rPr lang="en-US"/>
              <a:pPr/>
              <a:t>44</a:t>
            </a:fld>
            <a:endParaRPr lang="en-US"/>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6648450"/>
            <a:ext cx="9144000" cy="76200"/>
          </a:xfrm>
          <a:prstGeom prst="rect">
            <a:avLst/>
          </a:prstGeom>
          <a:solidFill>
            <a:srgbClr val="002C48">
              <a:alpha val="50000"/>
            </a:srgbClr>
          </a:solidFill>
          <a:ln w="9525">
            <a:noFill/>
            <a:miter lim="800000"/>
            <a:headEnd/>
            <a:tailEnd/>
          </a:ln>
        </p:spPr>
        <p:txBody>
          <a:bodyPr wrap="none" anchor="ctr">
            <a:prstTxWarp prst="textNoShape">
              <a:avLst/>
            </a:prstTxWarp>
          </a:bodyPr>
          <a:lstStyle/>
          <a:p>
            <a:pPr>
              <a:defRPr/>
            </a:pPr>
            <a:endParaRPr lang="en-US"/>
          </a:p>
        </p:txBody>
      </p:sp>
      <p:sp>
        <p:nvSpPr>
          <p:cNvPr id="5" name="Text Box 54"/>
          <p:cNvSpPr txBox="1">
            <a:spLocks noChangeArrowheads="1"/>
          </p:cNvSpPr>
          <p:nvPr/>
        </p:nvSpPr>
        <p:spPr bwMode="auto">
          <a:xfrm>
            <a:off x="1989138" y="6553200"/>
            <a:ext cx="5173662" cy="228600"/>
          </a:xfrm>
          <a:prstGeom prst="rect">
            <a:avLst/>
          </a:prstGeom>
          <a:solidFill>
            <a:schemeClr val="bg1"/>
          </a:solidFill>
          <a:ln w="3175">
            <a:noFill/>
            <a:miter lim="800000"/>
            <a:headEnd/>
            <a:tailEnd/>
          </a:ln>
          <a:effectLst/>
        </p:spPr>
        <p:txBody>
          <a:bodyPr lIns="0" tIns="0" rIns="0" bIns="0" anchor="ctr">
            <a:prstTxWarp prst="textNoShape">
              <a:avLst/>
            </a:prstTxWarp>
          </a:bodyPr>
          <a:lstStyle/>
          <a:p>
            <a:pPr algn="ctr">
              <a:defRPr/>
            </a:pPr>
            <a:r>
              <a:rPr lang="en-US" sz="1800" cap="small" dirty="0">
                <a:solidFill>
                  <a:srgbClr val="002C48">
                    <a:alpha val="50000"/>
                  </a:srgbClr>
                </a:solidFill>
                <a:latin typeface="Arial Black" charset="0"/>
              </a:rPr>
              <a:t>Lawrence Berkeley National Laboratory</a:t>
            </a:r>
          </a:p>
        </p:txBody>
      </p:sp>
      <p:pic>
        <p:nvPicPr>
          <p:cNvPr id="6" name="Picture 10" descr="HiRes_LBL_Logo.gif"/>
          <p:cNvPicPr>
            <a:picLocks noChangeAspect="1"/>
          </p:cNvPicPr>
          <p:nvPr/>
        </p:nvPicPr>
        <p:blipFill>
          <a:blip r:embed="rId2"/>
          <a:srcRect/>
          <a:stretch>
            <a:fillRect/>
          </a:stretch>
        </p:blipFill>
        <p:spPr bwMode="auto">
          <a:xfrm>
            <a:off x="0" y="0"/>
            <a:ext cx="9144000" cy="914400"/>
          </a:xfrm>
          <a:prstGeom prst="rect">
            <a:avLst/>
          </a:prstGeom>
          <a:noFill/>
          <a:ln w="9525">
            <a:noFill/>
            <a:miter lim="800000"/>
            <a:headEnd/>
            <a:tailEnd/>
          </a:ln>
        </p:spPr>
      </p:pic>
      <p:sp>
        <p:nvSpPr>
          <p:cNvPr id="7" name="Text Box 53"/>
          <p:cNvSpPr txBox="1">
            <a:spLocks noChangeArrowheads="1"/>
          </p:cNvSpPr>
          <p:nvPr/>
        </p:nvSpPr>
        <p:spPr bwMode="auto">
          <a:xfrm>
            <a:off x="0" y="912813"/>
            <a:ext cx="9144000" cy="228600"/>
          </a:xfrm>
          <a:prstGeom prst="rect">
            <a:avLst/>
          </a:prstGeom>
          <a:solidFill>
            <a:srgbClr val="E6E6E6"/>
          </a:solidFill>
          <a:ln w="3175">
            <a:solidFill>
              <a:srgbClr val="CCCCCC"/>
            </a:solidFill>
            <a:miter lim="800000"/>
            <a:headEnd/>
            <a:tailEnd/>
          </a:ln>
          <a:effectLst/>
        </p:spPr>
        <p:txBody>
          <a:bodyPr lIns="0" tIns="0" rIns="0" bIns="0" anchor="ctr">
            <a:prstTxWarp prst="textNoShape">
              <a:avLst/>
            </a:prstTxWarp>
          </a:bodyPr>
          <a:lstStyle/>
          <a:p>
            <a:pPr algn="ctr">
              <a:defRPr/>
            </a:pPr>
            <a:r>
              <a:rPr lang="en-US" sz="1200" b="1" spc="1200">
                <a:solidFill>
                  <a:srgbClr val="B3B3B3"/>
                </a:solidFill>
                <a:latin typeface="Arial" charset="0"/>
                <a:ea typeface="ＭＳ Ｐゴシック" charset="-128"/>
                <a:cs typeface="ＭＳ Ｐゴシック" charset="-128"/>
              </a:rPr>
              <a:t>FUTURE  TECHNOLOGIES  GROUP</a:t>
            </a:r>
          </a:p>
        </p:txBody>
      </p:sp>
      <p:sp>
        <p:nvSpPr>
          <p:cNvPr id="4099" name="Rectangle 3"/>
          <p:cNvSpPr>
            <a:spLocks noGrp="1" noChangeArrowheads="1"/>
          </p:cNvSpPr>
          <p:nvPr>
            <p:ph type="ctrTitle"/>
          </p:nvPr>
        </p:nvSpPr>
        <p:spPr>
          <a:xfrm>
            <a:off x="914400" y="1598613"/>
            <a:ext cx="7313613" cy="1828800"/>
          </a:xfrm>
        </p:spPr>
        <p:txBody>
          <a:bodyPr/>
          <a:lstStyle>
            <a:lvl1pPr>
              <a:defRPr>
                <a:solidFill>
                  <a:srgbClr val="004080"/>
                </a:solidFill>
              </a:defRPr>
            </a:lvl1pPr>
          </a:lstStyle>
          <a:p>
            <a:r>
              <a:rPr lang="en-US" dirty="0" smtClean="0"/>
              <a:t>Click to edit Master title style</a:t>
            </a:r>
            <a:endParaRPr lang="en-US" dirty="0"/>
          </a:p>
        </p:txBody>
      </p:sp>
      <p:sp>
        <p:nvSpPr>
          <p:cNvPr id="4100" name="Rectangle 4"/>
          <p:cNvSpPr>
            <a:spLocks noGrp="1" noChangeArrowheads="1"/>
          </p:cNvSpPr>
          <p:nvPr>
            <p:ph type="subTitle" idx="1"/>
          </p:nvPr>
        </p:nvSpPr>
        <p:spPr>
          <a:xfrm>
            <a:off x="1600200" y="3429000"/>
            <a:ext cx="6627813" cy="1828800"/>
          </a:xfrm>
        </p:spPr>
        <p:txBody>
          <a:bodyPr/>
          <a:lstStyle>
            <a:lvl1pPr marL="0" indent="0" algn="ctr">
              <a:buFont typeface="Wingdings" pitchFamily="-110" charset="2"/>
              <a:buNone/>
              <a:defRPr sz="1400"/>
            </a:lvl1pPr>
          </a:lstStyle>
          <a:p>
            <a:r>
              <a:rPr lang="en-US" smtClean="0"/>
              <a:t>Click to edit Master subtitle style</a:t>
            </a:r>
            <a:endParaRPr lang="en-US"/>
          </a:p>
        </p:txBody>
      </p:sp>
      <p:sp>
        <p:nvSpPr>
          <p:cNvPr id="8" name="Rectangle 9"/>
          <p:cNvSpPr>
            <a:spLocks noGrp="1" noChangeArrowheads="1"/>
          </p:cNvSpPr>
          <p:nvPr>
            <p:ph type="sldNum" sz="quarter" idx="10"/>
          </p:nvPr>
        </p:nvSpPr>
        <p:spPr>
          <a:xfrm>
            <a:off x="7010400" y="6553200"/>
            <a:ext cx="2133600" cy="238125"/>
          </a:xfrm>
        </p:spPr>
        <p:txBody>
          <a:bodyPr/>
          <a:lstStyle>
            <a:lvl1pPr>
              <a:defRPr/>
            </a:lvl1pPr>
          </a:lstStyle>
          <a:p>
            <a:fld id="{720211EB-A1F1-084D-9DDD-8505A7385F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22C79B6A-800B-E142-80EF-A4D6D575E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0"/>
            <a:ext cx="2055813" cy="6399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0"/>
            <a:ext cx="6018212" cy="6399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A08AE875-82DE-F445-98D0-0DCC9141AE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A6688060-3351-004F-BDDD-4D2330D7A4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4C4A82B1-99F4-E64B-90F9-D5D71E2FD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3000"/>
            <a:ext cx="40370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143000"/>
            <a:ext cx="403701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BCD758A7-4869-7E40-8B5D-E3862D31A4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010400" y="6553200"/>
            <a:ext cx="2133600" cy="238125"/>
          </a:xfrm>
        </p:spPr>
        <p:txBody>
          <a:bodyPr/>
          <a:lstStyle>
            <a:lvl1pPr>
              <a:defRPr/>
            </a:lvl1pPr>
          </a:lstStyle>
          <a:p>
            <a:fld id="{1E17DCE6-8197-EE42-B722-39F31B6CB1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010400" y="6553200"/>
            <a:ext cx="2133600" cy="238125"/>
          </a:xfrm>
        </p:spPr>
        <p:txBody>
          <a:bodyPr/>
          <a:lstStyle>
            <a:lvl1pPr>
              <a:defRPr/>
            </a:lvl1pPr>
          </a:lstStyle>
          <a:p>
            <a:fld id="{83686D63-7713-4D49-9615-C8BF49EEA3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10400" y="6553200"/>
            <a:ext cx="2133600" cy="238125"/>
          </a:xfrm>
        </p:spPr>
        <p:txBody>
          <a:bodyPr/>
          <a:lstStyle>
            <a:lvl1pPr>
              <a:defRPr/>
            </a:lvl1pPr>
          </a:lstStyle>
          <a:p>
            <a:fld id="{5BF20CE2-0294-EC48-9972-311911748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49E9892D-14DB-4C45-A303-86895BF4F7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A8D54A36-4436-AD4D-9B79-D63578DFCF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0" descr="HiRes_LBL_Logo.gif"/>
          <p:cNvPicPr>
            <a:picLocks noChangeAspect="1"/>
          </p:cNvPicPr>
          <p:nvPr/>
        </p:nvPicPr>
        <p:blipFill>
          <a:blip r:embed="rId13"/>
          <a:srcRect/>
          <a:stretch>
            <a:fillRect/>
          </a:stretch>
        </p:blipFill>
        <p:spPr bwMode="auto">
          <a:xfrm>
            <a:off x="0" y="0"/>
            <a:ext cx="9144000" cy="914400"/>
          </a:xfrm>
          <a:prstGeom prst="rect">
            <a:avLst/>
          </a:prstGeom>
          <a:noFill/>
          <a:ln w="9525">
            <a:noFill/>
            <a:miter lim="800000"/>
            <a:headEnd/>
            <a:tailEnd/>
          </a:ln>
        </p:spPr>
      </p:pic>
      <p:sp>
        <p:nvSpPr>
          <p:cNvPr id="22" name="Text Box 53"/>
          <p:cNvSpPr txBox="1">
            <a:spLocks noChangeArrowheads="1"/>
          </p:cNvSpPr>
          <p:nvPr/>
        </p:nvSpPr>
        <p:spPr bwMode="auto">
          <a:xfrm>
            <a:off x="0" y="912813"/>
            <a:ext cx="9144000" cy="228600"/>
          </a:xfrm>
          <a:prstGeom prst="rect">
            <a:avLst/>
          </a:prstGeom>
          <a:solidFill>
            <a:srgbClr val="E6E6E6"/>
          </a:solidFill>
          <a:ln w="3175">
            <a:solidFill>
              <a:srgbClr val="CCCCCC"/>
            </a:solidFill>
            <a:miter lim="800000"/>
            <a:headEnd/>
            <a:tailEnd/>
          </a:ln>
          <a:effectLst/>
        </p:spPr>
        <p:txBody>
          <a:bodyPr lIns="0" tIns="0" rIns="0" bIns="0" anchor="ctr">
            <a:prstTxWarp prst="textNoShape">
              <a:avLst/>
            </a:prstTxWarp>
          </a:bodyPr>
          <a:lstStyle/>
          <a:p>
            <a:pPr algn="ctr">
              <a:defRPr/>
            </a:pPr>
            <a:r>
              <a:rPr lang="en-US" sz="1200" b="1" spc="1200">
                <a:solidFill>
                  <a:srgbClr val="B3B3B3"/>
                </a:solidFill>
                <a:latin typeface="Arial" charset="0"/>
                <a:ea typeface="ＭＳ Ｐゴシック" charset="-128"/>
                <a:cs typeface="ＭＳ Ｐゴシック" charset="-128"/>
              </a:rPr>
              <a:t>FUTURE  TECHNOLOGIES  GROUP</a:t>
            </a:r>
          </a:p>
        </p:txBody>
      </p:sp>
      <p:sp>
        <p:nvSpPr>
          <p:cNvPr id="1028" name="Rectangle 3"/>
          <p:cNvSpPr>
            <a:spLocks noGrp="1" noChangeArrowheads="1"/>
          </p:cNvSpPr>
          <p:nvPr>
            <p:ph type="body" idx="1"/>
          </p:nvPr>
        </p:nvSpPr>
        <p:spPr bwMode="auto">
          <a:xfrm>
            <a:off x="455613" y="1143000"/>
            <a:ext cx="8226425" cy="525621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4"/>
          <p:cNvSpPr>
            <a:spLocks noGrp="1" noChangeArrowheads="1"/>
          </p:cNvSpPr>
          <p:nvPr>
            <p:ph type="title"/>
          </p:nvPr>
        </p:nvSpPr>
        <p:spPr bwMode="auto">
          <a:xfrm>
            <a:off x="1370013" y="0"/>
            <a:ext cx="6399212" cy="9144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a:p>
        </p:txBody>
      </p:sp>
      <p:sp>
        <p:nvSpPr>
          <p:cNvPr id="23" name="Rectangle 52"/>
          <p:cNvSpPr>
            <a:spLocks noChangeArrowheads="1"/>
          </p:cNvSpPr>
          <p:nvPr/>
        </p:nvSpPr>
        <p:spPr bwMode="auto">
          <a:xfrm>
            <a:off x="0" y="6648450"/>
            <a:ext cx="9144000" cy="76200"/>
          </a:xfrm>
          <a:prstGeom prst="rect">
            <a:avLst/>
          </a:prstGeom>
          <a:solidFill>
            <a:srgbClr val="002C48">
              <a:alpha val="50000"/>
            </a:srgbClr>
          </a:solidFill>
          <a:ln w="9525">
            <a:noFill/>
            <a:miter lim="800000"/>
            <a:headEnd/>
            <a:tailEnd/>
          </a:ln>
        </p:spPr>
        <p:txBody>
          <a:bodyPr wrap="none" anchor="ctr">
            <a:prstTxWarp prst="textNoShape">
              <a:avLst/>
            </a:prstTxWarp>
          </a:bodyPr>
          <a:lstStyle/>
          <a:p>
            <a:pPr>
              <a:defRPr/>
            </a:pPr>
            <a:endParaRPr lang="en-US"/>
          </a:p>
        </p:txBody>
      </p:sp>
      <p:sp>
        <p:nvSpPr>
          <p:cNvPr id="24" name="Text Box 54"/>
          <p:cNvSpPr txBox="1">
            <a:spLocks noChangeArrowheads="1"/>
          </p:cNvSpPr>
          <p:nvPr/>
        </p:nvSpPr>
        <p:spPr bwMode="auto">
          <a:xfrm>
            <a:off x="1989138" y="6553200"/>
            <a:ext cx="5173662" cy="228600"/>
          </a:xfrm>
          <a:prstGeom prst="rect">
            <a:avLst/>
          </a:prstGeom>
          <a:solidFill>
            <a:schemeClr val="bg1"/>
          </a:solidFill>
          <a:ln w="3175">
            <a:noFill/>
            <a:miter lim="800000"/>
            <a:headEnd/>
            <a:tailEnd/>
          </a:ln>
          <a:effectLst/>
        </p:spPr>
        <p:txBody>
          <a:bodyPr lIns="0" tIns="0" rIns="0" bIns="0" anchor="ctr">
            <a:prstTxWarp prst="textNoShape">
              <a:avLst/>
            </a:prstTxWarp>
          </a:bodyPr>
          <a:lstStyle/>
          <a:p>
            <a:pPr algn="ctr">
              <a:defRPr/>
            </a:pPr>
            <a:r>
              <a:rPr lang="en-US" sz="1800" cap="small" dirty="0">
                <a:solidFill>
                  <a:srgbClr val="002C48">
                    <a:alpha val="50000"/>
                  </a:srgbClr>
                </a:solidFill>
                <a:latin typeface="Arial Black" charset="0"/>
              </a:rPr>
              <a:t>Lawrence Berkeley National Laboratory</a:t>
            </a:r>
          </a:p>
        </p:txBody>
      </p:sp>
      <p:sp>
        <p:nvSpPr>
          <p:cNvPr id="27" name="Slide Number Placeholder 26"/>
          <p:cNvSpPr>
            <a:spLocks noGrp="1"/>
          </p:cNvSpPr>
          <p:nvPr>
            <p:ph type="sldNum" sz="quarter" idx="4"/>
          </p:nvPr>
        </p:nvSpPr>
        <p:spPr>
          <a:xfrm>
            <a:off x="7010400" y="6553200"/>
            <a:ext cx="2133600" cy="228600"/>
          </a:xfrm>
          <a:prstGeom prst="rect">
            <a:avLst/>
          </a:prstGeom>
        </p:spPr>
        <p:txBody>
          <a:bodyPr vert="horz" lIns="91440" tIns="45720" rIns="91440" bIns="45720" rtlCol="0" anchor="ctr"/>
          <a:lstStyle>
            <a:lvl1pPr algn="r">
              <a:defRPr sz="1200">
                <a:solidFill>
                  <a:schemeClr val="tx1"/>
                </a:solidFill>
                <a:latin typeface="Arial" pitchFamily="-110" charset="0"/>
                <a:ea typeface="ＭＳ Ｐゴシック" pitchFamily="-110" charset="-128"/>
                <a:cs typeface="ＭＳ Ｐゴシック" pitchFamily="-110" charset="-128"/>
              </a:defRPr>
            </a:lvl1pPr>
          </a:lstStyle>
          <a:p>
            <a:fld id="{C5665506-6A87-8644-82DA-53079AA914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6pPr>
      <a:lvl7pPr marL="9144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7pPr>
      <a:lvl8pPr marL="13716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8pPr>
      <a:lvl9pPr marL="18288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9pPr>
    </p:titleStyle>
    <p:bodyStyle>
      <a:lvl1pPr marL="342900" indent="-342900" algn="l" rtl="0" eaLnBrk="1" fontAlgn="base" hangingPunct="1">
        <a:spcBef>
          <a:spcPct val="20000"/>
        </a:spcBef>
        <a:spcAft>
          <a:spcPct val="0"/>
        </a:spcAft>
        <a:buClr>
          <a:srgbClr val="000080"/>
        </a:buClr>
        <a:buSzPct val="85000"/>
        <a:buFont typeface="Wingdings" pitchFamily="-110" charset="2"/>
        <a:buChar char="v"/>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110" charset="2"/>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4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df"/><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df"/><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1.pdf"/><Relationship Id="rId1" Type="http://schemas.openxmlformats.org/officeDocument/2006/relationships/slideLayout" Target="../slideLayouts/slideLayout2.xml"/><Relationship Id="rId2" Type="http://schemas.openxmlformats.org/officeDocument/2006/relationships/image" Target="../media/image9.pdf"/><Relationship Id="rId3" Type="http://schemas.openxmlformats.org/officeDocument/2006/relationships/image" Target="../media/image10.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4" Type="http://schemas.openxmlformats.org/officeDocument/2006/relationships/image" Target="../media/image14.png"/><Relationship Id="rId10" Type="http://schemas.openxmlformats.org/officeDocument/2006/relationships/image" Target="../media/image20.png"/><Relationship Id="rId5" Type="http://schemas.openxmlformats.org/officeDocument/2006/relationships/image" Target="../media/image15.pdf"/><Relationship Id="rId7" Type="http://schemas.openxmlformats.org/officeDocument/2006/relationships/image" Target="../media/image17.pdf"/><Relationship Id="rId11" Type="http://schemas.openxmlformats.org/officeDocument/2006/relationships/image" Target="../media/image21.pdf"/><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 Id="rId9" Type="http://schemas.openxmlformats.org/officeDocument/2006/relationships/image" Target="../media/image19.pdf"/><Relationship Id="rId3" Type="http://schemas.openxmlformats.org/officeDocument/2006/relationships/image" Target="../media/image13.pdf"/><Relationship Id="rId6"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df"/><Relationship Id="rId4" Type="http://schemas.openxmlformats.org/officeDocument/2006/relationships/image" Target="../media/image25.pdf"/><Relationship Id="rId5" Type="http://schemas.openxmlformats.org/officeDocument/2006/relationships/image" Target="../media/image26.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3.pdf"/><Relationship Id="rId9" Type="http://schemas.openxmlformats.org/officeDocument/2006/relationships/image" Target="../media/image30.png"/><Relationship Id="rId3" Type="http://schemas.openxmlformats.org/officeDocument/2006/relationships/image" Target="../media/image24.png"/><Relationship Id="rId6" Type="http://schemas.openxmlformats.org/officeDocument/2006/relationships/image" Target="../media/image27.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df"/><Relationship Id="rId4" Type="http://schemas.openxmlformats.org/officeDocument/2006/relationships/image" Target="../media/image33.pdf"/><Relationship Id="rId5" Type="http://schemas.openxmlformats.org/officeDocument/2006/relationships/image" Target="../media/image34.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pdf"/><Relationship Id="rId9" Type="http://schemas.openxmlformats.org/officeDocument/2006/relationships/image" Target="../media/image38.png"/><Relationship Id="rId3" Type="http://schemas.openxmlformats.org/officeDocument/2006/relationships/image" Target="../media/image32.png"/><Relationship Id="rId6" Type="http://schemas.openxmlformats.org/officeDocument/2006/relationships/image" Target="../media/image35.pd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df"/><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df"/><Relationship Id="rId3"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df"/><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df"/><Relationship Id="rId3"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image" Target="../media/image49.pdf"/><Relationship Id="rId5" Type="http://schemas.openxmlformats.org/officeDocument/2006/relationships/image" Target="../media/image50.png"/><Relationship Id="rId7"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7.pdf"/><Relationship Id="rId3" Type="http://schemas.openxmlformats.org/officeDocument/2006/relationships/image" Target="../media/image48.png"/><Relationship Id="rId6" Type="http://schemas.openxmlformats.org/officeDocument/2006/relationships/image" Target="../media/image51.pdf"/></Relationships>
</file>

<file path=ppt/slides/_rels/slide34.xml.rels><?xml version="1.0" encoding="UTF-8" standalone="yes"?>
<Relationships xmlns="http://schemas.openxmlformats.org/package/2006/relationships"><Relationship Id="rId2" Type="http://schemas.openxmlformats.org/officeDocument/2006/relationships/image" Target="../media/image53.pdf"/><Relationship Id="rId3"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df"/><Relationship Id="rId3"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df"/><Relationship Id="rId3"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df"/><Relationship Id="rId3"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df"/><Relationship Id="rId3"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df"/><Relationship Id="rId3"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0" y="1143000"/>
            <a:ext cx="9144000" cy="1905000"/>
          </a:xfrm>
          <a:noFill/>
          <a:ln/>
        </p:spPr>
        <p:txBody>
          <a:bodyPr/>
          <a:lstStyle/>
          <a:p>
            <a:r>
              <a:rPr lang="en-US" dirty="0" smtClean="0"/>
              <a:t>Performance Optimization of HPC Applications on Multi- and </a:t>
            </a:r>
            <a:r>
              <a:rPr lang="en-US" dirty="0" err="1" smtClean="0"/>
              <a:t>Manycore</a:t>
            </a:r>
            <a:r>
              <a:rPr lang="en-US" dirty="0" smtClean="0"/>
              <a:t> </a:t>
            </a:r>
            <a:r>
              <a:rPr lang="en-US" dirty="0" smtClean="0"/>
              <a:t>Processors</a:t>
            </a:r>
            <a:endParaRPr lang="en-US" sz="3600" dirty="0"/>
          </a:p>
        </p:txBody>
      </p:sp>
      <p:sp>
        <p:nvSpPr>
          <p:cNvPr id="2053" name="Rectangle 5"/>
          <p:cNvSpPr>
            <a:spLocks noGrp="1" noChangeArrowheads="1"/>
          </p:cNvSpPr>
          <p:nvPr>
            <p:ph type="subTitle" idx="1"/>
          </p:nvPr>
        </p:nvSpPr>
        <p:spPr>
          <a:xfrm>
            <a:off x="0" y="3200400"/>
            <a:ext cx="9144000" cy="1371600"/>
          </a:xfrm>
          <a:noFill/>
          <a:ln/>
        </p:spPr>
        <p:txBody>
          <a:bodyPr/>
          <a:lstStyle/>
          <a:p>
            <a:r>
              <a:rPr lang="en-US" sz="2400" dirty="0"/>
              <a:t>Samuel </a:t>
            </a:r>
            <a:r>
              <a:rPr lang="en-US" sz="2400" dirty="0" smtClean="0"/>
              <a:t>Williams</a:t>
            </a:r>
            <a:r>
              <a:rPr lang="en-US" sz="2400" baseline="30000" dirty="0" smtClean="0"/>
              <a:t>1</a:t>
            </a:r>
            <a:endParaRPr lang="en-US" sz="2400" dirty="0" smtClean="0"/>
          </a:p>
          <a:p>
            <a:endParaRPr lang="en-US" sz="2000" dirty="0" smtClean="0"/>
          </a:p>
          <a:p>
            <a:r>
              <a:rPr lang="en-US" sz="1600" dirty="0" err="1" smtClean="0"/>
              <a:t>Kamesh</a:t>
            </a:r>
            <a:r>
              <a:rPr lang="en-US" sz="1600" dirty="0" smtClean="0"/>
              <a:t> Madduri</a:t>
            </a:r>
            <a:r>
              <a:rPr lang="en-US" sz="1600" baseline="30000" dirty="0" smtClean="0"/>
              <a:t>1</a:t>
            </a:r>
            <a:r>
              <a:rPr lang="en-US" sz="1600" dirty="0" smtClean="0"/>
              <a:t>, </a:t>
            </a:r>
            <a:r>
              <a:rPr lang="en-US" sz="1600" dirty="0" err="1" smtClean="0"/>
              <a:t>Khaled</a:t>
            </a:r>
            <a:r>
              <a:rPr lang="en-US" sz="1600" dirty="0" smtClean="0"/>
              <a:t> Ibrahim</a:t>
            </a:r>
            <a:r>
              <a:rPr lang="en-US" sz="1600" baseline="30000" dirty="0" smtClean="0"/>
              <a:t>1</a:t>
            </a:r>
            <a:r>
              <a:rPr lang="en-US" sz="1600" dirty="0" smtClean="0"/>
              <a:t>, Jonathan Carter</a:t>
            </a:r>
            <a:r>
              <a:rPr lang="en-US" sz="1600" baseline="30000" dirty="0" smtClean="0"/>
              <a:t>1</a:t>
            </a:r>
            <a:r>
              <a:rPr lang="en-US" sz="1600" dirty="0" smtClean="0"/>
              <a:t>, Leonid Oliker</a:t>
            </a:r>
            <a:r>
              <a:rPr lang="en-US" sz="1600" baseline="30000" dirty="0" smtClean="0"/>
              <a:t>1</a:t>
            </a:r>
            <a:r>
              <a:rPr lang="en-US" sz="1600" dirty="0" smtClean="0"/>
              <a:t>, </a:t>
            </a:r>
            <a:r>
              <a:rPr lang="en-US" sz="1600" dirty="0"/>
              <a:t>John </a:t>
            </a:r>
            <a:r>
              <a:rPr lang="en-US" sz="1600" dirty="0" smtClean="0"/>
              <a:t>Shalf</a:t>
            </a:r>
            <a:r>
              <a:rPr lang="en-US" sz="1600" baseline="30000" dirty="0"/>
              <a:t>1</a:t>
            </a:r>
            <a:r>
              <a:rPr lang="en-US" sz="1600" dirty="0" smtClean="0"/>
              <a:t>,</a:t>
            </a:r>
          </a:p>
          <a:p>
            <a:r>
              <a:rPr lang="en-US" sz="1600" dirty="0" smtClean="0"/>
              <a:t>David Donofrio</a:t>
            </a:r>
            <a:r>
              <a:rPr lang="en-US" sz="1600" baseline="30000" dirty="0" smtClean="0"/>
              <a:t>1</a:t>
            </a:r>
            <a:r>
              <a:rPr lang="en-US" sz="1600" dirty="0" smtClean="0"/>
              <a:t>, Kaushik Datta</a:t>
            </a:r>
            <a:r>
              <a:rPr lang="en-US" sz="1600" baseline="30000" dirty="0" smtClean="0"/>
              <a:t>2</a:t>
            </a:r>
            <a:r>
              <a:rPr lang="en-US" sz="1600" dirty="0" smtClean="0"/>
              <a:t>, </a:t>
            </a:r>
            <a:r>
              <a:rPr lang="en-US" sz="1600" dirty="0" err="1" smtClean="0"/>
              <a:t>Vasily</a:t>
            </a:r>
            <a:r>
              <a:rPr lang="en-US" sz="1600" dirty="0" smtClean="0"/>
              <a:t> Volkov</a:t>
            </a:r>
            <a:r>
              <a:rPr lang="en-US" sz="1600" baseline="30000" dirty="0" smtClean="0"/>
              <a:t>2</a:t>
            </a:r>
            <a:r>
              <a:rPr lang="en-US" sz="1600" dirty="0" smtClean="0"/>
              <a:t>, </a:t>
            </a:r>
            <a:r>
              <a:rPr lang="en-US" sz="1600" dirty="0" err="1" smtClean="0"/>
              <a:t>Stephane</a:t>
            </a:r>
            <a:r>
              <a:rPr lang="en-US" sz="1600" dirty="0" smtClean="0"/>
              <a:t> Ethier</a:t>
            </a:r>
            <a:r>
              <a:rPr lang="en-US" sz="1600" baseline="30000" dirty="0" smtClean="0"/>
              <a:t>3</a:t>
            </a:r>
            <a:r>
              <a:rPr lang="en-US" sz="1600" dirty="0" smtClean="0"/>
              <a:t>, Jens Kreuger</a:t>
            </a:r>
            <a:r>
              <a:rPr lang="en-US" sz="1600" baseline="30000" dirty="0" smtClean="0"/>
              <a:t>4</a:t>
            </a:r>
          </a:p>
        </p:txBody>
      </p:sp>
      <p:sp>
        <p:nvSpPr>
          <p:cNvPr id="4" name="Rectangle 9"/>
          <p:cNvSpPr>
            <a:spLocks noGrp="1" noChangeArrowheads="1"/>
          </p:cNvSpPr>
          <p:nvPr>
            <p:ph type="sldNum" sz="quarter" idx="10"/>
          </p:nvPr>
        </p:nvSpPr>
        <p:spPr/>
        <p:txBody>
          <a:bodyPr/>
          <a:lstStyle/>
          <a:p>
            <a:fld id="{9C4C9053-1287-D545-864E-E4FC99EAC6A1}" type="slidenum">
              <a:rPr lang="en-US"/>
              <a:pPr/>
              <a:t>1</a:t>
            </a:fld>
            <a:endParaRPr lang="en-US"/>
          </a:p>
        </p:txBody>
      </p:sp>
      <p:sp>
        <p:nvSpPr>
          <p:cNvPr id="5" name="Rectangle 5"/>
          <p:cNvSpPr txBox="1">
            <a:spLocks noChangeArrowheads="1"/>
          </p:cNvSpPr>
          <p:nvPr/>
        </p:nvSpPr>
        <p:spPr bwMode="auto">
          <a:xfrm>
            <a:off x="914400" y="4876800"/>
            <a:ext cx="7315200" cy="1600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lgn="r" eaLnBrk="1" hangingPunct="1">
              <a:spcBef>
                <a:spcPct val="20000"/>
              </a:spcBef>
              <a:buClr>
                <a:srgbClr val="000080"/>
              </a:buClr>
              <a:buSzPct val="85000"/>
              <a:defRPr/>
            </a:pPr>
            <a:r>
              <a:rPr lang="en-US" sz="1600" kern="0" dirty="0" smtClean="0">
                <a:solidFill>
                  <a:srgbClr val="800040"/>
                </a:solidFill>
              </a:rPr>
              <a:t>			</a:t>
            </a:r>
            <a:r>
              <a:rPr lang="en-US" sz="1600" kern="0" baseline="30000" dirty="0" smtClean="0">
                <a:solidFill>
                  <a:srgbClr val="800040"/>
                </a:solidFill>
              </a:rPr>
              <a:t>1</a:t>
            </a:r>
            <a:r>
              <a:rPr lang="en-US" sz="1600" kern="0" dirty="0" smtClean="0">
                <a:solidFill>
                  <a:srgbClr val="800040"/>
                </a:solidFill>
              </a:rPr>
              <a:t>Lawrence Berkeley National Laboratory</a:t>
            </a:r>
            <a:r>
              <a:rPr kumimoji="0" lang="en-US" sz="1600" b="0" i="0" u="none" strike="noStrike" kern="0" cap="none" spc="0" normalizeH="0" baseline="30000" noProof="0" dirty="0" smtClean="0">
                <a:ln>
                  <a:noFill/>
                </a:ln>
                <a:solidFill>
                  <a:srgbClr val="800040"/>
                </a:solidFill>
                <a:effectLst/>
                <a:uLnTx/>
                <a:uFillTx/>
                <a:latin typeface="+mn-lt"/>
                <a:ea typeface="+mn-ea"/>
                <a:cs typeface="+mn-cs"/>
              </a:rPr>
              <a:t>					2</a:t>
            </a:r>
            <a:r>
              <a:rPr kumimoji="0" lang="en-US" sz="1600" b="0" i="0" u="none" strike="noStrike" kern="0" cap="none" spc="0" normalizeH="0" baseline="0" noProof="0" dirty="0" smtClean="0">
                <a:ln>
                  <a:noFill/>
                </a:ln>
                <a:solidFill>
                  <a:srgbClr val="800040"/>
                </a:solidFill>
                <a:effectLst/>
                <a:uLnTx/>
                <a:uFillTx/>
                <a:latin typeface="+mn-lt"/>
                <a:ea typeface="+mn-ea"/>
                <a:cs typeface="+mn-cs"/>
              </a:rPr>
              <a:t>University of California Berkeley</a:t>
            </a:r>
            <a:br>
              <a:rPr kumimoji="0" lang="en-US" sz="1600" b="0" i="0" u="none" strike="noStrike" kern="0" cap="none" spc="0" normalizeH="0" baseline="0" noProof="0" dirty="0" smtClean="0">
                <a:ln>
                  <a:noFill/>
                </a:ln>
                <a:solidFill>
                  <a:srgbClr val="800040"/>
                </a:solidFill>
                <a:effectLst/>
                <a:uLnTx/>
                <a:uFillTx/>
                <a:latin typeface="+mn-lt"/>
                <a:ea typeface="+mn-ea"/>
                <a:cs typeface="+mn-cs"/>
              </a:rPr>
            </a:br>
            <a:r>
              <a:rPr kumimoji="0" lang="en-US" sz="1600" b="0" i="0" u="none" strike="noStrike" kern="0" cap="none" spc="0" normalizeH="0" baseline="0" noProof="0" dirty="0" smtClean="0">
                <a:ln>
                  <a:noFill/>
                </a:ln>
                <a:solidFill>
                  <a:srgbClr val="800040"/>
                </a:solidFill>
                <a:effectLst/>
                <a:uLnTx/>
                <a:uFillTx/>
                <a:latin typeface="+mn-lt"/>
                <a:ea typeface="+mn-ea"/>
                <a:cs typeface="+mn-cs"/>
              </a:rPr>
              <a:t>			</a:t>
            </a:r>
            <a:r>
              <a:rPr kumimoji="0" lang="en-US" sz="1600" b="0" i="0" u="none" strike="noStrike" kern="0" cap="none" spc="0" normalizeH="0" baseline="30000" noProof="0" dirty="0" smtClean="0">
                <a:ln>
                  <a:noFill/>
                </a:ln>
                <a:solidFill>
                  <a:srgbClr val="800040"/>
                </a:solidFill>
                <a:effectLst/>
                <a:uLnTx/>
                <a:uFillTx/>
                <a:latin typeface="+mn-lt"/>
                <a:ea typeface="+mn-ea"/>
                <a:cs typeface="+mn-cs"/>
              </a:rPr>
              <a:t>3</a:t>
            </a:r>
            <a:r>
              <a:rPr kumimoji="0" lang="en-US" sz="1600" b="0" i="0" u="none" strike="noStrike" kern="0" cap="none" spc="0" normalizeH="0" baseline="0" noProof="0" dirty="0" smtClean="0">
                <a:ln>
                  <a:noFill/>
                </a:ln>
                <a:solidFill>
                  <a:srgbClr val="800040"/>
                </a:solidFill>
                <a:effectLst/>
                <a:uLnTx/>
                <a:uFillTx/>
                <a:latin typeface="+mn-lt"/>
                <a:ea typeface="+mn-ea"/>
                <a:cs typeface="+mn-cs"/>
              </a:rPr>
              <a:t>Princeton Plasma Physics Laboratory</a:t>
            </a:r>
            <a:br>
              <a:rPr kumimoji="0" lang="en-US" sz="1600" b="0" i="0" u="none" strike="noStrike" kern="0" cap="none" spc="0" normalizeH="0" baseline="0" noProof="0" dirty="0" smtClean="0">
                <a:ln>
                  <a:noFill/>
                </a:ln>
                <a:solidFill>
                  <a:srgbClr val="800040"/>
                </a:solidFill>
                <a:effectLst/>
                <a:uLnTx/>
                <a:uFillTx/>
                <a:latin typeface="+mn-lt"/>
                <a:ea typeface="+mn-ea"/>
                <a:cs typeface="+mn-cs"/>
              </a:rPr>
            </a:br>
            <a:r>
              <a:rPr lang="en-US" sz="1600" kern="0" baseline="30000" dirty="0" smtClean="0">
                <a:solidFill>
                  <a:srgbClr val="800040"/>
                </a:solidFill>
              </a:rPr>
              <a:t>3</a:t>
            </a:r>
            <a:r>
              <a:rPr lang="en-US" sz="1600" kern="0" dirty="0" smtClean="0">
                <a:solidFill>
                  <a:srgbClr val="800040"/>
                </a:solidFill>
              </a:rPr>
              <a:t>Fraunhofer ITWM</a:t>
            </a:r>
            <a:br>
              <a:rPr lang="en-US" sz="1600" kern="0" dirty="0" smtClean="0">
                <a:solidFill>
                  <a:srgbClr val="800040"/>
                </a:solidFill>
              </a:rPr>
            </a:br>
            <a:endParaRPr kumimoji="0" lang="en-US" sz="1600" b="0" i="0" u="none" strike="noStrike" kern="0" cap="none" spc="0" normalizeH="0" baseline="0" noProof="0" dirty="0" smtClean="0">
              <a:ln>
                <a:noFill/>
              </a:ln>
              <a:solidFill>
                <a:srgbClr val="800040"/>
              </a:solidFill>
              <a:effectLst/>
              <a:uLnTx/>
              <a:uFillTx/>
              <a:latin typeface="+mn-lt"/>
              <a:ea typeface="+mn-ea"/>
              <a:cs typeface="+mn-cs"/>
            </a:endParaRPr>
          </a:p>
          <a:p>
            <a:pPr marL="0" marR="0" lvl="0" indent="0" algn="r" defTabSz="914400" rtl="0" eaLnBrk="1" fontAlgn="base" latinLnBrk="0" hangingPunct="1">
              <a:lnSpc>
                <a:spcPct val="100000"/>
              </a:lnSpc>
              <a:spcBef>
                <a:spcPct val="20000"/>
              </a:spcBef>
              <a:spcAft>
                <a:spcPct val="0"/>
              </a:spcAft>
              <a:buClr>
                <a:srgbClr val="000080"/>
              </a:buClr>
              <a:buSzPct val="85000"/>
              <a:buFont typeface="Wingdings" pitchFamily="-110" charset="2"/>
              <a:buNone/>
              <a:tabLst/>
              <a:defRPr/>
            </a:pPr>
            <a:r>
              <a:rPr kumimoji="0" lang="en-US" sz="2000" b="0" i="1" u="none" strike="noStrike" kern="0" cap="none" spc="0" normalizeH="0" baseline="0" noProof="0" dirty="0" err="1" smtClean="0">
                <a:ln>
                  <a:noFill/>
                </a:ln>
                <a:solidFill>
                  <a:schemeClr val="tx1"/>
                </a:solidFill>
                <a:effectLst/>
                <a:uLnTx/>
                <a:uFillTx/>
                <a:latin typeface="+mn-lt"/>
                <a:ea typeface="+mn-ea"/>
                <a:cs typeface="+mn-cs"/>
              </a:rPr>
              <a:t>SWWilliams@lbl.gov</a:t>
            </a:r>
            <a:endParaRPr kumimoji="0" lang="en-US" sz="20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charge( )</a:t>
            </a:r>
            <a:endParaRPr lang="en-US" i="1"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10</a:t>
            </a:fld>
            <a:endParaRPr lang="en-US"/>
          </a:p>
        </p:txBody>
      </p:sp>
      <p:sp>
        <p:nvSpPr>
          <p:cNvPr id="6" name="Content Placeholder 2"/>
          <p:cNvSpPr>
            <a:spLocks noGrp="1"/>
          </p:cNvSpPr>
          <p:nvPr>
            <p:ph idx="1"/>
          </p:nvPr>
        </p:nvSpPr>
        <p:spPr>
          <a:xfrm>
            <a:off x="5943600" y="1373187"/>
            <a:ext cx="3200400" cy="5484813"/>
          </a:xfrm>
        </p:spPr>
        <p:txBody>
          <a:bodyPr/>
          <a:lstStyle/>
          <a:p>
            <a:r>
              <a:rPr lang="en-US" sz="1800" dirty="0" smtClean="0"/>
              <a:t>Partitioned Grid (PG) dramatically accelerates CPU performance over locking solutions</a:t>
            </a:r>
          </a:p>
          <a:p>
            <a:r>
              <a:rPr lang="en-US" sz="1800" dirty="0" smtClean="0"/>
              <a:t>Atomics provide an additional boost</a:t>
            </a:r>
          </a:p>
          <a:p>
            <a:endParaRPr lang="en-US" sz="1800" dirty="0" smtClean="0"/>
          </a:p>
          <a:p>
            <a:r>
              <a:rPr lang="en-US" sz="1800" dirty="0" smtClean="0"/>
              <a:t>GPU sorting (thrust) was abysmal</a:t>
            </a:r>
          </a:p>
          <a:p>
            <a:r>
              <a:rPr lang="en-US" sz="1800" dirty="0" smtClean="0"/>
              <a:t>GPU CAS helps</a:t>
            </a:r>
          </a:p>
          <a:p>
            <a:r>
              <a:rPr lang="en-US" sz="1800" dirty="0" smtClean="0"/>
              <a:t>GPU Coalescing doubles performance</a:t>
            </a:r>
          </a:p>
          <a:p>
            <a:r>
              <a:rPr lang="en-US" sz="1800" dirty="0" smtClean="0"/>
              <a:t>If </a:t>
            </a:r>
            <a:r>
              <a:rPr lang="en-US" sz="1800" dirty="0" err="1" smtClean="0"/>
              <a:t>GPUs</a:t>
            </a:r>
            <a:r>
              <a:rPr lang="en-US" sz="1800" dirty="0" smtClean="0"/>
              <a:t> offered DP increment on par with </a:t>
            </a:r>
            <a:r>
              <a:rPr lang="en-US" sz="1800" dirty="0" err="1" smtClean="0"/>
              <a:t>FxP</a:t>
            </a:r>
            <a:r>
              <a:rPr lang="en-US" sz="1800" dirty="0" smtClean="0"/>
              <a:t> increment, performance would be on-par with Istanbul </a:t>
            </a:r>
            <a:endParaRPr lang="en-US" sz="1800" dirty="0"/>
          </a:p>
        </p:txBody>
      </p:sp>
      <p:pic>
        <p:nvPicPr>
          <p:cNvPr id="7" name="Picture 6" descr="parco-chargedep-opt-d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3409" y="1371600"/>
            <a:ext cx="5513628" cy="457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push( )</a:t>
            </a:r>
            <a:endParaRPr lang="en-US" i="1" dirty="0"/>
          </a:p>
        </p:txBody>
      </p:sp>
      <p:sp>
        <p:nvSpPr>
          <p:cNvPr id="3" name="Content Placeholder 2"/>
          <p:cNvSpPr>
            <a:spLocks noGrp="1"/>
          </p:cNvSpPr>
          <p:nvPr>
            <p:ph idx="1"/>
          </p:nvPr>
        </p:nvSpPr>
        <p:spPr>
          <a:xfrm>
            <a:off x="455613" y="1143000"/>
            <a:ext cx="8688387" cy="5256213"/>
          </a:xfrm>
        </p:spPr>
        <p:txBody>
          <a:bodyPr/>
          <a:lstStyle/>
          <a:p>
            <a:r>
              <a:rPr lang="en-US" dirty="0" smtClean="0"/>
              <a:t>push() is challenged by:</a:t>
            </a:r>
          </a:p>
          <a:p>
            <a:pPr lvl="1"/>
            <a:r>
              <a:rPr lang="en-US" dirty="0" smtClean="0"/>
              <a:t>random access patterns to large grid working sets (~100MB per plane)</a:t>
            </a:r>
          </a:p>
          <a:p>
            <a:pPr lvl="1"/>
            <a:r>
              <a:rPr lang="en-US" dirty="0" smtClean="0"/>
              <a:t>limited (grid) sequential locality (~256 bits)</a:t>
            </a:r>
          </a:p>
          <a:p>
            <a:pPr lvl="1"/>
            <a:r>
              <a:rPr lang="en-US" dirty="0" smtClean="0"/>
              <a:t>moderate arithmetic intensity (just to stream through particles)</a:t>
            </a:r>
          </a:p>
          <a:p>
            <a:pPr lvl="1"/>
            <a:endParaRPr lang="en-US" dirty="0" smtClean="0"/>
          </a:p>
          <a:p>
            <a:r>
              <a:rPr lang="en-US" dirty="0" smtClean="0"/>
              <a:t>CPU Optimizations:</a:t>
            </a:r>
          </a:p>
          <a:p>
            <a:pPr lvl="1"/>
            <a:r>
              <a:rPr lang="en-US" dirty="0" smtClean="0"/>
              <a:t>NUMA allocation</a:t>
            </a:r>
          </a:p>
          <a:p>
            <a:pPr lvl="1"/>
            <a:r>
              <a:rPr lang="en-US" dirty="0" smtClean="0"/>
              <a:t>loop fusion</a:t>
            </a:r>
          </a:p>
          <a:p>
            <a:pPr lvl="1"/>
            <a:r>
              <a:rPr lang="en-US" b="1" dirty="0" smtClean="0">
                <a:solidFill>
                  <a:srgbClr val="FF0080"/>
                </a:solidFill>
              </a:rPr>
              <a:t>did not exploit SIMD intrinsics (future work)</a:t>
            </a:r>
          </a:p>
          <a:p>
            <a:endParaRPr lang="en-US" dirty="0" smtClean="0"/>
          </a:p>
          <a:p>
            <a:r>
              <a:rPr lang="en-US" dirty="0" smtClean="0"/>
              <a:t>GPU Optimizations</a:t>
            </a:r>
          </a:p>
          <a:p>
            <a:pPr lvl="1"/>
            <a:r>
              <a:rPr lang="en-US" dirty="0" smtClean="0"/>
              <a:t>keep particles on GPU (accelerator)</a:t>
            </a:r>
          </a:p>
          <a:p>
            <a:pPr lvl="1"/>
            <a:r>
              <a:rPr lang="en-US" dirty="0" smtClean="0"/>
              <a:t>heavy optimization of inner kernel</a:t>
            </a:r>
          </a:p>
          <a:p>
            <a:pPr lvl="1"/>
            <a:r>
              <a:rPr lang="en-US" dirty="0" smtClean="0"/>
              <a:t>array padding/alignment for coalescing</a:t>
            </a:r>
          </a:p>
          <a:p>
            <a:pPr lvl="1"/>
            <a:r>
              <a:rPr lang="en-US" dirty="0" smtClean="0"/>
              <a:t>favor L1 over shared memory, use of texture cache</a:t>
            </a:r>
          </a:p>
          <a:p>
            <a:pPr lvl="1"/>
            <a:r>
              <a:rPr lang="en-US" b="1" dirty="0" smtClean="0">
                <a:solidFill>
                  <a:srgbClr val="FF0080"/>
                </a:solidFill>
              </a:rPr>
              <a:t>binning helps push() but hurts charge()</a:t>
            </a:r>
          </a:p>
          <a:p>
            <a:pPr lvl="1"/>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push( )</a:t>
            </a:r>
            <a:endParaRPr lang="en-US" i="1"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12</a:t>
            </a:fld>
            <a:endParaRPr lang="en-US"/>
          </a:p>
        </p:txBody>
      </p:sp>
      <p:pic>
        <p:nvPicPr>
          <p:cNvPr id="5" name="Picture 4" descr="parco-push-op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1" y="1143000"/>
            <a:ext cx="5867399" cy="5029200"/>
          </a:xfrm>
          <a:prstGeom prst="rect">
            <a:avLst/>
          </a:prstGeom>
        </p:spPr>
      </p:pic>
      <p:sp>
        <p:nvSpPr>
          <p:cNvPr id="3" name="Content Placeholder 2"/>
          <p:cNvSpPr>
            <a:spLocks noGrp="1"/>
          </p:cNvSpPr>
          <p:nvPr>
            <p:ph idx="1"/>
          </p:nvPr>
        </p:nvSpPr>
        <p:spPr>
          <a:xfrm>
            <a:off x="5943600" y="1373187"/>
            <a:ext cx="3200400" cy="5484813"/>
          </a:xfrm>
        </p:spPr>
        <p:txBody>
          <a:bodyPr/>
          <a:lstStyle/>
          <a:p>
            <a:r>
              <a:rPr lang="en-US" dirty="0" smtClean="0"/>
              <a:t>NUMA and loop fusion (exploiting temporal locality) is essential on CPUs.</a:t>
            </a:r>
          </a:p>
          <a:p>
            <a:endParaRPr lang="en-US" dirty="0" smtClean="0"/>
          </a:p>
          <a:p>
            <a:r>
              <a:rPr lang="en-US" dirty="0" smtClean="0"/>
              <a:t>Loop fusion on </a:t>
            </a:r>
            <a:r>
              <a:rPr lang="en-US" dirty="0" err="1" smtClean="0"/>
              <a:t>GPUs</a:t>
            </a:r>
            <a:r>
              <a:rPr lang="en-US" dirty="0" smtClean="0"/>
              <a:t> enables further optimizations</a:t>
            </a:r>
          </a:p>
          <a:p>
            <a:endParaRPr lang="en-US" dirty="0" smtClean="0"/>
          </a:p>
          <a:p>
            <a:r>
              <a:rPr lang="en-US" dirty="0" smtClean="0"/>
              <a:t>Favoring L1 (over shared memory) significantly improved GPU performance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shift( )</a:t>
            </a:r>
            <a:endParaRPr lang="en-US" i="1" dirty="0"/>
          </a:p>
        </p:txBody>
      </p:sp>
      <p:sp>
        <p:nvSpPr>
          <p:cNvPr id="3" name="Content Placeholder 2"/>
          <p:cNvSpPr>
            <a:spLocks noGrp="1"/>
          </p:cNvSpPr>
          <p:nvPr>
            <p:ph idx="1"/>
          </p:nvPr>
        </p:nvSpPr>
        <p:spPr/>
        <p:txBody>
          <a:bodyPr/>
          <a:lstStyle/>
          <a:p>
            <a:r>
              <a:rPr lang="en-US" sz="1800" dirty="0" smtClean="0"/>
              <a:t>shift() is challenged by:</a:t>
            </a:r>
          </a:p>
          <a:p>
            <a:pPr lvl="1"/>
            <a:r>
              <a:rPr lang="en-US" sz="1600" dirty="0" smtClean="0"/>
              <a:t>scanning thru particles and removing particles that have left the local domain.</a:t>
            </a:r>
          </a:p>
          <a:p>
            <a:pPr lvl="1"/>
            <a:r>
              <a:rPr lang="en-US" sz="1600" dirty="0" smtClean="0"/>
              <a:t>Must then send particles that left to neighboring processes.</a:t>
            </a:r>
          </a:p>
          <a:p>
            <a:pPr lvl="1"/>
            <a:r>
              <a:rPr lang="en-US" sz="1600" dirty="0" smtClean="0"/>
              <a:t>Reference implementation is inherently sequential</a:t>
            </a:r>
          </a:p>
          <a:p>
            <a:pPr lvl="1"/>
            <a:endParaRPr lang="en-US" sz="1600" dirty="0" smtClean="0"/>
          </a:p>
          <a:p>
            <a:r>
              <a:rPr lang="en-US" sz="1800" dirty="0" smtClean="0"/>
              <a:t>CPU Optimizations:</a:t>
            </a:r>
          </a:p>
          <a:p>
            <a:pPr lvl="1"/>
            <a:r>
              <a:rPr lang="en-US" sz="1600" dirty="0" smtClean="0"/>
              <a:t>threads enumerate private lists of moving particles</a:t>
            </a:r>
          </a:p>
          <a:p>
            <a:pPr lvl="1"/>
            <a:r>
              <a:rPr lang="en-US" sz="1600" dirty="0" smtClean="0"/>
              <a:t>track resultant “holes” in particle array</a:t>
            </a:r>
          </a:p>
          <a:p>
            <a:pPr lvl="1"/>
            <a:r>
              <a:rPr lang="en-US" sz="1600" dirty="0" smtClean="0"/>
              <a:t>lists are combined and MPI messages sent.</a:t>
            </a:r>
          </a:p>
          <a:p>
            <a:pPr lvl="1"/>
            <a:r>
              <a:rPr lang="en-US" sz="1600" dirty="0" smtClean="0"/>
              <a:t>incoming particles fill surplus space first</a:t>
            </a:r>
          </a:p>
          <a:p>
            <a:pPr lvl="1"/>
            <a:r>
              <a:rPr lang="en-US" sz="1600" dirty="0" smtClean="0"/>
              <a:t>“Holes” are used when we run out of extra particle space.</a:t>
            </a:r>
            <a:endParaRPr lang="en-US" sz="1600" b="1" dirty="0" smtClean="0">
              <a:solidFill>
                <a:srgbClr val="FF0080"/>
              </a:solidFill>
            </a:endParaRPr>
          </a:p>
          <a:p>
            <a:pPr lvl="1"/>
            <a:endParaRPr lang="en-US" sz="1600" dirty="0" smtClean="0"/>
          </a:p>
          <a:p>
            <a:r>
              <a:rPr lang="en-US" sz="1800" dirty="0" smtClean="0"/>
              <a:t>GPU Optimizations</a:t>
            </a:r>
          </a:p>
          <a:p>
            <a:pPr lvl="1"/>
            <a:r>
              <a:rPr lang="en-US" sz="1600" dirty="0" smtClean="0"/>
              <a:t>Not enough memory for space at end of particle arrays</a:t>
            </a:r>
          </a:p>
          <a:p>
            <a:pPr lvl="1"/>
            <a:r>
              <a:rPr lang="en-US" sz="1600" dirty="0" smtClean="0"/>
              <a:t>GPU must express far more parallelism.  </a:t>
            </a:r>
          </a:p>
          <a:p>
            <a:pPr lvl="1"/>
            <a:r>
              <a:rPr lang="en-US" sz="1600" dirty="0" smtClean="0"/>
              <a:t>As such, thread blocks maintain private buffers in shared memory that are copied (via atomic increments to tail pointers) into the global list when exhausted</a:t>
            </a:r>
          </a:p>
        </p:txBody>
      </p:sp>
      <p:sp>
        <p:nvSpPr>
          <p:cNvPr id="4" name="Slide Number Placeholder 3"/>
          <p:cNvSpPr>
            <a:spLocks noGrp="1"/>
          </p:cNvSpPr>
          <p:nvPr>
            <p:ph type="sldNum" sz="quarter" idx="10"/>
          </p:nvPr>
        </p:nvSpPr>
        <p:spPr/>
        <p:txBody>
          <a:bodyPr/>
          <a:lstStyle/>
          <a:p>
            <a:fld id="{A6688060-3351-004F-BDDD-4D2330D7A48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Application</a:t>
            </a:r>
            <a:endParaRPr lang="en-US" dirty="0"/>
          </a:p>
        </p:txBody>
      </p:sp>
      <p:sp>
        <p:nvSpPr>
          <p:cNvPr id="3" name="Content Placeholder 2"/>
          <p:cNvSpPr>
            <a:spLocks noGrp="1"/>
          </p:cNvSpPr>
          <p:nvPr>
            <p:ph idx="1"/>
          </p:nvPr>
        </p:nvSpPr>
        <p:spPr/>
        <p:txBody>
          <a:bodyPr/>
          <a:lstStyle/>
          <a:p>
            <a:r>
              <a:rPr lang="en-US" dirty="0" smtClean="0"/>
              <a:t>Integrated optimized routines into full GTC application</a:t>
            </a:r>
          </a:p>
          <a:p>
            <a:r>
              <a:rPr lang="en-US" dirty="0" smtClean="0"/>
              <a:t>Reference (baseline) is best </a:t>
            </a:r>
            <a:r>
              <a:rPr lang="en-US" dirty="0" err="1" smtClean="0"/>
              <a:t>MPI+OpenMP</a:t>
            </a:r>
            <a:r>
              <a:rPr lang="en-US" dirty="0" smtClean="0"/>
              <a:t> Fortran implementation </a:t>
            </a:r>
          </a:p>
          <a:p>
            <a:r>
              <a:rPr lang="en-US" dirty="0" smtClean="0"/>
              <a:t>Evaluate on:</a:t>
            </a:r>
          </a:p>
          <a:p>
            <a:pPr lvl="1"/>
            <a:r>
              <a:rPr lang="en-US" dirty="0" smtClean="0"/>
              <a:t>Intrepid (Blue Gene/P)</a:t>
            </a:r>
          </a:p>
          <a:p>
            <a:pPr lvl="1"/>
            <a:r>
              <a:rPr lang="en-US" dirty="0" smtClean="0"/>
              <a:t>Hopper (Cray XE6 </a:t>
            </a:r>
            <a:r>
              <a:rPr lang="en-US" dirty="0" err="1" smtClean="0"/>
              <a:t>Magny</a:t>
            </a:r>
            <a:r>
              <a:rPr lang="en-US" dirty="0" smtClean="0"/>
              <a:t> </a:t>
            </a:r>
            <a:r>
              <a:rPr lang="en-US" dirty="0" err="1" smtClean="0"/>
              <a:t>Cours</a:t>
            </a:r>
            <a:r>
              <a:rPr lang="en-US" dirty="0" smtClean="0"/>
              <a:t>)</a:t>
            </a:r>
          </a:p>
          <a:p>
            <a:pPr lvl="1"/>
            <a:r>
              <a:rPr lang="en-US" dirty="0" smtClean="0"/>
              <a:t>Intel Nehalem Cluster</a:t>
            </a:r>
          </a:p>
          <a:p>
            <a:pPr lvl="1"/>
            <a:r>
              <a:rPr lang="en-US" dirty="0" smtClean="0"/>
              <a:t>Fermi-accelerated Nehalem Cluster</a:t>
            </a:r>
          </a:p>
          <a:p>
            <a:r>
              <a:rPr lang="en-US" dirty="0" smtClean="0"/>
              <a:t>Every platform </a:t>
            </a:r>
            <a:r>
              <a:rPr lang="en-US" b="1" dirty="0" smtClean="0">
                <a:solidFill>
                  <a:srgbClr val="0000FF"/>
                </a:solidFill>
              </a:rPr>
              <a:t>uses 16 nodes </a:t>
            </a:r>
            <a:r>
              <a:rPr lang="en-US" dirty="0" smtClean="0"/>
              <a:t>and runs the same “B20” problem</a:t>
            </a:r>
          </a:p>
          <a:p>
            <a:pPr lvl="1"/>
            <a:r>
              <a:rPr lang="en-US" dirty="0" err="1" smtClean="0"/>
              <a:t>ntoroidal</a:t>
            </a:r>
            <a:r>
              <a:rPr lang="en-US" dirty="0" smtClean="0"/>
              <a:t>=16, </a:t>
            </a:r>
            <a:r>
              <a:rPr lang="en-US" dirty="0" err="1" smtClean="0"/>
              <a:t>mgrid</a:t>
            </a:r>
            <a:r>
              <a:rPr lang="en-US" dirty="0" smtClean="0"/>
              <a:t> = 151161</a:t>
            </a:r>
          </a:p>
          <a:p>
            <a:pPr lvl="1"/>
            <a:r>
              <a:rPr lang="en-US" dirty="0" smtClean="0"/>
              <a:t>20 particles per cell (3M particles per node)</a:t>
            </a:r>
          </a:p>
          <a:p>
            <a:r>
              <a:rPr lang="en-US" dirty="0" smtClean="0"/>
              <a:t>GPU acceleration is handled by offloading shift and push</a:t>
            </a:r>
          </a:p>
          <a:p>
            <a:pPr lvl="1"/>
            <a:r>
              <a:rPr lang="en-US" dirty="0" smtClean="0"/>
              <a:t>We keep particles on the GPU</a:t>
            </a:r>
          </a:p>
          <a:p>
            <a:pPr lvl="1"/>
            <a:r>
              <a:rPr lang="en-US" dirty="0" smtClean="0"/>
              <a:t>charge grid must be sent to the host for solver</a:t>
            </a:r>
          </a:p>
          <a:p>
            <a:pPr lvl="1"/>
            <a:r>
              <a:rPr lang="en-US" dirty="0" smtClean="0"/>
              <a:t>solver sends electric field grids back to the GPU</a:t>
            </a:r>
          </a:p>
          <a:p>
            <a:pPr lvl="1"/>
            <a:r>
              <a:rPr lang="en-US" b="1" dirty="0" smtClean="0">
                <a:solidFill>
                  <a:srgbClr val="FF0080"/>
                </a:solidFill>
              </a:rPr>
              <a:t>Does </a:t>
            </a:r>
            <a:r>
              <a:rPr lang="en-US" b="1" dirty="0" err="1" smtClean="0">
                <a:solidFill>
                  <a:srgbClr val="FF0080"/>
                </a:solidFill>
              </a:rPr>
              <a:t>PCIe</a:t>
            </a:r>
            <a:r>
              <a:rPr lang="en-US" b="1" dirty="0" smtClean="0">
                <a:solidFill>
                  <a:srgbClr val="FF0080"/>
                </a:solidFill>
              </a:rPr>
              <a:t> impede performance?</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bwMode="auto">
          <a:xfrm>
            <a:off x="0" y="1143000"/>
            <a:ext cx="9144000" cy="571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p:nvPr>
        </p:nvSpPr>
        <p:spPr/>
        <p:txBody>
          <a:bodyPr/>
          <a:lstStyle/>
          <a:p>
            <a:r>
              <a:rPr lang="en-US" dirty="0" smtClean="0"/>
              <a:t>Performance and Efficiency</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15</a:t>
            </a:fld>
            <a:endParaRPr lang="en-US"/>
          </a:p>
        </p:txBody>
      </p:sp>
      <p:pic>
        <p:nvPicPr>
          <p:cNvPr id="6" name="Picture 5" descr="perf_nod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95400" y="2286000"/>
            <a:ext cx="3048000" cy="4572000"/>
          </a:xfrm>
          <a:prstGeom prst="rect">
            <a:avLst/>
          </a:prstGeom>
        </p:spPr>
      </p:pic>
      <p:pic>
        <p:nvPicPr>
          <p:cNvPr id="9" name="Picture 8" descr="power.pdf"/>
          <p:cNvPicPr>
            <a:picLocks/>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03648" y="2286000"/>
            <a:ext cx="3044952" cy="4572000"/>
          </a:xfrm>
          <a:prstGeom prst="rect">
            <a:avLst/>
          </a:prstGeom>
        </p:spPr>
      </p:pic>
      <p:sp>
        <p:nvSpPr>
          <p:cNvPr id="3" name="Content Placeholder 2"/>
          <p:cNvSpPr>
            <a:spLocks noGrp="1"/>
          </p:cNvSpPr>
          <p:nvPr>
            <p:ph idx="1"/>
          </p:nvPr>
        </p:nvSpPr>
        <p:spPr>
          <a:xfrm>
            <a:off x="455613" y="1143000"/>
            <a:ext cx="8688387" cy="5256213"/>
          </a:xfrm>
        </p:spPr>
        <p:txBody>
          <a:bodyPr/>
          <a:lstStyle/>
          <a:p>
            <a:r>
              <a:rPr lang="en-US" sz="1800" dirty="0" smtClean="0"/>
              <a:t>GPU performance was 34% faster than reference performance</a:t>
            </a:r>
          </a:p>
          <a:p>
            <a:r>
              <a:rPr lang="en-US" sz="1800" dirty="0" smtClean="0"/>
              <a:t>However, we were able to accelerate host (Nehalem) performance by 77%</a:t>
            </a:r>
          </a:p>
          <a:p>
            <a:r>
              <a:rPr lang="en-US" sz="1800" b="1" dirty="0" smtClean="0">
                <a:solidFill>
                  <a:srgbClr val="FF0080"/>
                </a:solidFill>
              </a:rPr>
              <a:t>GPU increased node power by almost as much as it increased performance (flat energy efficiency)</a:t>
            </a:r>
            <a:endParaRPr lang="en-US" sz="1800" b="1" dirty="0">
              <a:solidFill>
                <a:srgbClr val="FF008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bwMode="auto">
          <a:xfrm>
            <a:off x="0" y="1143000"/>
            <a:ext cx="9144000" cy="571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p:nvPr>
        </p:nvSpPr>
        <p:spPr/>
        <p:txBody>
          <a:bodyPr/>
          <a:lstStyle/>
          <a:p>
            <a:r>
              <a:rPr lang="en-US" dirty="0" smtClean="0"/>
              <a:t>% Time</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16</a:t>
            </a:fld>
            <a:endParaRPr lang="en-US"/>
          </a:p>
        </p:txBody>
      </p:sp>
      <p:sp>
        <p:nvSpPr>
          <p:cNvPr id="5" name="TextBox 4"/>
          <p:cNvSpPr txBox="1"/>
          <p:nvPr/>
        </p:nvSpPr>
        <p:spPr>
          <a:xfrm>
            <a:off x="1371600" y="1143000"/>
            <a:ext cx="1828800" cy="228600"/>
          </a:xfrm>
          <a:prstGeom prst="rect">
            <a:avLst/>
          </a:prstGeom>
          <a:noFill/>
        </p:spPr>
        <p:txBody>
          <a:bodyPr wrap="none" lIns="0" tIns="0" rIns="0" bIns="0" rtlCol="0" anchor="ctr" anchorCtr="0">
            <a:noAutofit/>
          </a:bodyPr>
          <a:lstStyle/>
          <a:p>
            <a:pPr algn="ctr"/>
            <a:r>
              <a:rPr lang="en-US" sz="1800" b="1" dirty="0" smtClean="0"/>
              <a:t>Intrepid</a:t>
            </a:r>
            <a:endParaRPr lang="en-US" sz="1800" b="1" dirty="0"/>
          </a:p>
        </p:txBody>
      </p:sp>
      <p:sp>
        <p:nvSpPr>
          <p:cNvPr id="6" name="TextBox 5"/>
          <p:cNvSpPr txBox="1"/>
          <p:nvPr/>
        </p:nvSpPr>
        <p:spPr>
          <a:xfrm>
            <a:off x="1371600" y="4114800"/>
            <a:ext cx="1828800" cy="228600"/>
          </a:xfrm>
          <a:prstGeom prst="rect">
            <a:avLst/>
          </a:prstGeom>
          <a:noFill/>
        </p:spPr>
        <p:txBody>
          <a:bodyPr wrap="none" lIns="0" tIns="0" rIns="0" bIns="0" rtlCol="0" anchor="ctr" anchorCtr="0">
            <a:noAutofit/>
          </a:bodyPr>
          <a:lstStyle/>
          <a:p>
            <a:pPr algn="ctr"/>
            <a:r>
              <a:rPr lang="en-US" sz="1800" b="1" dirty="0" smtClean="0"/>
              <a:t>Intel Cluster</a:t>
            </a:r>
            <a:endParaRPr lang="en-US" sz="1800" b="1" dirty="0"/>
          </a:p>
        </p:txBody>
      </p:sp>
      <p:sp>
        <p:nvSpPr>
          <p:cNvPr id="7" name="TextBox 6"/>
          <p:cNvSpPr txBox="1"/>
          <p:nvPr/>
        </p:nvSpPr>
        <p:spPr>
          <a:xfrm>
            <a:off x="4114800" y="4114800"/>
            <a:ext cx="1828800" cy="228600"/>
          </a:xfrm>
          <a:prstGeom prst="rect">
            <a:avLst/>
          </a:prstGeom>
          <a:noFill/>
        </p:spPr>
        <p:txBody>
          <a:bodyPr wrap="none" lIns="0" tIns="0" rIns="0" bIns="0" rtlCol="0" anchor="ctr" anchorCtr="0">
            <a:noAutofit/>
          </a:bodyPr>
          <a:lstStyle/>
          <a:p>
            <a:pPr algn="ctr"/>
            <a:r>
              <a:rPr lang="en-US" sz="1800" b="1" dirty="0" smtClean="0"/>
              <a:t>Fermi Cluster</a:t>
            </a:r>
            <a:endParaRPr lang="en-US" sz="1800" b="1" dirty="0"/>
          </a:p>
        </p:txBody>
      </p:sp>
      <p:pic>
        <p:nvPicPr>
          <p:cNvPr id="8" name="Picture 7" descr="percent_intel.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14400" y="4343400"/>
            <a:ext cx="2286000" cy="2286000"/>
          </a:xfrm>
          <a:prstGeom prst="rect">
            <a:avLst/>
          </a:prstGeom>
        </p:spPr>
      </p:pic>
      <p:pic>
        <p:nvPicPr>
          <p:cNvPr id="9" name="Picture 8" descr="percent_intrepid.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914400" y="1371600"/>
            <a:ext cx="2286000" cy="2286000"/>
          </a:xfrm>
          <a:prstGeom prst="rect">
            <a:avLst/>
          </a:prstGeom>
        </p:spPr>
      </p:pic>
      <p:pic>
        <p:nvPicPr>
          <p:cNvPr id="10" name="Picture 9" descr="percent_fermi.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657600" y="4343400"/>
            <a:ext cx="2286000" cy="2286000"/>
          </a:xfrm>
          <a:prstGeom prst="rect">
            <a:avLst/>
          </a:prstGeom>
        </p:spPr>
      </p:pic>
      <p:pic>
        <p:nvPicPr>
          <p:cNvPr id="11" name="Picture 10" descr="legend.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7391400" y="1371600"/>
            <a:ext cx="1219200" cy="3657600"/>
          </a:xfrm>
          <a:prstGeom prst="rect">
            <a:avLst/>
          </a:prstGeom>
        </p:spPr>
      </p:pic>
      <p:sp>
        <p:nvSpPr>
          <p:cNvPr id="13" name="TextBox 12"/>
          <p:cNvSpPr txBox="1"/>
          <p:nvPr/>
        </p:nvSpPr>
        <p:spPr>
          <a:xfrm>
            <a:off x="4114800" y="1143000"/>
            <a:ext cx="1828800" cy="228600"/>
          </a:xfrm>
          <a:prstGeom prst="rect">
            <a:avLst/>
          </a:prstGeom>
          <a:noFill/>
        </p:spPr>
        <p:txBody>
          <a:bodyPr wrap="none" lIns="0" tIns="0" rIns="0" bIns="0" rtlCol="0" anchor="ctr" anchorCtr="0">
            <a:noAutofit/>
          </a:bodyPr>
          <a:lstStyle/>
          <a:p>
            <a:pPr algn="ctr"/>
            <a:r>
              <a:rPr lang="en-US" sz="1800" b="1" dirty="0" smtClean="0"/>
              <a:t>Hopper</a:t>
            </a:r>
            <a:endParaRPr lang="en-US" sz="1800" b="1" dirty="0"/>
          </a:p>
        </p:txBody>
      </p:sp>
      <p:pic>
        <p:nvPicPr>
          <p:cNvPr id="14" name="Picture 13" descr="percent_hopper.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3657600" y="1371600"/>
            <a:ext cx="2286000" cy="2286000"/>
          </a:xfrm>
          <a:prstGeom prst="rect">
            <a:avLst/>
          </a:prstGeom>
        </p:spPr>
      </p:pic>
      <p:grpSp>
        <p:nvGrpSpPr>
          <p:cNvPr id="17" name="Group 16"/>
          <p:cNvGrpSpPr/>
          <p:nvPr/>
        </p:nvGrpSpPr>
        <p:grpSpPr>
          <a:xfrm>
            <a:off x="5638800" y="4191000"/>
            <a:ext cx="2133600" cy="304800"/>
            <a:chOff x="6553200" y="4191000"/>
            <a:chExt cx="2133600" cy="304800"/>
          </a:xfrm>
        </p:grpSpPr>
        <p:sp>
          <p:nvSpPr>
            <p:cNvPr id="15" name="Oval 14"/>
            <p:cNvSpPr/>
            <p:nvPr/>
          </p:nvSpPr>
          <p:spPr bwMode="auto">
            <a:xfrm>
              <a:off x="6553200" y="4343400"/>
              <a:ext cx="381000" cy="152400"/>
            </a:xfrm>
            <a:prstGeom prst="ellipse">
              <a:avLst/>
            </a:prstGeom>
            <a:noFill/>
            <a:ln w="952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 name="TextBox 15"/>
            <p:cNvSpPr txBox="1"/>
            <p:nvPr/>
          </p:nvSpPr>
          <p:spPr>
            <a:xfrm>
              <a:off x="6858000" y="4191000"/>
              <a:ext cx="1828800" cy="228600"/>
            </a:xfrm>
            <a:prstGeom prst="rect">
              <a:avLst/>
            </a:prstGeom>
            <a:noFill/>
          </p:spPr>
          <p:txBody>
            <a:bodyPr wrap="none" lIns="0" tIns="0" rIns="0" bIns="0" rtlCol="0" anchor="ctr" anchorCtr="0">
              <a:noAutofit/>
            </a:bodyPr>
            <a:lstStyle/>
            <a:p>
              <a:r>
                <a:rPr lang="en-US" sz="1800" b="1" dirty="0" err="1" smtClean="0">
                  <a:solidFill>
                    <a:srgbClr val="FF0080"/>
                  </a:solidFill>
                  <a:effectLst>
                    <a:glow rad="101600">
                      <a:schemeClr val="bg1">
                        <a:alpha val="75000"/>
                      </a:schemeClr>
                    </a:glow>
                  </a:effectLst>
                </a:rPr>
                <a:t>PCIe</a:t>
              </a:r>
              <a:r>
                <a:rPr lang="en-US" sz="1800" b="1" dirty="0" smtClean="0">
                  <a:solidFill>
                    <a:srgbClr val="FF0080"/>
                  </a:solidFill>
                  <a:effectLst>
                    <a:glow rad="101600">
                      <a:schemeClr val="bg1">
                        <a:alpha val="75000"/>
                      </a:schemeClr>
                    </a:glow>
                  </a:effectLst>
                </a:rPr>
                <a:t> time</a:t>
              </a:r>
              <a:endParaRPr lang="en-US" sz="1800" b="1" dirty="0">
                <a:solidFill>
                  <a:srgbClr val="FF0080"/>
                </a:solidFill>
                <a:effectLst>
                  <a:glow rad="101600">
                    <a:schemeClr val="bg1">
                      <a:alpha val="75000"/>
                    </a:schemeClr>
                  </a:glo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 Summary</a:t>
            </a:r>
            <a:endParaRPr lang="en-US" dirty="0"/>
          </a:p>
        </p:txBody>
      </p:sp>
      <p:sp>
        <p:nvSpPr>
          <p:cNvPr id="3" name="Content Placeholder 2"/>
          <p:cNvSpPr>
            <a:spLocks noGrp="1"/>
          </p:cNvSpPr>
          <p:nvPr>
            <p:ph idx="1"/>
          </p:nvPr>
        </p:nvSpPr>
        <p:spPr/>
        <p:txBody>
          <a:bodyPr/>
          <a:lstStyle/>
          <a:p>
            <a:r>
              <a:rPr lang="en-US" dirty="0" smtClean="0"/>
              <a:t>Efficient threading of CPU implementations reduces memory requirements and eliminates redundancy</a:t>
            </a:r>
          </a:p>
          <a:p>
            <a:r>
              <a:rPr lang="en-US" dirty="0" smtClean="0"/>
              <a:t>CPU’s can thus outperform </a:t>
            </a:r>
            <a:r>
              <a:rPr lang="en-US" dirty="0" err="1" smtClean="0"/>
              <a:t>GPUs</a:t>
            </a:r>
            <a:r>
              <a:rPr lang="en-US" dirty="0" smtClean="0"/>
              <a:t> as well as deliver superior energy efficiency</a:t>
            </a:r>
          </a:p>
          <a:p>
            <a:endParaRPr lang="en-US" dirty="0" smtClean="0"/>
          </a:p>
          <a:p>
            <a:r>
              <a:rPr lang="en-US" dirty="0" smtClean="0"/>
              <a:t>Attaining a cache working set is a challenge on a </a:t>
            </a:r>
            <a:r>
              <a:rPr lang="en-US" dirty="0" err="1" smtClean="0"/>
              <a:t>GPUs</a:t>
            </a:r>
            <a:r>
              <a:rPr lang="en-US" dirty="0" smtClean="0"/>
              <a:t> given the  dynamic gather/scatter operations.  CPU’s have ample caches to mitigate this pitfall.</a:t>
            </a:r>
          </a:p>
          <a:p>
            <a:endParaRPr lang="en-US" dirty="0" smtClean="0"/>
          </a:p>
          <a:p>
            <a:r>
              <a:rPr lang="en-US" dirty="0" smtClean="0"/>
              <a:t>Both architectures implemented DP atomic increment via CAS. </a:t>
            </a:r>
          </a:p>
          <a:p>
            <a:pPr>
              <a:buNone/>
            </a:pPr>
            <a:r>
              <a:rPr lang="en-US" dirty="0" smtClean="0"/>
              <a:t>	CPU CAS time is amortized by having a per-thread partial replica.</a:t>
            </a:r>
          </a:p>
          <a:p>
            <a:pPr>
              <a:buNone/>
            </a:pPr>
            <a:r>
              <a:rPr lang="en-US" dirty="0" smtClean="0"/>
              <a:t>	</a:t>
            </a:r>
            <a:r>
              <a:rPr lang="en-US" dirty="0" err="1" smtClean="0"/>
              <a:t>GPU’s</a:t>
            </a:r>
            <a:r>
              <a:rPr lang="en-US" dirty="0" smtClean="0"/>
              <a:t> have too many threads and too little memory to realize this.</a:t>
            </a:r>
          </a:p>
          <a:p>
            <a:endParaRPr lang="en-US" dirty="0" smtClean="0"/>
          </a:p>
          <a:p>
            <a:r>
              <a:rPr lang="en-US" b="1" dirty="0" err="1" smtClean="0">
                <a:solidFill>
                  <a:srgbClr val="FF0080"/>
                </a:solidFill>
              </a:rPr>
              <a:t>PCIe</a:t>
            </a:r>
            <a:r>
              <a:rPr lang="en-US" b="1" dirty="0" smtClean="0">
                <a:solidFill>
                  <a:srgbClr val="FF0080"/>
                </a:solidFill>
              </a:rPr>
              <a:t> time is not an impediment to GPU performance</a:t>
            </a:r>
            <a:endParaRPr lang="en-US" b="1" dirty="0">
              <a:solidFill>
                <a:srgbClr val="FF0080"/>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Optimization of</a:t>
            </a:r>
            <a:br>
              <a:rPr lang="en-US" dirty="0" smtClean="0"/>
            </a:br>
            <a:r>
              <a:rPr lang="en-US" dirty="0" smtClean="0"/>
              <a:t>7- and 27-point stencils</a:t>
            </a:r>
            <a:endParaRPr lang="en-US" dirty="0"/>
          </a:p>
        </p:txBody>
      </p:sp>
      <p:sp>
        <p:nvSpPr>
          <p:cNvPr id="5" name="Subtitle 4"/>
          <p:cNvSpPr>
            <a:spLocks noGrp="1"/>
          </p:cNvSpPr>
          <p:nvPr>
            <p:ph type="subTitle" idx="1"/>
          </p:nvPr>
        </p:nvSpPr>
        <p:spPr/>
        <p:txBody>
          <a:bodyPr/>
          <a:lstStyle/>
          <a:p>
            <a:r>
              <a:rPr lang="en-US" dirty="0" smtClean="0"/>
              <a:t>constant coefficient, </a:t>
            </a:r>
            <a:r>
              <a:rPr lang="en-US" dirty="0" err="1" smtClean="0"/>
              <a:t>laplacian</a:t>
            </a:r>
            <a:r>
              <a:rPr lang="en-US" dirty="0" smtClean="0"/>
              <a:t>, single-node, double-precision</a:t>
            </a:r>
          </a:p>
          <a:p>
            <a:endParaRPr lang="en-US" dirty="0" smtClean="0"/>
          </a:p>
          <a:p>
            <a:pPr algn="just"/>
            <a:r>
              <a:rPr lang="en-US" dirty="0" smtClean="0"/>
              <a:t>K. Datta, S. Williams, V. </a:t>
            </a:r>
            <a:r>
              <a:rPr lang="en-US" dirty="0" err="1" smtClean="0"/>
              <a:t>Volkov</a:t>
            </a:r>
            <a:r>
              <a:rPr lang="en-US" dirty="0" smtClean="0"/>
              <a:t>, J. Carter, L. </a:t>
            </a:r>
            <a:r>
              <a:rPr lang="en-US" dirty="0" err="1" smtClean="0"/>
              <a:t>Oliker</a:t>
            </a:r>
            <a:r>
              <a:rPr lang="en-US" dirty="0" smtClean="0"/>
              <a:t>, J. </a:t>
            </a:r>
            <a:r>
              <a:rPr lang="en-US" dirty="0" err="1" smtClean="0"/>
              <a:t>Shalf</a:t>
            </a:r>
            <a:r>
              <a:rPr lang="en-US" dirty="0" smtClean="0"/>
              <a:t>, K. Yelick, "Auto-tuning Stencil Computations on Multicore and Accelerators", in </a:t>
            </a:r>
            <a:r>
              <a:rPr lang="en-US" u="sng" dirty="0" smtClean="0"/>
              <a:t>Scientific Computing on Multicore and Accelerators</a:t>
            </a:r>
            <a:r>
              <a:rPr lang="en-US" dirty="0" smtClean="0"/>
              <a:t>, edited by: </a:t>
            </a:r>
            <a:r>
              <a:rPr lang="en-US" dirty="0" err="1" smtClean="0"/>
              <a:t>Jakub</a:t>
            </a:r>
            <a:r>
              <a:rPr lang="en-US" dirty="0" smtClean="0"/>
              <a:t> </a:t>
            </a:r>
            <a:r>
              <a:rPr lang="en-US" dirty="0" err="1" smtClean="0"/>
              <a:t>Kurzak</a:t>
            </a:r>
            <a:r>
              <a:rPr lang="en-US" dirty="0" smtClean="0"/>
              <a:t>, David A. Bader, Jack </a:t>
            </a:r>
            <a:r>
              <a:rPr lang="en-US" dirty="0" err="1" smtClean="0"/>
              <a:t>Dongarra</a:t>
            </a:r>
            <a:r>
              <a:rPr lang="en-US" dirty="0" smtClean="0"/>
              <a:t>, CRC Press, 2010, ISBN: 978-1-4398253-6-5.</a:t>
            </a:r>
          </a:p>
        </p:txBody>
      </p:sp>
      <p:sp>
        <p:nvSpPr>
          <p:cNvPr id="4" name="Slide Number Placeholder 3"/>
          <p:cNvSpPr>
            <a:spLocks noGrp="1"/>
          </p:cNvSpPr>
          <p:nvPr>
            <p:ph type="sldNum" sz="quarter" idx="10"/>
          </p:nvPr>
        </p:nvSpPr>
        <p:spPr/>
        <p:txBody>
          <a:bodyPr/>
          <a:lstStyle/>
          <a:p>
            <a:fld id="{A6688060-3351-004F-BDDD-4D2330D7A48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7-point Stencil</a:t>
            </a:r>
            <a:endParaRPr lang="en-US" dirty="0"/>
          </a:p>
        </p:txBody>
      </p:sp>
      <p:sp>
        <p:nvSpPr>
          <p:cNvPr id="4" name="Slide Number Placeholder 3"/>
          <p:cNvSpPr>
            <a:spLocks noGrp="1"/>
          </p:cNvSpPr>
          <p:nvPr>
            <p:ph type="sldNum" sz="quarter" idx="10"/>
          </p:nvPr>
        </p:nvSpPr>
        <p:spPr>
          <a:xfrm>
            <a:off x="7010400" y="6553200"/>
            <a:ext cx="2133600" cy="238125"/>
          </a:xfrm>
        </p:spPr>
        <p:txBody>
          <a:bodyPr/>
          <a:lstStyle/>
          <a:p>
            <a:pPr>
              <a:defRPr/>
            </a:pPr>
            <a:fld id="{6D99BADD-F8EF-F84C-8DD2-E30475D2CD91}" type="slidenum">
              <a:rPr lang="en-US" smtClean="0"/>
              <a:pPr>
                <a:defRPr/>
              </a:pPr>
              <a:t>19</a:t>
            </a:fld>
            <a:endParaRPr lang="en-US"/>
          </a:p>
        </p:txBody>
      </p:sp>
      <p:grpSp>
        <p:nvGrpSpPr>
          <p:cNvPr id="6" name="Group 33"/>
          <p:cNvGrpSpPr>
            <a:grpSpLocks noChangeAspect="1"/>
          </p:cNvGrpSpPr>
          <p:nvPr/>
        </p:nvGrpSpPr>
        <p:grpSpPr>
          <a:xfrm>
            <a:off x="3657600" y="3529698"/>
            <a:ext cx="5486400" cy="2337702"/>
            <a:chOff x="4497388" y="4343400"/>
            <a:chExt cx="4113212" cy="1752600"/>
          </a:xfrm>
        </p:grpSpPr>
        <p:sp>
          <p:nvSpPr>
            <p:cNvPr id="5" name="Text Box 3"/>
            <p:cNvSpPr txBox="1">
              <a:spLocks noChangeArrowheads="1"/>
            </p:cNvSpPr>
            <p:nvPr/>
          </p:nvSpPr>
          <p:spPr bwMode="auto">
            <a:xfrm>
              <a:off x="4497388"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PDE grid</a:t>
              </a:r>
            </a:p>
          </p:txBody>
        </p:sp>
        <p:grpSp>
          <p:nvGrpSpPr>
            <p:cNvPr id="34" name="Group 4"/>
            <p:cNvGrpSpPr>
              <a:grpSpLocks/>
            </p:cNvGrpSpPr>
            <p:nvPr/>
          </p:nvGrpSpPr>
          <p:grpSpPr bwMode="auto">
            <a:xfrm>
              <a:off x="4725988" y="4343400"/>
              <a:ext cx="1371600" cy="1371600"/>
              <a:chOff x="144" y="96"/>
              <a:chExt cx="864" cy="864"/>
            </a:xfrm>
          </p:grpSpPr>
          <p:sp>
            <p:nvSpPr>
              <p:cNvPr id="7" name="Freeform 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8" name="Freeform 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9" name="Freeform 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alpha val="50195"/>
                </a:srgbClr>
              </a:solidFill>
              <a:ln w="6350">
                <a:solidFill>
                  <a:schemeClr val="tx1"/>
                </a:solidFill>
                <a:round/>
                <a:headEnd/>
                <a:tailEnd/>
              </a:ln>
            </p:spPr>
            <p:txBody>
              <a:bodyPr wrap="none" anchor="ctr">
                <a:prstTxWarp prst="textNoShape">
                  <a:avLst/>
                </a:prstTxWarp>
              </a:bodyPr>
              <a:lstStyle/>
              <a:p>
                <a:endParaRPr lang="en-US" sz="1200"/>
              </a:p>
            </p:txBody>
          </p:sp>
        </p:grpSp>
        <p:sp>
          <p:nvSpPr>
            <p:cNvPr id="10" name="Line 8"/>
            <p:cNvSpPr>
              <a:spLocks noChangeShapeType="1"/>
            </p:cNvSpPr>
            <p:nvPr/>
          </p:nvSpPr>
          <p:spPr bwMode="auto">
            <a:xfrm>
              <a:off x="4725988" y="5410200"/>
              <a:ext cx="609600" cy="3048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1" name="Text Box 9"/>
            <p:cNvSpPr txBox="1">
              <a:spLocks noChangeArrowheads="1"/>
            </p:cNvSpPr>
            <p:nvPr/>
          </p:nvSpPr>
          <p:spPr bwMode="auto">
            <a:xfrm>
              <a:off x="4497388" y="52578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a:t>
              </a:r>
            </a:p>
          </p:txBody>
        </p:sp>
        <p:sp>
          <p:nvSpPr>
            <p:cNvPr id="12" name="Line 10"/>
            <p:cNvSpPr>
              <a:spLocks noChangeShapeType="1"/>
            </p:cNvSpPr>
            <p:nvPr/>
          </p:nvSpPr>
          <p:spPr bwMode="auto">
            <a:xfrm>
              <a:off x="5335588" y="4800600"/>
              <a:ext cx="0" cy="914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3" name="Text Box 11"/>
            <p:cNvSpPr txBox="1">
              <a:spLocks noChangeArrowheads="1"/>
            </p:cNvSpPr>
            <p:nvPr/>
          </p:nvSpPr>
          <p:spPr bwMode="auto">
            <a:xfrm>
              <a:off x="5183188" y="45720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a:t>
              </a:r>
            </a:p>
          </p:txBody>
        </p:sp>
        <p:sp>
          <p:nvSpPr>
            <p:cNvPr id="14" name="Line 12"/>
            <p:cNvSpPr>
              <a:spLocks noChangeShapeType="1"/>
            </p:cNvSpPr>
            <p:nvPr/>
          </p:nvSpPr>
          <p:spPr bwMode="auto">
            <a:xfrm flipH="1">
              <a:off x="5335588" y="5562600"/>
              <a:ext cx="762000" cy="152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5" name="Text Box 13"/>
            <p:cNvSpPr txBox="1">
              <a:spLocks noChangeArrowheads="1"/>
            </p:cNvSpPr>
            <p:nvPr/>
          </p:nvSpPr>
          <p:spPr bwMode="auto">
            <a:xfrm>
              <a:off x="6021388" y="5486400"/>
              <a:ext cx="3048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a:t>
              </a:r>
            </a:p>
          </p:txBody>
        </p:sp>
        <p:sp>
          <p:nvSpPr>
            <p:cNvPr id="16" name="Line 14"/>
            <p:cNvSpPr>
              <a:spLocks noChangeShapeType="1"/>
            </p:cNvSpPr>
            <p:nvPr/>
          </p:nvSpPr>
          <p:spPr bwMode="auto">
            <a:xfrm flipH="1">
              <a:off x="5791200" y="4343400"/>
              <a:ext cx="1752600" cy="6096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17" name="Oval 15"/>
            <p:cNvSpPr>
              <a:spLocks noChangeArrowheads="1"/>
            </p:cNvSpPr>
            <p:nvPr/>
          </p:nvSpPr>
          <p:spPr bwMode="auto">
            <a:xfrm>
              <a:off x="5716588" y="4953000"/>
              <a:ext cx="152400" cy="152400"/>
            </a:xfrm>
            <a:prstGeom prst="ellipse">
              <a:avLst/>
            </a:prstGeom>
            <a:solidFill>
              <a:srgbClr val="CCCCCC">
                <a:alpha val="50195"/>
              </a:srgbClr>
            </a:solidFill>
            <a:ln w="6350">
              <a:solidFill>
                <a:schemeClr val="tx1"/>
              </a:solidFill>
              <a:prstDash val="dash"/>
              <a:round/>
              <a:headEnd/>
              <a:tailEnd/>
            </a:ln>
          </p:spPr>
          <p:txBody>
            <a:bodyPr wrap="none" anchor="ctr">
              <a:prstTxWarp prst="textNoShape">
                <a:avLst/>
              </a:prstTxWarp>
            </a:bodyPr>
            <a:lstStyle/>
            <a:p>
              <a:endParaRPr lang="en-US" sz="1200"/>
            </a:p>
          </p:txBody>
        </p:sp>
        <p:sp>
          <p:nvSpPr>
            <p:cNvPr id="18" name="Line 16"/>
            <p:cNvSpPr>
              <a:spLocks noChangeShapeType="1"/>
            </p:cNvSpPr>
            <p:nvPr/>
          </p:nvSpPr>
          <p:spPr bwMode="auto">
            <a:xfrm flipH="1">
              <a:off x="7696200" y="5029200"/>
              <a:ext cx="0" cy="457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19" name="Text Box 17"/>
            <p:cNvSpPr txBox="1">
              <a:spLocks noChangeArrowheads="1"/>
            </p:cNvSpPr>
            <p:nvPr/>
          </p:nvSpPr>
          <p:spPr bwMode="auto">
            <a:xfrm>
              <a:off x="6781800"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stencil for heat equation PDE</a:t>
              </a:r>
              <a:endParaRPr lang="en-US" sz="1200" i="1"/>
            </a:p>
          </p:txBody>
        </p:sp>
        <p:sp>
          <p:nvSpPr>
            <p:cNvPr id="20" name="Line 18"/>
            <p:cNvSpPr>
              <a:spLocks noChangeShapeType="1"/>
            </p:cNvSpPr>
            <p:nvPr/>
          </p:nvSpPr>
          <p:spPr bwMode="auto">
            <a:xfrm flipH="1" flipV="1">
              <a:off x="7696200" y="4572000"/>
              <a:ext cx="0" cy="457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1" name="Line 19"/>
            <p:cNvSpPr>
              <a:spLocks noChangeShapeType="1"/>
            </p:cNvSpPr>
            <p:nvPr/>
          </p:nvSpPr>
          <p:spPr bwMode="auto">
            <a:xfrm flipV="1">
              <a:off x="7696200" y="4953000"/>
              <a:ext cx="381000" cy="76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2" name="Line 20"/>
            <p:cNvSpPr>
              <a:spLocks noChangeShapeType="1"/>
            </p:cNvSpPr>
            <p:nvPr/>
          </p:nvSpPr>
          <p:spPr bwMode="auto">
            <a:xfrm flipH="1" flipV="1">
              <a:off x="7391400" y="4876800"/>
              <a:ext cx="304800" cy="1524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3" name="Line 21"/>
            <p:cNvSpPr>
              <a:spLocks noChangeShapeType="1"/>
            </p:cNvSpPr>
            <p:nvPr/>
          </p:nvSpPr>
          <p:spPr bwMode="auto">
            <a:xfrm>
              <a:off x="7696200" y="5029200"/>
              <a:ext cx="304800" cy="1524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4" name="Line 22"/>
            <p:cNvSpPr>
              <a:spLocks noChangeShapeType="1"/>
            </p:cNvSpPr>
            <p:nvPr/>
          </p:nvSpPr>
          <p:spPr bwMode="auto">
            <a:xfrm flipH="1">
              <a:off x="7315200" y="5029200"/>
              <a:ext cx="381000" cy="76200"/>
            </a:xfrm>
            <a:prstGeom prst="line">
              <a:avLst/>
            </a:prstGeom>
            <a:noFill/>
            <a:ln w="6350">
              <a:solidFill>
                <a:srgbClr val="808080"/>
              </a:solidFill>
              <a:round/>
              <a:headEnd type="oval" w="sm" len="sm"/>
              <a:tailEnd type="oval" w="med" len="med"/>
            </a:ln>
          </p:spPr>
          <p:txBody>
            <a:bodyPr wrap="none" anchor="ctr">
              <a:prstTxWarp prst="textNoShape">
                <a:avLst/>
              </a:prstTxWarp>
            </a:bodyPr>
            <a:lstStyle/>
            <a:p>
              <a:endParaRPr lang="en-US" sz="1200"/>
            </a:p>
          </p:txBody>
        </p:sp>
        <p:sp>
          <p:nvSpPr>
            <p:cNvPr id="25" name="Text Box 23"/>
            <p:cNvSpPr txBox="1">
              <a:spLocks noChangeArrowheads="1"/>
            </p:cNvSpPr>
            <p:nvPr/>
          </p:nvSpPr>
          <p:spPr bwMode="auto">
            <a:xfrm>
              <a:off x="8004175" y="51816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y+1</a:t>
              </a:r>
            </a:p>
          </p:txBody>
        </p:sp>
        <p:sp>
          <p:nvSpPr>
            <p:cNvPr id="26" name="Text Box 24"/>
            <p:cNvSpPr txBox="1">
              <a:spLocks noChangeArrowheads="1"/>
            </p:cNvSpPr>
            <p:nvPr/>
          </p:nvSpPr>
          <p:spPr bwMode="auto">
            <a:xfrm>
              <a:off x="7165975" y="47244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y-1</a:t>
              </a:r>
            </a:p>
          </p:txBody>
        </p:sp>
        <p:sp>
          <p:nvSpPr>
            <p:cNvPr id="27" name="Text Box 25"/>
            <p:cNvSpPr txBox="1">
              <a:spLocks noChangeArrowheads="1"/>
            </p:cNvSpPr>
            <p:nvPr/>
          </p:nvSpPr>
          <p:spPr bwMode="auto">
            <a:xfrm>
              <a:off x="7089775" y="5102225"/>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x-1</a:t>
              </a:r>
            </a:p>
          </p:txBody>
        </p:sp>
        <p:sp>
          <p:nvSpPr>
            <p:cNvPr id="28" name="Text Box 26"/>
            <p:cNvSpPr txBox="1">
              <a:spLocks noChangeArrowheads="1"/>
            </p:cNvSpPr>
            <p:nvPr/>
          </p:nvSpPr>
          <p:spPr bwMode="auto">
            <a:xfrm>
              <a:off x="7470775" y="54102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z-1</a:t>
              </a:r>
            </a:p>
          </p:txBody>
        </p:sp>
        <p:sp>
          <p:nvSpPr>
            <p:cNvPr id="29" name="Text Box 27"/>
            <p:cNvSpPr txBox="1">
              <a:spLocks noChangeArrowheads="1"/>
            </p:cNvSpPr>
            <p:nvPr/>
          </p:nvSpPr>
          <p:spPr bwMode="auto">
            <a:xfrm>
              <a:off x="7699375" y="44958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z+1</a:t>
              </a:r>
            </a:p>
          </p:txBody>
        </p:sp>
        <p:sp>
          <p:nvSpPr>
            <p:cNvPr id="30" name="Text Box 28"/>
            <p:cNvSpPr txBox="1">
              <a:spLocks noChangeArrowheads="1"/>
            </p:cNvSpPr>
            <p:nvPr/>
          </p:nvSpPr>
          <p:spPr bwMode="auto">
            <a:xfrm>
              <a:off x="8004175" y="48006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x+1</a:t>
              </a:r>
            </a:p>
          </p:txBody>
        </p:sp>
        <p:sp>
          <p:nvSpPr>
            <p:cNvPr id="31" name="Text Box 29"/>
            <p:cNvSpPr txBox="1">
              <a:spLocks noChangeArrowheads="1"/>
            </p:cNvSpPr>
            <p:nvPr/>
          </p:nvSpPr>
          <p:spPr bwMode="auto">
            <a:xfrm>
              <a:off x="7699375" y="48768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x,y,z</a:t>
              </a:r>
            </a:p>
          </p:txBody>
        </p:sp>
        <p:sp>
          <p:nvSpPr>
            <p:cNvPr id="32" name="Oval 31"/>
            <p:cNvSpPr>
              <a:spLocks noChangeArrowheads="1"/>
            </p:cNvSpPr>
            <p:nvPr/>
          </p:nvSpPr>
          <p:spPr bwMode="auto">
            <a:xfrm>
              <a:off x="7010400" y="4343400"/>
              <a:ext cx="1371600" cy="1371600"/>
            </a:xfrm>
            <a:prstGeom prst="ellips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33" name="Line 32"/>
            <p:cNvSpPr>
              <a:spLocks noChangeShapeType="1"/>
            </p:cNvSpPr>
            <p:nvPr/>
          </p:nvSpPr>
          <p:spPr bwMode="auto">
            <a:xfrm flipH="1" flipV="1">
              <a:off x="5791200" y="5105400"/>
              <a:ext cx="1828800" cy="6096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grpSp>
      <p:sp>
        <p:nvSpPr>
          <p:cNvPr id="3" name="Content Placeholder 2"/>
          <p:cNvSpPr>
            <a:spLocks noGrp="1"/>
          </p:cNvSpPr>
          <p:nvPr>
            <p:ph idx="1"/>
          </p:nvPr>
        </p:nvSpPr>
        <p:spPr/>
        <p:txBody>
          <a:bodyPr/>
          <a:lstStyle/>
          <a:p>
            <a:r>
              <a:rPr lang="en-US" dirty="0" smtClean="0"/>
              <a:t>Simplest derivation of the </a:t>
            </a:r>
            <a:r>
              <a:rPr lang="en-US" dirty="0" err="1" smtClean="0"/>
              <a:t>Laplacian</a:t>
            </a:r>
            <a:r>
              <a:rPr lang="en-US" dirty="0" smtClean="0"/>
              <a:t> operator results in a constant coefficient 7-point stencil</a:t>
            </a:r>
          </a:p>
          <a:p>
            <a:pPr lvl="1">
              <a:buNone/>
            </a:pPr>
            <a:r>
              <a:rPr lang="en-US" sz="1400" dirty="0" smtClean="0">
                <a:latin typeface="Lucida Console"/>
                <a:cs typeface="Lucida Console"/>
              </a:rPr>
              <a:t>for all </a:t>
            </a:r>
            <a:r>
              <a:rPr lang="en-US" sz="1400" dirty="0" err="1" smtClean="0">
                <a:latin typeface="Lucida Console"/>
                <a:cs typeface="Lucida Console"/>
              </a:rPr>
              <a:t>x,y,z</a:t>
            </a:r>
            <a:r>
              <a:rPr lang="en-US" sz="1400" dirty="0" smtClean="0">
                <a:latin typeface="Lucida Console"/>
                <a:cs typeface="Lucida Console"/>
              </a:rPr>
              <a:t>:</a:t>
            </a:r>
          </a:p>
          <a:p>
            <a:pPr lvl="1">
              <a:buNone/>
            </a:pPr>
            <a:r>
              <a:rPr lang="en-US" sz="1400" dirty="0" smtClean="0">
                <a:latin typeface="Lucida Console"/>
                <a:cs typeface="Lucida Console"/>
              </a:rPr>
              <a:t>	u(x,y,z,t+1) = alpha*</a:t>
            </a:r>
            <a:r>
              <a:rPr lang="en-US" sz="1400" dirty="0" err="1" smtClean="0">
                <a:latin typeface="Lucida Console"/>
                <a:cs typeface="Lucida Console"/>
              </a:rPr>
              <a:t>u(x,y,z,t</a:t>
            </a:r>
            <a:r>
              <a:rPr lang="en-US" sz="1400" dirty="0" smtClean="0">
                <a:latin typeface="Lucida Console"/>
                <a:cs typeface="Lucida Console"/>
              </a:rPr>
              <a:t>) + beta*(</a:t>
            </a:r>
          </a:p>
          <a:p>
            <a:pPr lvl="1">
              <a:buNone/>
            </a:pPr>
            <a:r>
              <a:rPr lang="en-US" sz="1400" dirty="0" smtClean="0">
                <a:latin typeface="Lucida Console"/>
                <a:cs typeface="Lucida Console"/>
              </a:rPr>
              <a:t>				u(x,y,z-1,t) + u(x,y-1,z,t) + u(x-1,y,z,t) + </a:t>
            </a:r>
          </a:p>
          <a:p>
            <a:pPr lvl="1">
              <a:buNone/>
            </a:pPr>
            <a:r>
              <a:rPr lang="en-US" sz="1400" dirty="0" smtClean="0">
                <a:latin typeface="Lucida Console"/>
                <a:cs typeface="Lucida Console"/>
              </a:rPr>
              <a:t>				u(x+1,y,z,t) + u(x,y+1,z,t) + u(x,y,z+1,t)</a:t>
            </a:r>
          </a:p>
          <a:p>
            <a:pPr lvl="1">
              <a:buNone/>
            </a:pPr>
            <a:r>
              <a:rPr lang="en-US" sz="1400" dirty="0" smtClean="0">
                <a:latin typeface="Lucida Console"/>
                <a:cs typeface="Lucida Console"/>
              </a:rPr>
              <a:t>				)</a:t>
            </a:r>
          </a:p>
          <a:p>
            <a:r>
              <a:rPr lang="en-US" dirty="0" smtClean="0"/>
              <a:t>Clearly each stencil performs:</a:t>
            </a:r>
          </a:p>
          <a:p>
            <a:pPr lvl="1"/>
            <a:r>
              <a:rPr lang="en-US" dirty="0" smtClean="0"/>
              <a:t>8 floating-point operations</a:t>
            </a:r>
          </a:p>
          <a:p>
            <a:pPr lvl="1"/>
            <a:r>
              <a:rPr lang="en-US" dirty="0" smtClean="0"/>
              <a:t>8 memory references</a:t>
            </a:r>
          </a:p>
          <a:p>
            <a:pPr lvl="1">
              <a:buNone/>
            </a:pPr>
            <a:r>
              <a:rPr lang="en-US" dirty="0" smtClean="0"/>
              <a:t>	</a:t>
            </a:r>
            <a:r>
              <a:rPr lang="en-US" i="1" dirty="0" smtClean="0">
                <a:solidFill>
                  <a:schemeClr val="bg1">
                    <a:lumMod val="50000"/>
                  </a:schemeClr>
                </a:solidFill>
              </a:rPr>
              <a:t>all but 2 should be</a:t>
            </a:r>
          </a:p>
          <a:p>
            <a:pPr lvl="1">
              <a:buNone/>
            </a:pPr>
            <a:r>
              <a:rPr lang="en-US" i="1" dirty="0" smtClean="0">
                <a:solidFill>
                  <a:schemeClr val="bg1">
                    <a:lumMod val="50000"/>
                  </a:schemeClr>
                </a:solidFill>
              </a:rPr>
              <a:t>	filtered by an ideal</a:t>
            </a:r>
          </a:p>
          <a:p>
            <a:pPr lvl="1">
              <a:buNone/>
            </a:pPr>
            <a:r>
              <a:rPr lang="en-US" i="1" dirty="0" smtClean="0">
                <a:solidFill>
                  <a:schemeClr val="bg1">
                    <a:lumMod val="50000"/>
                  </a:schemeClr>
                </a:solidFill>
              </a:rPr>
              <a:t>	cache</a:t>
            </a:r>
          </a:p>
          <a:p>
            <a:pPr lvl="1"/>
            <a:r>
              <a:rPr lang="en-US" dirty="0" smtClean="0"/>
              <a:t>6 memory streams</a:t>
            </a:r>
          </a:p>
          <a:p>
            <a:pPr lvl="1">
              <a:buNone/>
            </a:pPr>
            <a:r>
              <a:rPr lang="en-US" i="1" dirty="0" smtClean="0">
                <a:solidFill>
                  <a:schemeClr val="bg1">
                    <a:lumMod val="50000"/>
                  </a:schemeClr>
                </a:solidFill>
              </a:rPr>
              <a:t>	all but 2 should be filtered</a:t>
            </a:r>
          </a:p>
          <a:p>
            <a:pPr lvl="1">
              <a:buNone/>
            </a:pPr>
            <a:r>
              <a:rPr lang="en-US" i="1" dirty="0" smtClean="0">
                <a:solidFill>
                  <a:schemeClr val="bg1">
                    <a:lumMod val="50000"/>
                  </a:schemeClr>
                </a:solidFill>
              </a:rPr>
              <a:t>	(less than # HW </a:t>
            </a:r>
            <a:r>
              <a:rPr lang="en-US" i="1" dirty="0" err="1" smtClean="0">
                <a:solidFill>
                  <a:schemeClr val="bg1">
                    <a:lumMod val="50000"/>
                  </a:schemeClr>
                </a:solidFill>
              </a:rPr>
              <a:t>prefetchers</a:t>
            </a:r>
            <a:r>
              <a:rPr lang="en-US" i="1" dirty="0" smtClean="0">
                <a:solidFill>
                  <a:schemeClr val="bg1">
                    <a:lumMod val="50000"/>
                  </a:schemeClr>
                </a:solidFill>
              </a:rPr>
              <a:t>)</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over the last 5 years, a plethora or multicore and accelerator designs have emerged:</a:t>
            </a:r>
          </a:p>
          <a:p>
            <a:pPr lvl="1"/>
            <a:r>
              <a:rPr lang="en-US" dirty="0" smtClean="0"/>
              <a:t>CPUs including Core2, Opteron, </a:t>
            </a:r>
            <a:r>
              <a:rPr lang="en-US" dirty="0" err="1" smtClean="0"/>
              <a:t>BlueGene</a:t>
            </a:r>
            <a:r>
              <a:rPr lang="en-US" dirty="0" smtClean="0"/>
              <a:t>, POWER, SPARC </a:t>
            </a:r>
            <a:r>
              <a:rPr lang="en-US" dirty="0" err="1" smtClean="0"/>
              <a:t>VIIIfx</a:t>
            </a:r>
            <a:r>
              <a:rPr lang="en-US" dirty="0" smtClean="0"/>
              <a:t>,   </a:t>
            </a:r>
          </a:p>
          <a:p>
            <a:pPr lvl="1"/>
            <a:r>
              <a:rPr lang="en-US" dirty="0" smtClean="0"/>
              <a:t>GPU accelerator offerings from NVIDIA and ATI</a:t>
            </a:r>
          </a:p>
          <a:p>
            <a:pPr lvl="1"/>
            <a:r>
              <a:rPr lang="en-US" dirty="0" smtClean="0"/>
              <a:t>hybrid architectures including IBM’s Cell processor</a:t>
            </a:r>
          </a:p>
          <a:p>
            <a:r>
              <a:rPr lang="en-US" dirty="0" smtClean="0"/>
              <a:t>On paper, (and some benchmarks like LINPACK) they’ve demonstrated impressive peak performance and energy efficiency.</a:t>
            </a:r>
          </a:p>
          <a:p>
            <a:endParaRPr lang="en-US" dirty="0" smtClean="0"/>
          </a:p>
          <a:p>
            <a:r>
              <a:rPr lang="en-US" dirty="0" smtClean="0"/>
              <a:t>However, optimization of real applications on these architectures can be challenging and ultimately deliver substantially lower than peak performance. </a:t>
            </a:r>
          </a:p>
        </p:txBody>
      </p:sp>
      <p:sp>
        <p:nvSpPr>
          <p:cNvPr id="4" name="Slide Number Placeholder 3"/>
          <p:cNvSpPr>
            <a:spLocks noGrp="1"/>
          </p:cNvSpPr>
          <p:nvPr>
            <p:ph type="sldNum" sz="quarter" idx="10"/>
          </p:nvPr>
        </p:nvSpPr>
        <p:spPr/>
        <p:txBody>
          <a:bodyPr/>
          <a:lstStyle/>
          <a:p>
            <a:fld id="{A6688060-3351-004F-BDDD-4D2330D7A48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20</a:t>
            </a:fld>
            <a:endParaRPr lang="en-US" smtClean="0"/>
          </a:p>
        </p:txBody>
      </p:sp>
      <p:sp>
        <p:nvSpPr>
          <p:cNvPr id="118787" name="Rectangle 2"/>
          <p:cNvSpPr>
            <a:spLocks noGrp="1" noChangeArrowheads="1"/>
          </p:cNvSpPr>
          <p:nvPr>
            <p:ph type="title"/>
          </p:nvPr>
        </p:nvSpPr>
        <p:spPr/>
        <p:txBody>
          <a:bodyPr/>
          <a:lstStyle/>
          <a:p>
            <a:r>
              <a:rPr lang="en-US" dirty="0" smtClean="0"/>
              <a:t>7-pt Stencil </a:t>
            </a:r>
            <a:r>
              <a:rPr lang="en-US" dirty="0"/>
              <a:t>Performance</a:t>
            </a:r>
            <a:r>
              <a:rPr lang="en-US" dirty="0" smtClean="0"/>
              <a:t/>
            </a:r>
            <a:br>
              <a:rPr lang="en-US" dirty="0" smtClean="0"/>
            </a:br>
            <a:r>
              <a:rPr lang="en-US" sz="1600" dirty="0" smtClean="0"/>
              <a:t>(full tuning,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2971800" cy="2667000"/>
          </a:xfrm>
          <a:noFill/>
        </p:spPr>
        <p:txBody>
          <a:bodyPr/>
          <a:lstStyle/>
          <a:p>
            <a:pPr eaLnBrk="1" hangingPunct="1">
              <a:lnSpc>
                <a:spcPct val="90000"/>
              </a:lnSpc>
            </a:pPr>
            <a:r>
              <a:rPr lang="en-US" sz="1600" dirty="0" smtClean="0"/>
              <a:t>CPU optimization was critical to scalability</a:t>
            </a:r>
          </a:p>
          <a:p>
            <a:pPr eaLnBrk="1" hangingPunct="1">
              <a:lnSpc>
                <a:spcPct val="90000"/>
              </a:lnSpc>
            </a:pPr>
            <a:r>
              <a:rPr lang="en-US" sz="1600" dirty="0" smtClean="0"/>
              <a:t>However, </a:t>
            </a:r>
            <a:r>
              <a:rPr lang="en-US" sz="1600" dirty="0" err="1" smtClean="0"/>
              <a:t>SIMDization</a:t>
            </a:r>
            <a:r>
              <a:rPr lang="en-US" sz="1600" dirty="0" smtClean="0"/>
              <a:t> was unnecessary (bandwidth)</a:t>
            </a:r>
          </a:p>
          <a:p>
            <a:pPr eaLnBrk="1" hangingPunct="1">
              <a:lnSpc>
                <a:spcPct val="90000"/>
              </a:lnSpc>
            </a:pPr>
            <a:r>
              <a:rPr lang="en-US" sz="1600" dirty="0" smtClean="0"/>
              <a:t>Orchestrating data movement into LS/shared memory on Cell/</a:t>
            </a:r>
            <a:r>
              <a:rPr lang="en-US" sz="1600" dirty="0" err="1" smtClean="0"/>
              <a:t>GPUs</a:t>
            </a:r>
            <a:r>
              <a:rPr lang="en-US" sz="1600" dirty="0" smtClean="0"/>
              <a:t> was straightforward</a:t>
            </a:r>
          </a:p>
          <a:p>
            <a:pPr eaLnBrk="1" hangingPunct="1">
              <a:lnSpc>
                <a:spcPct val="90000"/>
              </a:lnSpc>
            </a:pPr>
            <a:r>
              <a:rPr lang="en-US" sz="1600" dirty="0" smtClean="0"/>
              <a:t>NUMA is important, but can be obviated via MPI process per NUMA node.</a:t>
            </a:r>
            <a:endParaRPr lang="en-US" sz="1600" dirty="0"/>
          </a:p>
        </p:txBody>
      </p:sp>
      <p:sp>
        <p:nvSpPr>
          <p:cNvPr id="118790" name="Text Box 5"/>
          <p:cNvSpPr txBox="1">
            <a:spLocks noChangeArrowheads="1"/>
          </p:cNvSpPr>
          <p:nvPr/>
        </p:nvSpPr>
        <p:spPr bwMode="auto">
          <a:xfrm>
            <a:off x="6475413" y="50292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+Explicit SIMDization</a:t>
            </a:r>
          </a:p>
        </p:txBody>
      </p:sp>
      <p:sp>
        <p:nvSpPr>
          <p:cNvPr id="118791" name="Rectangle 6"/>
          <p:cNvSpPr>
            <a:spLocks noChangeArrowheads="1"/>
          </p:cNvSpPr>
          <p:nvPr/>
        </p:nvSpPr>
        <p:spPr bwMode="auto">
          <a:xfrm>
            <a:off x="6172200" y="5638800"/>
            <a:ext cx="228600" cy="228600"/>
          </a:xfrm>
          <a:prstGeom prst="rect">
            <a:avLst/>
          </a:prstGeom>
          <a:solidFill>
            <a:srgbClr val="CCFFFF"/>
          </a:solidFill>
          <a:ln w="9525">
            <a:solidFill>
              <a:schemeClr val="tx1"/>
            </a:solidFill>
            <a:miter lim="800000"/>
            <a:headEnd/>
            <a:tailEnd/>
          </a:ln>
        </p:spPr>
        <p:txBody>
          <a:bodyPr wrap="none" anchor="ctr">
            <a:prstTxWarp prst="textNoShape">
              <a:avLst/>
            </a:prstTxWarp>
          </a:bodyPr>
          <a:lstStyle/>
          <a:p>
            <a:endParaRPr lang="en-US"/>
          </a:p>
        </p:txBody>
      </p:sp>
      <p:sp>
        <p:nvSpPr>
          <p:cNvPr id="118793" name="Rectangle 8"/>
          <p:cNvSpPr>
            <a:spLocks noChangeArrowheads="1"/>
          </p:cNvSpPr>
          <p:nvPr/>
        </p:nvSpPr>
        <p:spPr bwMode="auto">
          <a:xfrm>
            <a:off x="6169025" y="5334000"/>
            <a:ext cx="228600" cy="228600"/>
          </a:xfrm>
          <a:prstGeom prst="rect">
            <a:avLst/>
          </a:prstGeom>
          <a:solidFill>
            <a:srgbClr val="CCFFCC"/>
          </a:solidFill>
          <a:ln w="9525">
            <a:solidFill>
              <a:schemeClr val="tx1"/>
            </a:solidFill>
            <a:miter lim="800000"/>
            <a:headEnd/>
            <a:tailEnd/>
          </a:ln>
        </p:spPr>
        <p:txBody>
          <a:bodyPr wrap="none" anchor="ctr">
            <a:prstTxWarp prst="textNoShape">
              <a:avLst/>
            </a:prstTxWarp>
          </a:bodyPr>
          <a:lstStyle/>
          <a:p>
            <a:endParaRPr lang="en-US"/>
          </a:p>
        </p:txBody>
      </p:sp>
      <p:sp>
        <p:nvSpPr>
          <p:cNvPr id="118794" name="Text Box 9"/>
          <p:cNvSpPr txBox="1">
            <a:spLocks noChangeArrowheads="1"/>
          </p:cNvSpPr>
          <p:nvPr/>
        </p:nvSpPr>
        <p:spPr bwMode="auto">
          <a:xfrm>
            <a:off x="6475413" y="53340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+Register Blocking</a:t>
            </a:r>
            <a:endParaRPr lang="en-US" sz="1200" dirty="0"/>
          </a:p>
        </p:txBody>
      </p:sp>
      <p:sp>
        <p:nvSpPr>
          <p:cNvPr id="118796" name="Text Box 11"/>
          <p:cNvSpPr txBox="1">
            <a:spLocks noChangeArrowheads="1"/>
          </p:cNvSpPr>
          <p:nvPr/>
        </p:nvSpPr>
        <p:spPr bwMode="auto">
          <a:xfrm>
            <a:off x="6475413" y="56388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+Cache </a:t>
            </a:r>
            <a:r>
              <a:rPr lang="en-US" sz="1200" dirty="0"/>
              <a:t>Blocking</a:t>
            </a:r>
          </a:p>
        </p:txBody>
      </p:sp>
      <p:sp>
        <p:nvSpPr>
          <p:cNvPr id="118797" name="Rectangle 12"/>
          <p:cNvSpPr>
            <a:spLocks noChangeArrowheads="1"/>
          </p:cNvSpPr>
          <p:nvPr/>
        </p:nvSpPr>
        <p:spPr bwMode="auto">
          <a:xfrm>
            <a:off x="6172200" y="5029200"/>
            <a:ext cx="228600" cy="2286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endParaRPr lang="en-US"/>
          </a:p>
        </p:txBody>
      </p:sp>
      <p:sp>
        <p:nvSpPr>
          <p:cNvPr id="118799" name="Rectangle 14"/>
          <p:cNvSpPr>
            <a:spLocks noChangeArrowheads="1"/>
          </p:cNvSpPr>
          <p:nvPr/>
        </p:nvSpPr>
        <p:spPr bwMode="auto">
          <a:xfrm>
            <a:off x="6169025" y="5943600"/>
            <a:ext cx="228600" cy="228600"/>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a:p>
        </p:txBody>
      </p:sp>
      <p:sp>
        <p:nvSpPr>
          <p:cNvPr id="118800" name="Text Box 15"/>
          <p:cNvSpPr txBox="1">
            <a:spLocks noChangeArrowheads="1"/>
          </p:cNvSpPr>
          <p:nvPr/>
        </p:nvSpPr>
        <p:spPr bwMode="auto">
          <a:xfrm>
            <a:off x="6475413" y="5943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+NUMA</a:t>
            </a:r>
          </a:p>
        </p:txBody>
      </p:sp>
      <p:sp>
        <p:nvSpPr>
          <p:cNvPr id="118801" name="Text Box 16"/>
          <p:cNvSpPr txBox="1">
            <a:spLocks noChangeArrowheads="1"/>
          </p:cNvSpPr>
          <p:nvPr/>
        </p:nvSpPr>
        <p:spPr bwMode="auto">
          <a:xfrm>
            <a:off x="6475413" y="4724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a:t>+Cache </a:t>
            </a:r>
            <a:r>
              <a:rPr lang="en-US" sz="1200" dirty="0" smtClean="0"/>
              <a:t>bypass</a:t>
            </a:r>
            <a:endParaRPr lang="en-US" sz="1200" dirty="0"/>
          </a:p>
        </p:txBody>
      </p:sp>
      <p:sp>
        <p:nvSpPr>
          <p:cNvPr id="118802" name="Rectangle 17"/>
          <p:cNvSpPr>
            <a:spLocks noChangeArrowheads="1"/>
          </p:cNvSpPr>
          <p:nvPr/>
        </p:nvSpPr>
        <p:spPr bwMode="auto">
          <a:xfrm>
            <a:off x="6172200" y="4724400"/>
            <a:ext cx="228600" cy="228600"/>
          </a:xfrm>
          <a:prstGeom prst="rect">
            <a:avLst/>
          </a:prstGeom>
          <a:solidFill>
            <a:srgbClr val="FF99CC"/>
          </a:solidFill>
          <a:ln w="9525">
            <a:solidFill>
              <a:schemeClr val="tx1"/>
            </a:solidFill>
            <a:miter lim="800000"/>
            <a:headEnd/>
            <a:tailEnd/>
          </a:ln>
        </p:spPr>
        <p:txBody>
          <a:bodyPr wrap="none" anchor="ctr">
            <a:prstTxWarp prst="textNoShape">
              <a:avLst/>
            </a:prstTxWarp>
          </a:bodyPr>
          <a:lstStyle/>
          <a:p>
            <a:endParaRPr lang="en-US"/>
          </a:p>
        </p:txBody>
      </p:sp>
      <p:sp>
        <p:nvSpPr>
          <p:cNvPr id="118806" name="Rectangle 22"/>
          <p:cNvSpPr>
            <a:spLocks noChangeArrowheads="1"/>
          </p:cNvSpPr>
          <p:nvPr/>
        </p:nvSpPr>
        <p:spPr bwMode="auto">
          <a:xfrm>
            <a:off x="6172200" y="6248400"/>
            <a:ext cx="228600" cy="228600"/>
          </a:xfrm>
          <a:prstGeom prst="rect">
            <a:avLst/>
          </a:prstGeom>
          <a:solidFill>
            <a:srgbClr val="8000FF"/>
          </a:solidFill>
          <a:ln w="9525">
            <a:solidFill>
              <a:schemeClr val="tx1"/>
            </a:solidFill>
            <a:miter lim="800000"/>
            <a:headEnd/>
            <a:tailEnd/>
          </a:ln>
        </p:spPr>
        <p:txBody>
          <a:bodyPr wrap="none" anchor="ctr">
            <a:prstTxWarp prst="textNoShape">
              <a:avLst/>
            </a:prstTxWarp>
          </a:bodyPr>
          <a:lstStyle/>
          <a:p>
            <a:endParaRPr lang="en-US"/>
          </a:p>
        </p:txBody>
      </p:sp>
      <p:sp>
        <p:nvSpPr>
          <p:cNvPr id="118807" name="Text Box 23"/>
          <p:cNvSpPr txBox="1">
            <a:spLocks noChangeArrowheads="1"/>
          </p:cNvSpPr>
          <p:nvPr/>
        </p:nvSpPr>
        <p:spPr bwMode="auto">
          <a:xfrm>
            <a:off x="6478588" y="6248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Reference Implementation</a:t>
            </a:r>
            <a:endParaRPr lang="en-US" sz="1200" dirty="0"/>
          </a:p>
        </p:txBody>
      </p:sp>
      <p:sp>
        <p:nvSpPr>
          <p:cNvPr id="118808" name="Text Box 24"/>
          <p:cNvSpPr txBox="1">
            <a:spLocks noChangeArrowheads="1"/>
          </p:cNvSpPr>
          <p:nvPr/>
        </p:nvSpPr>
        <p:spPr bwMode="auto">
          <a:xfrm>
            <a:off x="6475413" y="4419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Hand Optimized CUDA</a:t>
            </a:r>
            <a:endParaRPr lang="en-US" sz="1200" dirty="0"/>
          </a:p>
        </p:txBody>
      </p:sp>
      <p:sp>
        <p:nvSpPr>
          <p:cNvPr id="118809" name="Rectangle 25"/>
          <p:cNvSpPr>
            <a:spLocks noChangeArrowheads="1"/>
          </p:cNvSpPr>
          <p:nvPr/>
        </p:nvSpPr>
        <p:spPr bwMode="auto">
          <a:xfrm>
            <a:off x="6172200" y="4419600"/>
            <a:ext cx="228600" cy="228600"/>
          </a:xfrm>
          <a:prstGeom prst="rect">
            <a:avLst/>
          </a:prstGeom>
          <a:solidFill>
            <a:srgbClr val="FCD522"/>
          </a:solidFill>
          <a:ln w="9525">
            <a:solidFill>
              <a:schemeClr val="tx1"/>
            </a:solidFill>
            <a:miter lim="800000"/>
            <a:headEnd/>
            <a:tailEnd/>
          </a:ln>
        </p:spPr>
        <p:txBody>
          <a:bodyPr wrap="none" anchor="ctr">
            <a:prstTxWarp prst="textNoShape">
              <a:avLst/>
            </a:prstTxWarp>
          </a:bodyPr>
          <a:lstStyle/>
          <a:p>
            <a:endParaRPr lang="en-US"/>
          </a:p>
        </p:txBody>
      </p:sp>
      <p:pic>
        <p:nvPicPr>
          <p:cNvPr id="32" name="Picture 31" descr="7_nehalem_full.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1143000"/>
            <a:ext cx="2743200" cy="2743200"/>
          </a:xfrm>
          <a:prstGeom prst="rect">
            <a:avLst/>
          </a:prstGeom>
        </p:spPr>
      </p:pic>
      <p:pic>
        <p:nvPicPr>
          <p:cNvPr id="33" name="Picture 32" descr="7_clovertown_full.pdf"/>
          <p:cNvPicPr>
            <a:picLocks/>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200400" y="1143000"/>
            <a:ext cx="2743200" cy="2743200"/>
          </a:xfrm>
          <a:prstGeom prst="rect">
            <a:avLst/>
          </a:prstGeom>
        </p:spPr>
      </p:pic>
      <p:pic>
        <p:nvPicPr>
          <p:cNvPr id="29" name="Picture 28" descr="perf7_cell.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28600" y="3886200"/>
            <a:ext cx="2743200" cy="2743200"/>
          </a:xfrm>
          <a:prstGeom prst="rect">
            <a:avLst/>
          </a:prstGeom>
        </p:spPr>
      </p:pic>
      <p:pic>
        <p:nvPicPr>
          <p:cNvPr id="30" name="Picture 29" descr="perf7_gtx.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200400" y="3886200"/>
            <a:ext cx="2743200" cy="2743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27pt Stencil</a:t>
            </a:r>
            <a:endParaRPr lang="en-US" dirty="0"/>
          </a:p>
        </p:txBody>
      </p:sp>
      <p:sp>
        <p:nvSpPr>
          <p:cNvPr id="3" name="Content Placeholder 2"/>
          <p:cNvSpPr>
            <a:spLocks noGrp="1"/>
          </p:cNvSpPr>
          <p:nvPr>
            <p:ph idx="1"/>
          </p:nvPr>
        </p:nvSpPr>
        <p:spPr>
          <a:xfrm>
            <a:off x="455613" y="1143000"/>
            <a:ext cx="5486400" cy="5256213"/>
          </a:xfrm>
        </p:spPr>
        <p:txBody>
          <a:bodyPr/>
          <a:lstStyle/>
          <a:p>
            <a:r>
              <a:rPr lang="en-US" dirty="0" smtClean="0"/>
              <a:t>Here, we have:</a:t>
            </a:r>
          </a:p>
          <a:p>
            <a:pPr lvl="1"/>
            <a:r>
              <a:rPr lang="en-US" dirty="0" smtClean="0"/>
              <a:t>4 coefficients</a:t>
            </a:r>
          </a:p>
          <a:p>
            <a:pPr lvl="1"/>
            <a:r>
              <a:rPr lang="en-US" dirty="0" smtClean="0"/>
              <a:t>30 flop’s</a:t>
            </a:r>
          </a:p>
          <a:p>
            <a:pPr lvl="1"/>
            <a:r>
              <a:rPr lang="en-US" dirty="0" smtClean="0"/>
              <a:t>higher register pressure/reuse</a:t>
            </a:r>
          </a:p>
          <a:p>
            <a:pPr lvl="1"/>
            <a:r>
              <a:rPr lang="en-US" dirty="0" smtClean="0"/>
              <a:t>arithmetic intensity of up to 1.875 flops/byte</a:t>
            </a:r>
          </a:p>
          <a:p>
            <a:endParaRPr lang="en-US" dirty="0" smtClean="0"/>
          </a:p>
          <a:p>
            <a:r>
              <a:rPr lang="en-US" dirty="0" smtClean="0"/>
              <a:t>Subtly performance (stencils/</a:t>
            </a:r>
            <a:r>
              <a:rPr lang="en-US" dirty="0" err="1" smtClean="0"/>
              <a:t>s</a:t>
            </a:r>
            <a:r>
              <a:rPr lang="en-US" dirty="0" smtClean="0"/>
              <a:t>) can go down (more flops per stencil) but both performance (</a:t>
            </a:r>
            <a:r>
              <a:rPr lang="en-US" dirty="0" err="1" smtClean="0"/>
              <a:t>gflop/s</a:t>
            </a:r>
            <a:r>
              <a:rPr lang="en-US" dirty="0" smtClean="0"/>
              <a:t>) and time to solution can improve (fewer sweeps to converge)</a:t>
            </a:r>
          </a:p>
          <a:p>
            <a:endParaRPr lang="en-US" dirty="0" smtClean="0"/>
          </a:p>
          <a:p>
            <a:r>
              <a:rPr lang="en-US" dirty="0" smtClean="0"/>
              <a:t>Two approaches:</a:t>
            </a:r>
          </a:p>
          <a:p>
            <a:pPr lvl="1"/>
            <a:r>
              <a:rPr lang="en-US" dirty="0" smtClean="0"/>
              <a:t>27-point stencil (~30 flops per stencil)</a:t>
            </a:r>
          </a:p>
          <a:p>
            <a:pPr lvl="1"/>
            <a:r>
              <a:rPr lang="en-US" dirty="0" smtClean="0"/>
              <a:t>27-point stencil with inter-stencil</a:t>
            </a:r>
          </a:p>
          <a:p>
            <a:pPr lvl="1">
              <a:buNone/>
            </a:pPr>
            <a:r>
              <a:rPr lang="en-US" dirty="0" smtClean="0"/>
              <a:t>	</a:t>
            </a:r>
            <a:r>
              <a:rPr lang="en-US" b="1" dirty="0" smtClean="0">
                <a:solidFill>
                  <a:srgbClr val="0000FF"/>
                </a:solidFill>
              </a:rPr>
              <a:t>common </a:t>
            </a:r>
            <a:r>
              <a:rPr lang="en-US" b="1" dirty="0" err="1" smtClean="0">
                <a:solidFill>
                  <a:srgbClr val="0000FF"/>
                </a:solidFill>
              </a:rPr>
              <a:t>subexpression</a:t>
            </a:r>
            <a:r>
              <a:rPr lang="en-US" b="1" dirty="0" smtClean="0">
                <a:solidFill>
                  <a:srgbClr val="0000FF"/>
                </a:solidFill>
              </a:rPr>
              <a:t> elimination</a:t>
            </a:r>
          </a:p>
          <a:p>
            <a:pPr lvl="1">
              <a:buNone/>
            </a:pPr>
            <a:r>
              <a:rPr lang="en-US" dirty="0" smtClean="0"/>
              <a:t>	(~20+ flops/stencil)</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21</a:t>
            </a:fld>
            <a:endParaRPr lang="en-US"/>
          </a:p>
        </p:txBody>
      </p:sp>
      <p:grpSp>
        <p:nvGrpSpPr>
          <p:cNvPr id="5" name="Group 111"/>
          <p:cNvGrpSpPr/>
          <p:nvPr/>
        </p:nvGrpSpPr>
        <p:grpSpPr>
          <a:xfrm>
            <a:off x="5943600" y="1371600"/>
            <a:ext cx="2743200" cy="2743200"/>
            <a:chOff x="14935200" y="1371600"/>
            <a:chExt cx="2743200" cy="2743200"/>
          </a:xfrm>
        </p:grpSpPr>
        <p:sp>
          <p:nvSpPr>
            <p:cNvPr id="16" name="Rectangle 15"/>
            <p:cNvSpPr/>
            <p:nvPr/>
          </p:nvSpPr>
          <p:spPr bwMode="auto">
            <a:xfrm>
              <a:off x="149352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8" name="Freeform 2"/>
            <p:cNvSpPr>
              <a:spLocks/>
            </p:cNvSpPr>
            <p:nvPr/>
          </p:nvSpPr>
          <p:spPr bwMode="auto">
            <a:xfrm>
              <a:off x="16611600" y="15240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6" name="Group 108"/>
            <p:cNvGrpSpPr/>
            <p:nvPr/>
          </p:nvGrpSpPr>
          <p:grpSpPr>
            <a:xfrm>
              <a:off x="16459200" y="1447800"/>
              <a:ext cx="1143000" cy="1981200"/>
              <a:chOff x="16459200" y="1447800"/>
              <a:chExt cx="1143000" cy="1981200"/>
            </a:xfrm>
          </p:grpSpPr>
          <p:sp>
            <p:nvSpPr>
              <p:cNvPr id="25" name="Oval 24"/>
              <p:cNvSpPr/>
              <p:nvPr/>
            </p:nvSpPr>
            <p:spPr bwMode="auto">
              <a:xfrm>
                <a:off x="16989552"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174498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16535400" y="2057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16989552"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174498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165354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16989552"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Line 13"/>
              <p:cNvSpPr>
                <a:spLocks noChangeShapeType="1"/>
              </p:cNvSpPr>
              <p:nvPr/>
            </p:nvSpPr>
            <p:spPr bwMode="auto">
              <a:xfrm flipV="1">
                <a:off x="16459200" y="15240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3" name="Oval 52"/>
              <p:cNvSpPr/>
              <p:nvPr/>
            </p:nvSpPr>
            <p:spPr bwMode="auto">
              <a:xfrm>
                <a:off x="174498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16535400" y="14478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Line 13"/>
              <p:cNvSpPr>
                <a:spLocks noChangeShapeType="1"/>
              </p:cNvSpPr>
              <p:nvPr/>
            </p:nvSpPr>
            <p:spPr bwMode="auto">
              <a:xfrm flipV="1">
                <a:off x="16459200" y="18288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6" name="Line 13"/>
              <p:cNvSpPr>
                <a:spLocks noChangeShapeType="1"/>
              </p:cNvSpPr>
              <p:nvPr/>
            </p:nvSpPr>
            <p:spPr bwMode="auto">
              <a:xfrm flipV="1">
                <a:off x="164592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8" name="Line 13"/>
              <p:cNvSpPr>
                <a:spLocks noChangeShapeType="1"/>
              </p:cNvSpPr>
              <p:nvPr/>
            </p:nvSpPr>
            <p:spPr bwMode="auto">
              <a:xfrm>
                <a:off x="164592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9" name="Line 13"/>
              <p:cNvSpPr>
                <a:spLocks noChangeShapeType="1"/>
              </p:cNvSpPr>
              <p:nvPr/>
            </p:nvSpPr>
            <p:spPr bwMode="auto">
              <a:xfrm flipV="1">
                <a:off x="16459200" y="24384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0" name="Line 13"/>
              <p:cNvSpPr>
                <a:spLocks noChangeShapeType="1"/>
              </p:cNvSpPr>
              <p:nvPr/>
            </p:nvSpPr>
            <p:spPr bwMode="auto">
              <a:xfrm>
                <a:off x="16459200" y="27432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1" name="Line 13"/>
              <p:cNvSpPr>
                <a:spLocks noChangeShapeType="1"/>
              </p:cNvSpPr>
              <p:nvPr/>
            </p:nvSpPr>
            <p:spPr bwMode="auto">
              <a:xfrm flipV="1">
                <a:off x="16459200" y="21336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2" name="Line 13"/>
              <p:cNvSpPr>
                <a:spLocks noChangeShapeType="1"/>
              </p:cNvSpPr>
              <p:nvPr/>
            </p:nvSpPr>
            <p:spPr bwMode="auto">
              <a:xfrm flipV="1">
                <a:off x="16459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7" name="Line 13"/>
              <p:cNvSpPr>
                <a:spLocks noChangeShapeType="1"/>
              </p:cNvSpPr>
              <p:nvPr/>
            </p:nvSpPr>
            <p:spPr bwMode="auto">
              <a:xfrm flipV="1">
                <a:off x="164592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grpSp>
      </p:grpSp>
      <p:grpSp>
        <p:nvGrpSpPr>
          <p:cNvPr id="7" name="Group 110"/>
          <p:cNvGrpSpPr/>
          <p:nvPr/>
        </p:nvGrpSpPr>
        <p:grpSpPr>
          <a:xfrm>
            <a:off x="6096000" y="1371600"/>
            <a:ext cx="2743200" cy="2743200"/>
            <a:chOff x="12115800" y="1371600"/>
            <a:chExt cx="2743200" cy="2743200"/>
          </a:xfrm>
        </p:grpSpPr>
        <p:sp>
          <p:nvSpPr>
            <p:cNvPr id="63" name="Rectangle 62"/>
            <p:cNvSpPr/>
            <p:nvPr/>
          </p:nvSpPr>
          <p:spPr bwMode="auto">
            <a:xfrm>
              <a:off x="121158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7" name="Freeform 2"/>
            <p:cNvSpPr>
              <a:spLocks/>
            </p:cNvSpPr>
            <p:nvPr/>
          </p:nvSpPr>
          <p:spPr bwMode="auto">
            <a:xfrm>
              <a:off x="13030200" y="18288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8" name="Group 109"/>
            <p:cNvGrpSpPr/>
            <p:nvPr/>
          </p:nvGrpSpPr>
          <p:grpSpPr>
            <a:xfrm>
              <a:off x="12954000" y="1752600"/>
              <a:ext cx="1066800" cy="1981200"/>
              <a:chOff x="12954000" y="1752600"/>
              <a:chExt cx="1066800" cy="1981200"/>
            </a:xfrm>
          </p:grpSpPr>
          <p:sp>
            <p:nvSpPr>
              <p:cNvPr id="66" name="Oval 65"/>
              <p:cNvSpPr/>
              <p:nvPr/>
            </p:nvSpPr>
            <p:spPr bwMode="auto">
              <a:xfrm>
                <a:off x="13868400"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12954000"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13408152" y="32766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13868400"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12954000"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13408152" y="20574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Line 13"/>
              <p:cNvSpPr>
                <a:spLocks noChangeShapeType="1"/>
              </p:cNvSpPr>
              <p:nvPr/>
            </p:nvSpPr>
            <p:spPr bwMode="auto">
              <a:xfrm flipH="1" flipV="1">
                <a:off x="13030200" y="18288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3" name="Oval 72"/>
              <p:cNvSpPr/>
              <p:nvPr/>
            </p:nvSpPr>
            <p:spPr bwMode="auto">
              <a:xfrm>
                <a:off x="13868400"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12954000"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Line 13"/>
              <p:cNvSpPr>
                <a:spLocks noChangeShapeType="1"/>
              </p:cNvSpPr>
              <p:nvPr/>
            </p:nvSpPr>
            <p:spPr bwMode="auto">
              <a:xfrm flipV="1">
                <a:off x="13487400" y="21336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6" name="Line 13"/>
              <p:cNvSpPr>
                <a:spLocks noChangeShapeType="1"/>
              </p:cNvSpPr>
              <p:nvPr/>
            </p:nvSpPr>
            <p:spPr bwMode="auto">
              <a:xfrm flipV="1">
                <a:off x="13487400" y="24384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7" name="Line 13"/>
              <p:cNvSpPr>
                <a:spLocks noChangeShapeType="1"/>
              </p:cNvSpPr>
              <p:nvPr/>
            </p:nvSpPr>
            <p:spPr bwMode="auto">
              <a:xfrm>
                <a:off x="13487400" y="27432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8" name="Line 13"/>
              <p:cNvSpPr>
                <a:spLocks noChangeShapeType="1"/>
              </p:cNvSpPr>
              <p:nvPr/>
            </p:nvSpPr>
            <p:spPr bwMode="auto">
              <a:xfrm>
                <a:off x="13487400" y="27432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0" name="Line 13"/>
              <p:cNvSpPr>
                <a:spLocks noChangeShapeType="1"/>
              </p:cNvSpPr>
              <p:nvPr/>
            </p:nvSpPr>
            <p:spPr bwMode="auto">
              <a:xfrm>
                <a:off x="13487400" y="27432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1" name="Line 13"/>
              <p:cNvSpPr>
                <a:spLocks noChangeShapeType="1"/>
              </p:cNvSpPr>
              <p:nvPr/>
            </p:nvSpPr>
            <p:spPr bwMode="auto">
              <a:xfrm flipH="1" flipV="1">
                <a:off x="13030200" y="24384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a:p>
            </p:txBody>
          </p:sp>
          <p:sp>
            <p:nvSpPr>
              <p:cNvPr id="82" name="Line 13"/>
              <p:cNvSpPr>
                <a:spLocks noChangeShapeType="1"/>
              </p:cNvSpPr>
              <p:nvPr/>
            </p:nvSpPr>
            <p:spPr bwMode="auto">
              <a:xfrm flipH="1">
                <a:off x="13030200" y="27432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4" name="Oval 63"/>
              <p:cNvSpPr/>
              <p:nvPr/>
            </p:nvSpPr>
            <p:spPr bwMode="auto">
              <a:xfrm>
                <a:off x="13411200" y="2667000"/>
                <a:ext cx="152400" cy="152400"/>
              </a:xfrm>
              <a:prstGeom prst="ellipse">
                <a:avLst/>
              </a:prstGeom>
              <a:solidFill>
                <a:srgbClr val="FF8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grpSp>
        <p:nvGrpSpPr>
          <p:cNvPr id="9" name="Group 113"/>
          <p:cNvGrpSpPr/>
          <p:nvPr/>
        </p:nvGrpSpPr>
        <p:grpSpPr>
          <a:xfrm>
            <a:off x="6248400" y="1371600"/>
            <a:ext cx="2743200" cy="2743200"/>
            <a:chOff x="9296400" y="1371600"/>
            <a:chExt cx="2743200" cy="2743200"/>
          </a:xfrm>
        </p:grpSpPr>
        <p:sp>
          <p:nvSpPr>
            <p:cNvPr id="92" name="Line 13"/>
            <p:cNvSpPr>
              <a:spLocks noChangeShapeType="1"/>
            </p:cNvSpPr>
            <p:nvPr/>
          </p:nvSpPr>
          <p:spPr bwMode="auto">
            <a:xfrm flipH="1" flipV="1">
              <a:off x="94488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5" name="Line 13"/>
            <p:cNvSpPr>
              <a:spLocks noChangeShapeType="1"/>
            </p:cNvSpPr>
            <p:nvPr/>
          </p:nvSpPr>
          <p:spPr bwMode="auto">
            <a:xfrm flipH="1" flipV="1">
              <a:off x="9906000" y="24384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6" name="Line 13"/>
            <p:cNvSpPr>
              <a:spLocks noChangeShapeType="1"/>
            </p:cNvSpPr>
            <p:nvPr/>
          </p:nvSpPr>
          <p:spPr bwMode="auto">
            <a:xfrm flipH="1" flipV="1">
              <a:off x="10363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7" name="Line 13"/>
            <p:cNvSpPr>
              <a:spLocks noChangeShapeType="1"/>
            </p:cNvSpPr>
            <p:nvPr/>
          </p:nvSpPr>
          <p:spPr bwMode="auto">
            <a:xfrm flipH="1">
              <a:off x="10363200" y="27432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8" name="Line 13"/>
            <p:cNvSpPr>
              <a:spLocks noChangeShapeType="1"/>
            </p:cNvSpPr>
            <p:nvPr/>
          </p:nvSpPr>
          <p:spPr bwMode="auto">
            <a:xfrm flipH="1">
              <a:off x="10363200" y="27432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9" name="Line 13"/>
            <p:cNvSpPr>
              <a:spLocks noChangeShapeType="1"/>
            </p:cNvSpPr>
            <p:nvPr/>
          </p:nvSpPr>
          <p:spPr bwMode="auto">
            <a:xfrm flipH="1">
              <a:off x="9906000" y="27432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0" name="Line 13"/>
            <p:cNvSpPr>
              <a:spLocks noChangeShapeType="1"/>
            </p:cNvSpPr>
            <p:nvPr/>
          </p:nvSpPr>
          <p:spPr bwMode="auto">
            <a:xfrm flipH="1">
              <a:off x="9906000" y="27432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1" name="Line 13"/>
            <p:cNvSpPr>
              <a:spLocks noChangeShapeType="1"/>
            </p:cNvSpPr>
            <p:nvPr/>
          </p:nvSpPr>
          <p:spPr bwMode="auto">
            <a:xfrm flipH="1" flipV="1">
              <a:off x="94488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2" name="Line 13"/>
            <p:cNvSpPr>
              <a:spLocks noChangeShapeType="1"/>
            </p:cNvSpPr>
            <p:nvPr/>
          </p:nvSpPr>
          <p:spPr bwMode="auto">
            <a:xfrm flipH="1">
              <a:off x="94488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3" name="Rectangle 82"/>
            <p:cNvSpPr/>
            <p:nvPr/>
          </p:nvSpPr>
          <p:spPr bwMode="auto">
            <a:xfrm>
              <a:off x="92964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154" name="Freeform 2"/>
            <p:cNvSpPr>
              <a:spLocks/>
            </p:cNvSpPr>
            <p:nvPr/>
          </p:nvSpPr>
          <p:spPr bwMode="auto">
            <a:xfrm>
              <a:off x="9448800" y="21336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10" name="Group 112"/>
            <p:cNvGrpSpPr/>
            <p:nvPr/>
          </p:nvGrpSpPr>
          <p:grpSpPr>
            <a:xfrm>
              <a:off x="9372600" y="2057400"/>
              <a:ext cx="1066800" cy="1981200"/>
              <a:chOff x="9372600" y="2057400"/>
              <a:chExt cx="1066800" cy="1981200"/>
            </a:xfrm>
          </p:grpSpPr>
          <p:sp>
            <p:nvSpPr>
              <p:cNvPr id="85" name="Oval 84"/>
              <p:cNvSpPr/>
              <p:nvPr/>
            </p:nvSpPr>
            <p:spPr bwMode="auto">
              <a:xfrm>
                <a:off x="9826752"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6" name="Oval 85"/>
              <p:cNvSpPr/>
              <p:nvPr/>
            </p:nvSpPr>
            <p:spPr bwMode="auto">
              <a:xfrm>
                <a:off x="10287000" y="3276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7" name="Oval 86"/>
              <p:cNvSpPr/>
              <p:nvPr/>
            </p:nvSpPr>
            <p:spPr bwMode="auto">
              <a:xfrm>
                <a:off x="93726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8" name="Oval 87"/>
              <p:cNvSpPr/>
              <p:nvPr/>
            </p:nvSpPr>
            <p:spPr bwMode="auto">
              <a:xfrm>
                <a:off x="9826752"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Oval 88"/>
              <p:cNvSpPr/>
              <p:nvPr/>
            </p:nvSpPr>
            <p:spPr bwMode="auto">
              <a:xfrm>
                <a:off x="10287000" y="38862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0" name="Oval 89"/>
              <p:cNvSpPr/>
              <p:nvPr/>
            </p:nvSpPr>
            <p:spPr bwMode="auto">
              <a:xfrm>
                <a:off x="93726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1" name="Oval 90"/>
              <p:cNvSpPr/>
              <p:nvPr/>
            </p:nvSpPr>
            <p:spPr bwMode="auto">
              <a:xfrm>
                <a:off x="9826752"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3" name="Oval 92"/>
              <p:cNvSpPr/>
              <p:nvPr/>
            </p:nvSpPr>
            <p:spPr bwMode="auto">
              <a:xfrm>
                <a:off x="102870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4" name="Oval 93"/>
              <p:cNvSpPr/>
              <p:nvPr/>
            </p:nvSpPr>
            <p:spPr bwMode="auto">
              <a:xfrm>
                <a:off x="93726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22</a:t>
            </a:fld>
            <a:endParaRPr lang="en-US" smtClean="0"/>
          </a:p>
        </p:txBody>
      </p:sp>
      <p:sp>
        <p:nvSpPr>
          <p:cNvPr id="118787" name="Rectangle 2"/>
          <p:cNvSpPr>
            <a:spLocks noGrp="1" noChangeArrowheads="1"/>
          </p:cNvSpPr>
          <p:nvPr>
            <p:ph type="title"/>
          </p:nvPr>
        </p:nvSpPr>
        <p:spPr/>
        <p:txBody>
          <a:bodyPr/>
          <a:lstStyle/>
          <a:p>
            <a:r>
              <a:rPr lang="en-US" dirty="0" smtClean="0"/>
              <a:t>27-point Stencil Performance</a:t>
            </a:r>
            <a:br>
              <a:rPr lang="en-US" dirty="0" smtClean="0"/>
            </a:br>
            <a:r>
              <a:rPr lang="en-US" sz="1600" dirty="0" smtClean="0"/>
              <a:t>(full tuning,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3200400" cy="2667000"/>
          </a:xfrm>
          <a:noFill/>
        </p:spPr>
        <p:txBody>
          <a:bodyPr/>
          <a:lstStyle/>
          <a:p>
            <a:pPr eaLnBrk="1" hangingPunct="1">
              <a:lnSpc>
                <a:spcPct val="90000"/>
              </a:lnSpc>
            </a:pPr>
            <a:r>
              <a:rPr lang="en-US" sz="1600" dirty="0" err="1" smtClean="0"/>
              <a:t>Clovertown</a:t>
            </a:r>
            <a:r>
              <a:rPr lang="en-US" sz="1600" dirty="0" smtClean="0"/>
              <a:t> performance wasn’t any worse than 7pt (bandwidth is so poor it’s the bottleneck in either case)</a:t>
            </a:r>
          </a:p>
          <a:p>
            <a:r>
              <a:rPr lang="en-US" sz="1600" dirty="0" smtClean="0"/>
              <a:t>Auto-tuner on a QS22 CBE showed significant boosts.</a:t>
            </a:r>
          </a:p>
          <a:p>
            <a:r>
              <a:rPr lang="en-US" sz="1600" dirty="0" smtClean="0"/>
              <a:t>Cell’s BW begins to obviate optimizations.</a:t>
            </a:r>
          </a:p>
          <a:p>
            <a:r>
              <a:rPr lang="en-US" sz="1600" dirty="0" smtClean="0"/>
              <a:t>hand-optimized version on a GTX280 was probably compute-bound (weak DP)</a:t>
            </a:r>
          </a:p>
          <a:p>
            <a:pPr eaLnBrk="1" hangingPunct="1">
              <a:lnSpc>
                <a:spcPct val="90000"/>
              </a:lnSpc>
            </a:pPr>
            <a:endParaRPr lang="en-US" sz="1600" dirty="0"/>
          </a:p>
        </p:txBody>
      </p:sp>
      <p:sp>
        <p:nvSpPr>
          <p:cNvPr id="35" name="Text Box 16"/>
          <p:cNvSpPr txBox="1">
            <a:spLocks noChangeArrowheads="1"/>
          </p:cNvSpPr>
          <p:nvPr/>
        </p:nvSpPr>
        <p:spPr bwMode="auto">
          <a:xfrm>
            <a:off x="6477000" y="6019800"/>
            <a:ext cx="26670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+Common </a:t>
            </a:r>
            <a:r>
              <a:rPr lang="en-US" sz="1200" dirty="0" err="1" smtClean="0"/>
              <a:t>Subexpression</a:t>
            </a:r>
            <a:r>
              <a:rPr lang="en-US" sz="1200" dirty="0" smtClean="0"/>
              <a:t> Elimination</a:t>
            </a:r>
            <a:endParaRPr lang="en-US" sz="1200" dirty="0"/>
          </a:p>
        </p:txBody>
      </p:sp>
      <p:sp>
        <p:nvSpPr>
          <p:cNvPr id="36" name="Rectangle 17"/>
          <p:cNvSpPr>
            <a:spLocks noChangeArrowheads="1"/>
          </p:cNvSpPr>
          <p:nvPr/>
        </p:nvSpPr>
        <p:spPr bwMode="auto">
          <a:xfrm>
            <a:off x="6172200" y="4419600"/>
            <a:ext cx="228600" cy="228600"/>
          </a:xfrm>
          <a:prstGeom prst="rect">
            <a:avLst/>
          </a:prstGeom>
          <a:solidFill>
            <a:srgbClr val="FF0080"/>
          </a:solidFill>
          <a:ln w="9525">
            <a:solidFill>
              <a:schemeClr val="tx1"/>
            </a:solidFill>
            <a:miter lim="800000"/>
            <a:headEnd/>
            <a:tailEnd/>
          </a:ln>
        </p:spPr>
        <p:txBody>
          <a:bodyPr wrap="none" anchor="ctr">
            <a:prstTxWarp prst="textNoShape">
              <a:avLst/>
            </a:prstTxWarp>
          </a:bodyPr>
          <a:lstStyle/>
          <a:p>
            <a:endParaRPr lang="en-US"/>
          </a:p>
        </p:txBody>
      </p:sp>
      <p:pic>
        <p:nvPicPr>
          <p:cNvPr id="13" name="Picture 12" descr="perf27_gtx.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200400" y="3886200"/>
            <a:ext cx="2743200" cy="2743200"/>
          </a:xfrm>
          <a:prstGeom prst="rect">
            <a:avLst/>
          </a:prstGeom>
        </p:spPr>
      </p:pic>
      <p:pic>
        <p:nvPicPr>
          <p:cNvPr id="14" name="Picture 13" descr="perf27_cel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8600" y="3886200"/>
            <a:ext cx="2743200" cy="2743200"/>
          </a:xfrm>
          <a:prstGeom prst="rect">
            <a:avLst/>
          </a:prstGeom>
        </p:spPr>
      </p:pic>
      <p:pic>
        <p:nvPicPr>
          <p:cNvPr id="15" name="Picture 14" descr="perf27_clovertown.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200400" y="1143000"/>
            <a:ext cx="2743200" cy="2743200"/>
          </a:xfrm>
          <a:prstGeom prst="rect">
            <a:avLst/>
          </a:prstGeom>
        </p:spPr>
      </p:pic>
      <p:pic>
        <p:nvPicPr>
          <p:cNvPr id="16" name="Picture 15" descr="perf27_nehalem.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8600" y="1143000"/>
            <a:ext cx="2743200" cy="2743200"/>
          </a:xfrm>
          <a:prstGeom prst="rect">
            <a:avLst/>
          </a:prstGeom>
        </p:spPr>
      </p:pic>
      <p:sp>
        <p:nvSpPr>
          <p:cNvPr id="12" name="Text Box 5"/>
          <p:cNvSpPr txBox="1">
            <a:spLocks noChangeArrowheads="1"/>
          </p:cNvSpPr>
          <p:nvPr/>
        </p:nvSpPr>
        <p:spPr bwMode="auto">
          <a:xfrm>
            <a:off x="6475413" y="50292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+Explicit SIMDization</a:t>
            </a:r>
          </a:p>
        </p:txBody>
      </p:sp>
      <p:sp>
        <p:nvSpPr>
          <p:cNvPr id="17" name="Rectangle 6"/>
          <p:cNvSpPr>
            <a:spLocks noChangeArrowheads="1"/>
          </p:cNvSpPr>
          <p:nvPr/>
        </p:nvSpPr>
        <p:spPr bwMode="auto">
          <a:xfrm>
            <a:off x="6172200" y="5638800"/>
            <a:ext cx="228600" cy="228600"/>
          </a:xfrm>
          <a:prstGeom prst="rect">
            <a:avLst/>
          </a:prstGeom>
          <a:solidFill>
            <a:srgbClr val="CCFFFF"/>
          </a:solidFill>
          <a:ln w="9525">
            <a:solidFill>
              <a:schemeClr val="tx1"/>
            </a:solidFill>
            <a:miter lim="800000"/>
            <a:headEnd/>
            <a:tailEnd/>
          </a:ln>
        </p:spPr>
        <p:txBody>
          <a:bodyPr wrap="none" anchor="ctr">
            <a:prstTxWarp prst="textNoShape">
              <a:avLst/>
            </a:prstTxWarp>
          </a:bodyPr>
          <a:lstStyle/>
          <a:p>
            <a:endParaRPr lang="en-US"/>
          </a:p>
        </p:txBody>
      </p:sp>
      <p:sp>
        <p:nvSpPr>
          <p:cNvPr id="19" name="Rectangle 8"/>
          <p:cNvSpPr>
            <a:spLocks noChangeArrowheads="1"/>
          </p:cNvSpPr>
          <p:nvPr/>
        </p:nvSpPr>
        <p:spPr bwMode="auto">
          <a:xfrm>
            <a:off x="6169025" y="5334000"/>
            <a:ext cx="228600" cy="228600"/>
          </a:xfrm>
          <a:prstGeom prst="rect">
            <a:avLst/>
          </a:prstGeom>
          <a:solidFill>
            <a:srgbClr val="CCFFCC"/>
          </a:solidFill>
          <a:ln w="9525">
            <a:solidFill>
              <a:schemeClr val="tx1"/>
            </a:solidFill>
            <a:miter lim="800000"/>
            <a:headEnd/>
            <a:tailEnd/>
          </a:ln>
        </p:spPr>
        <p:txBody>
          <a:bodyPr wrap="none" anchor="ctr">
            <a:prstTxWarp prst="textNoShape">
              <a:avLst/>
            </a:prstTxWarp>
          </a:bodyPr>
          <a:lstStyle/>
          <a:p>
            <a:endParaRPr lang="en-US"/>
          </a:p>
        </p:txBody>
      </p:sp>
      <p:sp>
        <p:nvSpPr>
          <p:cNvPr id="20" name="Text Box 9"/>
          <p:cNvSpPr txBox="1">
            <a:spLocks noChangeArrowheads="1"/>
          </p:cNvSpPr>
          <p:nvPr/>
        </p:nvSpPr>
        <p:spPr bwMode="auto">
          <a:xfrm>
            <a:off x="6475413" y="53340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+Register Blocking</a:t>
            </a:r>
            <a:endParaRPr lang="en-US" sz="1200" dirty="0"/>
          </a:p>
        </p:txBody>
      </p:sp>
      <p:sp>
        <p:nvSpPr>
          <p:cNvPr id="22" name="Text Box 11"/>
          <p:cNvSpPr txBox="1">
            <a:spLocks noChangeArrowheads="1"/>
          </p:cNvSpPr>
          <p:nvPr/>
        </p:nvSpPr>
        <p:spPr bwMode="auto">
          <a:xfrm>
            <a:off x="6475413" y="56388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+Cache </a:t>
            </a:r>
            <a:r>
              <a:rPr lang="en-US" sz="1200" dirty="0"/>
              <a:t>Blocking</a:t>
            </a:r>
          </a:p>
        </p:txBody>
      </p:sp>
      <p:sp>
        <p:nvSpPr>
          <p:cNvPr id="23" name="Rectangle 12"/>
          <p:cNvSpPr>
            <a:spLocks noChangeArrowheads="1"/>
          </p:cNvSpPr>
          <p:nvPr/>
        </p:nvSpPr>
        <p:spPr bwMode="auto">
          <a:xfrm>
            <a:off x="6172200" y="5029200"/>
            <a:ext cx="228600" cy="2286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endParaRPr lang="en-US"/>
          </a:p>
        </p:txBody>
      </p:sp>
      <p:sp>
        <p:nvSpPr>
          <p:cNvPr id="25" name="Rectangle 14"/>
          <p:cNvSpPr>
            <a:spLocks noChangeArrowheads="1"/>
          </p:cNvSpPr>
          <p:nvPr/>
        </p:nvSpPr>
        <p:spPr bwMode="auto">
          <a:xfrm>
            <a:off x="6169025" y="5943600"/>
            <a:ext cx="228600" cy="228600"/>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a:p>
        </p:txBody>
      </p:sp>
      <p:sp>
        <p:nvSpPr>
          <p:cNvPr id="26" name="Text Box 15"/>
          <p:cNvSpPr txBox="1">
            <a:spLocks noChangeArrowheads="1"/>
          </p:cNvSpPr>
          <p:nvPr/>
        </p:nvSpPr>
        <p:spPr bwMode="auto">
          <a:xfrm>
            <a:off x="6475413" y="4419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+NUMA</a:t>
            </a:r>
          </a:p>
        </p:txBody>
      </p:sp>
      <p:sp>
        <p:nvSpPr>
          <p:cNvPr id="27" name="Text Box 16"/>
          <p:cNvSpPr txBox="1">
            <a:spLocks noChangeArrowheads="1"/>
          </p:cNvSpPr>
          <p:nvPr/>
        </p:nvSpPr>
        <p:spPr bwMode="auto">
          <a:xfrm>
            <a:off x="6475413" y="4724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a:t>+Cache </a:t>
            </a:r>
            <a:r>
              <a:rPr lang="en-US" sz="1200" dirty="0" smtClean="0"/>
              <a:t>bypass</a:t>
            </a:r>
            <a:endParaRPr lang="en-US" sz="1200" dirty="0"/>
          </a:p>
        </p:txBody>
      </p:sp>
      <p:sp>
        <p:nvSpPr>
          <p:cNvPr id="28" name="Rectangle 17"/>
          <p:cNvSpPr>
            <a:spLocks noChangeArrowheads="1"/>
          </p:cNvSpPr>
          <p:nvPr/>
        </p:nvSpPr>
        <p:spPr bwMode="auto">
          <a:xfrm>
            <a:off x="6172200" y="4724400"/>
            <a:ext cx="228600" cy="228600"/>
          </a:xfrm>
          <a:prstGeom prst="rect">
            <a:avLst/>
          </a:prstGeom>
          <a:solidFill>
            <a:srgbClr val="FF99CC"/>
          </a:solidFill>
          <a:ln w="9525">
            <a:solidFill>
              <a:schemeClr val="tx1"/>
            </a:solidFill>
            <a:miter lim="800000"/>
            <a:headEnd/>
            <a:tailEnd/>
          </a:ln>
        </p:spPr>
        <p:txBody>
          <a:bodyPr wrap="none" anchor="ctr">
            <a:prstTxWarp prst="textNoShape">
              <a:avLst/>
            </a:prstTxWarp>
          </a:bodyPr>
          <a:lstStyle/>
          <a:p>
            <a:endParaRPr lang="en-US"/>
          </a:p>
        </p:txBody>
      </p:sp>
      <p:sp>
        <p:nvSpPr>
          <p:cNvPr id="29" name="Rectangle 22"/>
          <p:cNvSpPr>
            <a:spLocks noChangeArrowheads="1"/>
          </p:cNvSpPr>
          <p:nvPr/>
        </p:nvSpPr>
        <p:spPr bwMode="auto">
          <a:xfrm>
            <a:off x="6172200" y="6248400"/>
            <a:ext cx="228600" cy="228600"/>
          </a:xfrm>
          <a:prstGeom prst="rect">
            <a:avLst/>
          </a:prstGeom>
          <a:solidFill>
            <a:srgbClr val="8000FF"/>
          </a:solidFill>
          <a:ln w="9525">
            <a:solidFill>
              <a:schemeClr val="tx1"/>
            </a:solidFill>
            <a:miter lim="800000"/>
            <a:headEnd/>
            <a:tailEnd/>
          </a:ln>
        </p:spPr>
        <p:txBody>
          <a:bodyPr wrap="none" anchor="ctr">
            <a:prstTxWarp prst="textNoShape">
              <a:avLst/>
            </a:prstTxWarp>
          </a:bodyPr>
          <a:lstStyle/>
          <a:p>
            <a:endParaRPr lang="en-US"/>
          </a:p>
        </p:txBody>
      </p:sp>
      <p:sp>
        <p:nvSpPr>
          <p:cNvPr id="30" name="Text Box 23"/>
          <p:cNvSpPr txBox="1">
            <a:spLocks noChangeArrowheads="1"/>
          </p:cNvSpPr>
          <p:nvPr/>
        </p:nvSpPr>
        <p:spPr bwMode="auto">
          <a:xfrm>
            <a:off x="6478588" y="6248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Reference Implementation</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7/27-pt Summary</a:t>
            </a:r>
            <a:endParaRPr lang="en-US" dirty="0"/>
          </a:p>
        </p:txBody>
      </p:sp>
      <p:sp>
        <p:nvSpPr>
          <p:cNvPr id="3" name="Content Placeholder 2"/>
          <p:cNvSpPr>
            <a:spLocks noGrp="1"/>
          </p:cNvSpPr>
          <p:nvPr>
            <p:ph idx="1"/>
          </p:nvPr>
        </p:nvSpPr>
        <p:spPr/>
        <p:txBody>
          <a:bodyPr/>
          <a:lstStyle/>
          <a:p>
            <a:r>
              <a:rPr lang="en-US" dirty="0" smtClean="0"/>
              <a:t>7/27-point stencils have</a:t>
            </a:r>
          </a:p>
          <a:p>
            <a:pPr lvl="1"/>
            <a:r>
              <a:rPr lang="en-US" dirty="0" smtClean="0"/>
              <a:t>small cache working sets</a:t>
            </a:r>
          </a:p>
          <a:p>
            <a:pPr lvl="1"/>
            <a:r>
              <a:rPr lang="en-US" dirty="0" smtClean="0"/>
              <a:t>great spatial locality</a:t>
            </a:r>
          </a:p>
          <a:p>
            <a:pPr lvl="1"/>
            <a:r>
              <a:rPr lang="en-US" dirty="0" smtClean="0"/>
              <a:t>great sequential locality</a:t>
            </a:r>
          </a:p>
          <a:p>
            <a:pPr lvl="1"/>
            <a:r>
              <a:rPr lang="en-US" dirty="0" smtClean="0"/>
              <a:t>low temporal locality</a:t>
            </a:r>
          </a:p>
          <a:p>
            <a:r>
              <a:rPr lang="en-US" dirty="0" smtClean="0"/>
              <a:t>They can be easily implemented on </a:t>
            </a:r>
            <a:r>
              <a:rPr lang="en-US" dirty="0" err="1" smtClean="0"/>
              <a:t>GPUs</a:t>
            </a:r>
            <a:r>
              <a:rPr lang="en-US" dirty="0" smtClean="0"/>
              <a:t>/Cell</a:t>
            </a:r>
          </a:p>
          <a:p>
            <a:r>
              <a:rPr lang="en-US" b="1" dirty="0" err="1" smtClean="0">
                <a:solidFill>
                  <a:srgbClr val="0000FF"/>
                </a:solidFill>
              </a:rPr>
              <a:t>GPUs</a:t>
            </a:r>
            <a:r>
              <a:rPr lang="en-US" b="1" dirty="0" smtClean="0">
                <a:solidFill>
                  <a:srgbClr val="0000FF"/>
                </a:solidFill>
              </a:rPr>
              <a:t> deliver modest (~2x) speedups on the kernel.</a:t>
            </a:r>
          </a:p>
          <a:p>
            <a:r>
              <a:rPr lang="en-US" dirty="0" smtClean="0"/>
              <a:t>Communication-avoiding techniques (time skewing, cache oblivious, etc…) can dramatically improve CPU performance.</a:t>
            </a:r>
          </a:p>
          <a:p>
            <a:endParaRPr lang="en-US" dirty="0" smtClean="0"/>
          </a:p>
          <a:p>
            <a:r>
              <a:rPr lang="en-US" dirty="0" smtClean="0"/>
              <a:t>MPI communication can kill accelerator speedups.</a:t>
            </a:r>
          </a:p>
          <a:p>
            <a:pPr lvl="1"/>
            <a:r>
              <a:rPr lang="en-US" dirty="0" err="1" smtClean="0"/>
              <a:t>GPU’s</a:t>
            </a:r>
            <a:r>
              <a:rPr lang="en-US" dirty="0" smtClean="0"/>
              <a:t> 4.5 </a:t>
            </a:r>
            <a:r>
              <a:rPr lang="en-US" dirty="0" err="1" smtClean="0"/>
              <a:t>GStencil/s</a:t>
            </a:r>
            <a:r>
              <a:rPr lang="en-US" dirty="0" smtClean="0"/>
              <a:t> on 7pt for 256</a:t>
            </a:r>
            <a:r>
              <a:rPr lang="en-US" baseline="30000" dirty="0" smtClean="0"/>
              <a:t>3</a:t>
            </a:r>
            <a:r>
              <a:rPr lang="en-US" dirty="0" smtClean="0"/>
              <a:t> is &lt;4ms/sweep</a:t>
            </a:r>
          </a:p>
          <a:p>
            <a:pPr lvl="1"/>
            <a:r>
              <a:rPr lang="en-US" dirty="0" smtClean="0"/>
              <a:t>Sustained </a:t>
            </a:r>
            <a:r>
              <a:rPr lang="en-US" dirty="0" err="1" smtClean="0"/>
              <a:t>Infiniband</a:t>
            </a:r>
            <a:r>
              <a:rPr lang="en-US" dirty="0" smtClean="0"/>
              <a:t> bandwidth is often only 1-2 GB/</a:t>
            </a:r>
            <a:r>
              <a:rPr lang="en-US" dirty="0" err="1" smtClean="0"/>
              <a:t>s</a:t>
            </a:r>
            <a:r>
              <a:rPr lang="en-US" dirty="0" smtClean="0"/>
              <a:t> </a:t>
            </a:r>
          </a:p>
          <a:p>
            <a:pPr lvl="1"/>
            <a:r>
              <a:rPr lang="en-US" dirty="0" smtClean="0"/>
              <a:t>a ghost zone exchange would require 3-6ms</a:t>
            </a:r>
          </a:p>
          <a:p>
            <a:pPr lvl="1"/>
            <a:r>
              <a:rPr lang="en-US" b="1" dirty="0" smtClean="0">
                <a:solidFill>
                  <a:srgbClr val="FF0080"/>
                </a:solidFill>
              </a:rPr>
              <a:t>Average performance could be cut by 50-66%</a:t>
            </a:r>
            <a:endParaRPr lang="en-US" b="1" dirty="0">
              <a:solidFill>
                <a:srgbClr val="FF0080"/>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Optimization of</a:t>
            </a:r>
            <a:br>
              <a:rPr lang="en-US" dirty="0" smtClean="0"/>
            </a:br>
            <a:r>
              <a:rPr lang="en-US" dirty="0" smtClean="0"/>
              <a:t>High-order Wave Equation</a:t>
            </a:r>
            <a:endParaRPr lang="en-US" dirty="0"/>
          </a:p>
        </p:txBody>
      </p:sp>
      <p:sp>
        <p:nvSpPr>
          <p:cNvPr id="5" name="Subtitle 4"/>
          <p:cNvSpPr>
            <a:spLocks noGrp="1"/>
          </p:cNvSpPr>
          <p:nvPr>
            <p:ph type="subTitle" idx="1"/>
          </p:nvPr>
        </p:nvSpPr>
        <p:spPr/>
        <p:txBody>
          <a:bodyPr/>
          <a:lstStyle/>
          <a:p>
            <a:r>
              <a:rPr lang="en-US" dirty="0" smtClean="0"/>
              <a:t>inhomogeneous, single-node, single-precision</a:t>
            </a:r>
          </a:p>
          <a:p>
            <a:endParaRPr lang="en-US" dirty="0" smtClean="0"/>
          </a:p>
          <a:p>
            <a:pPr algn="just"/>
            <a:r>
              <a:rPr lang="en-US" dirty="0" smtClean="0"/>
              <a:t>J. </a:t>
            </a:r>
            <a:r>
              <a:rPr lang="en-US" dirty="0" err="1" smtClean="0"/>
              <a:t>Kreuger</a:t>
            </a:r>
            <a:r>
              <a:rPr lang="en-US" dirty="0" smtClean="0"/>
              <a:t>, D. </a:t>
            </a:r>
            <a:r>
              <a:rPr lang="en-US" dirty="0" err="1" smtClean="0"/>
              <a:t>Donofrio</a:t>
            </a:r>
            <a:r>
              <a:rPr lang="en-US" dirty="0" smtClean="0"/>
              <a:t>, J. </a:t>
            </a:r>
            <a:r>
              <a:rPr lang="en-US" dirty="0" err="1" smtClean="0"/>
              <a:t>Shalf</a:t>
            </a:r>
            <a:r>
              <a:rPr lang="en-US" dirty="0" smtClean="0"/>
              <a:t>, M. </a:t>
            </a:r>
            <a:r>
              <a:rPr lang="en-US" dirty="0" err="1" smtClean="0"/>
              <a:t>Mohiyuddin</a:t>
            </a:r>
            <a:r>
              <a:rPr lang="en-US" dirty="0" smtClean="0"/>
              <a:t>, S. Williams, L. </a:t>
            </a:r>
            <a:r>
              <a:rPr lang="en-US" dirty="0" err="1" smtClean="0"/>
              <a:t>Oliker</a:t>
            </a:r>
            <a:r>
              <a:rPr lang="en-US" dirty="0" smtClean="0"/>
              <a:t>, F.J. </a:t>
            </a:r>
            <a:r>
              <a:rPr lang="en-US" dirty="0" err="1" smtClean="0"/>
              <a:t>Pfreundt</a:t>
            </a:r>
            <a:r>
              <a:rPr lang="en-US" dirty="0" smtClean="0"/>
              <a:t>, "Hardware/Software Co-design for Energy-</a:t>
            </a:r>
            <a:r>
              <a:rPr lang="en-US" dirty="0" err="1" smtClean="0"/>
              <a:t>Efﬁcient</a:t>
            </a:r>
            <a:r>
              <a:rPr lang="en-US" dirty="0" smtClean="0"/>
              <a:t> Seismic Modeling", Supercomputing (SC), 2011. </a:t>
            </a:r>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143000"/>
            <a:ext cx="8688387" cy="5256213"/>
          </a:xfrm>
        </p:spPr>
        <p:txBody>
          <a:bodyPr/>
          <a:lstStyle/>
          <a:p>
            <a:r>
              <a:rPr lang="en-US" dirty="0" smtClean="0"/>
              <a:t>8</a:t>
            </a:r>
            <a:r>
              <a:rPr lang="en-US" baseline="30000" dirty="0" smtClean="0"/>
              <a:t>th</a:t>
            </a:r>
            <a:r>
              <a:rPr lang="en-US" dirty="0" smtClean="0"/>
              <a:t> Order Finite Difference </a:t>
            </a:r>
            <a:r>
              <a:rPr lang="en-US" b="1" dirty="0" smtClean="0"/>
              <a:t>isotropic, inhomogeneous </a:t>
            </a:r>
            <a:r>
              <a:rPr lang="en-US" dirty="0" smtClean="0"/>
              <a:t>wave equation:</a:t>
            </a:r>
          </a:p>
          <a:p>
            <a:pPr lvl="1">
              <a:buNone/>
            </a:pPr>
            <a:r>
              <a:rPr lang="en-US" sz="1300" dirty="0" smtClean="0">
                <a:latin typeface="Lucida Console"/>
                <a:cs typeface="Lucida Console"/>
              </a:rPr>
              <a:t>for all </a:t>
            </a:r>
            <a:r>
              <a:rPr lang="en-US" sz="1300" dirty="0" err="1" smtClean="0">
                <a:latin typeface="Lucida Console"/>
                <a:cs typeface="Lucida Console"/>
              </a:rPr>
              <a:t>x,y,z</a:t>
            </a:r>
            <a:r>
              <a:rPr lang="en-US" sz="1300" dirty="0" smtClean="0">
                <a:latin typeface="Lucida Console"/>
                <a:cs typeface="Lucida Console"/>
              </a:rPr>
              <a:t>:</a:t>
            </a:r>
          </a:p>
          <a:p>
            <a:pPr lvl="1">
              <a:buNone/>
            </a:pPr>
            <a:r>
              <a:rPr lang="en-US" sz="1300" dirty="0" smtClean="0">
                <a:latin typeface="Lucida Console"/>
                <a:cs typeface="Lucida Console"/>
              </a:rPr>
              <a:t>  </a:t>
            </a:r>
            <a:r>
              <a:rPr lang="en-US" sz="1300" dirty="0" err="1" smtClean="0">
                <a:latin typeface="Lucida Console"/>
                <a:cs typeface="Lucida Console"/>
              </a:rPr>
              <a:t>laplacian</a:t>
            </a:r>
            <a:r>
              <a:rPr lang="en-US" sz="1300" dirty="0" smtClean="0">
                <a:latin typeface="Lucida Console"/>
                <a:cs typeface="Lucida Console"/>
              </a:rPr>
              <a:t> = coeff[0]*</a:t>
            </a:r>
            <a:r>
              <a:rPr lang="en-US" sz="1300" dirty="0" err="1" smtClean="0">
                <a:latin typeface="Lucida Console"/>
                <a:cs typeface="Lucida Console"/>
              </a:rPr>
              <a:t>u[x,y,z,t</a:t>
            </a:r>
            <a:r>
              <a:rPr lang="en-US" sz="1300" dirty="0" smtClean="0">
                <a:latin typeface="Lucida Console"/>
                <a:cs typeface="Lucida Console"/>
              </a:rPr>
              <a:t>];</a:t>
            </a:r>
          </a:p>
          <a:p>
            <a:pPr lvl="1">
              <a:buNone/>
            </a:pPr>
            <a:r>
              <a:rPr lang="en-US" sz="1300" dirty="0" smtClean="0">
                <a:latin typeface="Lucida Console"/>
                <a:cs typeface="Lucida Console"/>
              </a:rPr>
              <a:t>  </a:t>
            </a:r>
            <a:r>
              <a:rPr lang="en-US" sz="1300" dirty="0" err="1" smtClean="0">
                <a:latin typeface="Lucida Console"/>
                <a:cs typeface="Lucida Console"/>
              </a:rPr>
              <a:t>for(r</a:t>
            </a:r>
            <a:r>
              <a:rPr lang="en-US" sz="1300" dirty="0" smtClean="0">
                <a:latin typeface="Lucida Console"/>
                <a:cs typeface="Lucida Console"/>
              </a:rPr>
              <a:t>=1;r&lt;=4;r++){</a:t>
            </a:r>
          </a:p>
          <a:p>
            <a:pPr lvl="1">
              <a:buNone/>
            </a:pPr>
            <a:r>
              <a:rPr lang="en-US" sz="1300" dirty="0" smtClean="0">
                <a:latin typeface="Lucida Console"/>
                <a:cs typeface="Lucida Console"/>
              </a:rPr>
              <a:t>    </a:t>
            </a:r>
            <a:r>
              <a:rPr lang="en-US" sz="1300" dirty="0" err="1" smtClean="0">
                <a:latin typeface="Lucida Console"/>
                <a:cs typeface="Lucida Console"/>
              </a:rPr>
              <a:t>laplacian</a:t>
            </a:r>
            <a:r>
              <a:rPr lang="en-US" sz="1300" dirty="0" smtClean="0">
                <a:latin typeface="Lucida Console"/>
                <a:cs typeface="Lucida Console"/>
              </a:rPr>
              <a:t> += </a:t>
            </a:r>
            <a:r>
              <a:rPr lang="en-US" sz="1300" dirty="0" err="1" smtClean="0">
                <a:latin typeface="Lucida Console"/>
                <a:cs typeface="Lucida Console"/>
              </a:rPr>
              <a:t>coeff[r</a:t>
            </a:r>
            <a:r>
              <a:rPr lang="en-US" sz="1300" dirty="0" smtClean="0">
                <a:latin typeface="Lucida Console"/>
                <a:cs typeface="Lucida Console"/>
              </a:rPr>
              <a:t>]*( </a:t>
            </a:r>
            <a:r>
              <a:rPr lang="en-US" sz="1300" dirty="0" err="1" smtClean="0">
                <a:latin typeface="Lucida Console"/>
                <a:cs typeface="Lucida Console"/>
              </a:rPr>
              <a:t>u[x,y,z+r,t</a:t>
            </a:r>
            <a:r>
              <a:rPr lang="en-US" sz="1300" dirty="0" smtClean="0">
                <a:latin typeface="Lucida Console"/>
                <a:cs typeface="Lucida Console"/>
              </a:rPr>
              <a:t>] + </a:t>
            </a:r>
            <a:r>
              <a:rPr lang="en-US" sz="1300" dirty="0" err="1" smtClean="0">
                <a:latin typeface="Lucida Console"/>
                <a:cs typeface="Lucida Console"/>
              </a:rPr>
              <a:t>u[x,y,z-r,t</a:t>
            </a:r>
            <a:r>
              <a:rPr lang="en-US" sz="1300" dirty="0" smtClean="0">
                <a:latin typeface="Lucida Console"/>
                <a:cs typeface="Lucida Console"/>
              </a:rPr>
              <a:t>] +</a:t>
            </a:r>
          </a:p>
          <a:p>
            <a:pPr lvl="1">
              <a:buNone/>
            </a:pPr>
            <a:r>
              <a:rPr lang="en-US" sz="1300" dirty="0" smtClean="0">
                <a:latin typeface="Lucida Console"/>
                <a:cs typeface="Lucida Console"/>
              </a:rPr>
              <a:t>                            </a:t>
            </a:r>
            <a:r>
              <a:rPr lang="en-US" sz="1300" dirty="0" err="1" smtClean="0">
                <a:latin typeface="Lucida Console"/>
                <a:cs typeface="Lucida Console"/>
              </a:rPr>
              <a:t>u[x,y+r,z,t</a:t>
            </a:r>
            <a:r>
              <a:rPr lang="en-US" sz="1300" dirty="0" smtClean="0">
                <a:latin typeface="Lucida Console"/>
                <a:cs typeface="Lucida Console"/>
              </a:rPr>
              <a:t>] + </a:t>
            </a:r>
            <a:r>
              <a:rPr lang="en-US" sz="1300" dirty="0" err="1" smtClean="0">
                <a:latin typeface="Lucida Console"/>
                <a:cs typeface="Lucida Console"/>
              </a:rPr>
              <a:t>u[x,y-r,z,t</a:t>
            </a:r>
            <a:r>
              <a:rPr lang="en-US" sz="1300" dirty="0" smtClean="0">
                <a:latin typeface="Lucida Console"/>
                <a:cs typeface="Lucida Console"/>
              </a:rPr>
              <a:t>] + </a:t>
            </a:r>
          </a:p>
          <a:p>
            <a:pPr lvl="1">
              <a:buNone/>
            </a:pPr>
            <a:r>
              <a:rPr lang="en-US" sz="1300" dirty="0" smtClean="0">
                <a:latin typeface="Lucida Console"/>
                <a:cs typeface="Lucida Console"/>
              </a:rPr>
              <a:t>                            </a:t>
            </a:r>
            <a:r>
              <a:rPr lang="en-US" sz="1300" dirty="0" err="1" smtClean="0">
                <a:latin typeface="Lucida Console"/>
                <a:cs typeface="Lucida Console"/>
              </a:rPr>
              <a:t>u[x+r,y,z,t</a:t>
            </a:r>
            <a:r>
              <a:rPr lang="en-US" sz="1300" dirty="0" smtClean="0">
                <a:latin typeface="Lucida Console"/>
                <a:cs typeface="Lucida Console"/>
              </a:rPr>
              <a:t>] + </a:t>
            </a:r>
            <a:r>
              <a:rPr lang="en-US" sz="1300" dirty="0" err="1" smtClean="0">
                <a:latin typeface="Lucida Console"/>
                <a:cs typeface="Lucida Console"/>
              </a:rPr>
              <a:t>u[x-r,y,z,t</a:t>
            </a:r>
            <a:r>
              <a:rPr lang="en-US" sz="1300" dirty="0" smtClean="0">
                <a:latin typeface="Lucida Console"/>
                <a:cs typeface="Lucida Console"/>
              </a:rPr>
              <a:t>]   );</a:t>
            </a:r>
          </a:p>
          <a:p>
            <a:pPr lvl="1">
              <a:buNone/>
            </a:pPr>
            <a:r>
              <a:rPr lang="en-US" sz="1300" dirty="0" smtClean="0">
                <a:latin typeface="Lucida Console"/>
                <a:cs typeface="Lucida Console"/>
              </a:rPr>
              <a:t>  }</a:t>
            </a:r>
          </a:p>
          <a:p>
            <a:pPr lvl="1">
              <a:buNone/>
            </a:pPr>
            <a:r>
              <a:rPr lang="en-US" sz="1300" dirty="0" smtClean="0">
                <a:latin typeface="Lucida Console"/>
                <a:cs typeface="Lucida Console"/>
              </a:rPr>
              <a:t>  u[x,y,z,t+1] = 2.0*</a:t>
            </a:r>
            <a:r>
              <a:rPr lang="en-US" sz="1300" dirty="0" err="1" smtClean="0">
                <a:latin typeface="Lucida Console"/>
                <a:cs typeface="Lucida Console"/>
              </a:rPr>
              <a:t>u[x,y,z,t</a:t>
            </a:r>
            <a:r>
              <a:rPr lang="en-US" sz="1300" dirty="0" smtClean="0">
                <a:latin typeface="Lucida Console"/>
                <a:cs typeface="Lucida Console"/>
              </a:rPr>
              <a:t>] - u[x,y,z,t-1] + </a:t>
            </a:r>
            <a:r>
              <a:rPr lang="en-US" sz="1300" dirty="0" err="1" smtClean="0">
                <a:latin typeface="Lucida Console"/>
                <a:cs typeface="Lucida Console"/>
              </a:rPr>
              <a:t>vel[x,y,z,t</a:t>
            </a:r>
            <a:r>
              <a:rPr lang="en-US" sz="1300" dirty="0" smtClean="0">
                <a:latin typeface="Lucida Console"/>
                <a:cs typeface="Lucida Console"/>
              </a:rPr>
              <a:t>]*</a:t>
            </a:r>
            <a:r>
              <a:rPr lang="en-US" sz="1300" dirty="0" err="1" smtClean="0">
                <a:latin typeface="Lucida Console"/>
                <a:cs typeface="Lucida Console"/>
              </a:rPr>
              <a:t>laplacian</a:t>
            </a:r>
            <a:r>
              <a:rPr lang="en-US" sz="1300" dirty="0" smtClean="0">
                <a:latin typeface="Lucida Console"/>
                <a:cs typeface="Lucida Console"/>
              </a:rPr>
              <a:t>;</a:t>
            </a:r>
          </a:p>
          <a:p>
            <a:pPr lvl="1">
              <a:buNone/>
            </a:pPr>
            <a:endParaRPr lang="en-US" sz="1000" dirty="0" smtClean="0">
              <a:latin typeface="Lucida Console"/>
              <a:cs typeface="Lucida Console"/>
            </a:endParaRPr>
          </a:p>
          <a:p>
            <a:r>
              <a:rPr lang="en-US" dirty="0" smtClean="0"/>
              <a:t>Clearly each 8</a:t>
            </a:r>
            <a:r>
              <a:rPr lang="en-US" baseline="30000" dirty="0" smtClean="0"/>
              <a:t>th</a:t>
            </a:r>
            <a:r>
              <a:rPr lang="en-US" dirty="0" smtClean="0"/>
              <a:t> order wave equation stencil performs:</a:t>
            </a:r>
          </a:p>
          <a:p>
            <a:pPr lvl="1"/>
            <a:r>
              <a:rPr lang="en-US" dirty="0" smtClean="0"/>
              <a:t>33 floating-point operations</a:t>
            </a:r>
          </a:p>
          <a:p>
            <a:pPr lvl="1"/>
            <a:r>
              <a:rPr lang="en-US" dirty="0" smtClean="0"/>
              <a:t>29 memory references</a:t>
            </a:r>
          </a:p>
          <a:p>
            <a:pPr lvl="1">
              <a:buNone/>
            </a:pPr>
            <a:r>
              <a:rPr lang="en-US" dirty="0" smtClean="0"/>
              <a:t>	</a:t>
            </a:r>
            <a:r>
              <a:rPr lang="en-US" i="1" dirty="0" smtClean="0">
                <a:solidFill>
                  <a:schemeClr val="bg1">
                    <a:lumMod val="50000"/>
                  </a:schemeClr>
                </a:solidFill>
              </a:rPr>
              <a:t>all but 4 should be</a:t>
            </a:r>
          </a:p>
          <a:p>
            <a:pPr lvl="1">
              <a:buNone/>
            </a:pPr>
            <a:r>
              <a:rPr lang="en-US" i="1" dirty="0" smtClean="0">
                <a:solidFill>
                  <a:schemeClr val="bg1">
                    <a:lumMod val="50000"/>
                  </a:schemeClr>
                </a:solidFill>
              </a:rPr>
              <a:t>	filtered by an ideal</a:t>
            </a:r>
          </a:p>
          <a:p>
            <a:pPr lvl="1">
              <a:buNone/>
            </a:pPr>
            <a:r>
              <a:rPr lang="en-US" i="1" dirty="0" smtClean="0">
                <a:solidFill>
                  <a:schemeClr val="bg1">
                    <a:lumMod val="50000"/>
                  </a:schemeClr>
                </a:solidFill>
              </a:rPr>
              <a:t>	cache</a:t>
            </a:r>
          </a:p>
          <a:p>
            <a:pPr lvl="1"/>
            <a:r>
              <a:rPr lang="en-US" dirty="0" smtClean="0"/>
              <a:t>20 memory streams</a:t>
            </a:r>
          </a:p>
          <a:p>
            <a:pPr lvl="1">
              <a:buNone/>
            </a:pPr>
            <a:r>
              <a:rPr lang="en-US" i="1" dirty="0" smtClean="0">
                <a:solidFill>
                  <a:schemeClr val="bg1">
                    <a:lumMod val="50000"/>
                  </a:schemeClr>
                </a:solidFill>
              </a:rPr>
              <a:t>	all but 4 should be filtered</a:t>
            </a:r>
            <a:endParaRPr lang="en-US" dirty="0" smtClean="0"/>
          </a:p>
          <a:p>
            <a:endParaRPr lang="en-US" dirty="0" smtClean="0"/>
          </a:p>
        </p:txBody>
      </p:sp>
      <p:sp>
        <p:nvSpPr>
          <p:cNvPr id="2" name="Title 1"/>
          <p:cNvSpPr>
            <a:spLocks noGrp="1"/>
          </p:cNvSpPr>
          <p:nvPr>
            <p:ph type="title"/>
          </p:nvPr>
        </p:nvSpPr>
        <p:spPr/>
        <p:txBody>
          <a:bodyPr/>
          <a:lstStyle/>
          <a:p>
            <a:r>
              <a:rPr lang="en-US" dirty="0" smtClean="0"/>
              <a:t>8</a:t>
            </a:r>
            <a:r>
              <a:rPr lang="en-US" baseline="30000" dirty="0" smtClean="0"/>
              <a:t>th</a:t>
            </a:r>
            <a:r>
              <a:rPr lang="en-US" dirty="0" smtClean="0"/>
              <a:t> Order Wave Equation</a:t>
            </a:r>
            <a:br>
              <a:rPr lang="en-US" dirty="0" smtClean="0"/>
            </a:br>
            <a:r>
              <a:rPr lang="en-US" sz="2400" dirty="0" smtClean="0"/>
              <a:t>(25-point stencil)</a:t>
            </a:r>
            <a:endParaRPr lang="en-US" sz="2400" dirty="0"/>
          </a:p>
        </p:txBody>
      </p:sp>
      <p:sp>
        <p:nvSpPr>
          <p:cNvPr id="4" name="Slide Number Placeholder 3"/>
          <p:cNvSpPr>
            <a:spLocks noGrp="1"/>
          </p:cNvSpPr>
          <p:nvPr>
            <p:ph type="sldNum" sz="quarter" idx="10"/>
          </p:nvPr>
        </p:nvSpPr>
        <p:spPr>
          <a:xfrm>
            <a:off x="7010400" y="6553200"/>
            <a:ext cx="2133600" cy="238125"/>
          </a:xfrm>
        </p:spPr>
        <p:txBody>
          <a:bodyPr/>
          <a:lstStyle/>
          <a:p>
            <a:pPr>
              <a:defRPr/>
            </a:pPr>
            <a:fld id="{6D99BADD-F8EF-F84C-8DD2-E30475D2CD91}" type="slidenum">
              <a:rPr lang="en-US" smtClean="0"/>
              <a:pPr>
                <a:defRPr/>
              </a:pPr>
              <a:t>25</a:t>
            </a:fld>
            <a:endParaRPr lang="en-US"/>
          </a:p>
        </p:txBody>
      </p:sp>
      <p:grpSp>
        <p:nvGrpSpPr>
          <p:cNvPr id="6" name="Group 33"/>
          <p:cNvGrpSpPr>
            <a:grpSpLocks noChangeAspect="1"/>
          </p:cNvGrpSpPr>
          <p:nvPr/>
        </p:nvGrpSpPr>
        <p:grpSpPr>
          <a:xfrm>
            <a:off x="3657600" y="4215498"/>
            <a:ext cx="5486400" cy="2337702"/>
            <a:chOff x="4497388" y="4343400"/>
            <a:chExt cx="4113212" cy="1752600"/>
          </a:xfrm>
        </p:grpSpPr>
        <p:sp>
          <p:nvSpPr>
            <p:cNvPr id="5" name="Text Box 3"/>
            <p:cNvSpPr txBox="1">
              <a:spLocks noChangeArrowheads="1"/>
            </p:cNvSpPr>
            <p:nvPr/>
          </p:nvSpPr>
          <p:spPr bwMode="auto">
            <a:xfrm>
              <a:off x="4497388"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PDE grid</a:t>
              </a:r>
            </a:p>
          </p:txBody>
        </p:sp>
        <p:grpSp>
          <p:nvGrpSpPr>
            <p:cNvPr id="18" name="Group 4"/>
            <p:cNvGrpSpPr>
              <a:grpSpLocks/>
            </p:cNvGrpSpPr>
            <p:nvPr/>
          </p:nvGrpSpPr>
          <p:grpSpPr bwMode="auto">
            <a:xfrm>
              <a:off x="4725988" y="4343400"/>
              <a:ext cx="1371600" cy="1371600"/>
              <a:chOff x="144" y="96"/>
              <a:chExt cx="864" cy="864"/>
            </a:xfrm>
          </p:grpSpPr>
          <p:sp>
            <p:nvSpPr>
              <p:cNvPr id="7" name="Freeform 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8" name="Freeform 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9" name="Freeform 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alpha val="50195"/>
                </a:srgbClr>
              </a:solidFill>
              <a:ln w="6350">
                <a:solidFill>
                  <a:schemeClr val="tx1"/>
                </a:solidFill>
                <a:round/>
                <a:headEnd/>
                <a:tailEnd/>
              </a:ln>
            </p:spPr>
            <p:txBody>
              <a:bodyPr wrap="none" anchor="ctr">
                <a:prstTxWarp prst="textNoShape">
                  <a:avLst/>
                </a:prstTxWarp>
              </a:bodyPr>
              <a:lstStyle/>
              <a:p>
                <a:endParaRPr lang="en-US" sz="1200"/>
              </a:p>
            </p:txBody>
          </p:sp>
        </p:grpSp>
        <p:sp>
          <p:nvSpPr>
            <p:cNvPr id="10" name="Line 8"/>
            <p:cNvSpPr>
              <a:spLocks noChangeShapeType="1"/>
            </p:cNvSpPr>
            <p:nvPr/>
          </p:nvSpPr>
          <p:spPr bwMode="auto">
            <a:xfrm>
              <a:off x="4725988" y="5410200"/>
              <a:ext cx="609600" cy="3048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1" name="Text Box 9"/>
            <p:cNvSpPr txBox="1">
              <a:spLocks noChangeArrowheads="1"/>
            </p:cNvSpPr>
            <p:nvPr/>
          </p:nvSpPr>
          <p:spPr bwMode="auto">
            <a:xfrm>
              <a:off x="4497388" y="52578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a:t>
              </a:r>
            </a:p>
          </p:txBody>
        </p:sp>
        <p:sp>
          <p:nvSpPr>
            <p:cNvPr id="12" name="Line 10"/>
            <p:cNvSpPr>
              <a:spLocks noChangeShapeType="1"/>
            </p:cNvSpPr>
            <p:nvPr/>
          </p:nvSpPr>
          <p:spPr bwMode="auto">
            <a:xfrm>
              <a:off x="5335588" y="4800600"/>
              <a:ext cx="0" cy="914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3" name="Text Box 11"/>
            <p:cNvSpPr txBox="1">
              <a:spLocks noChangeArrowheads="1"/>
            </p:cNvSpPr>
            <p:nvPr/>
          </p:nvSpPr>
          <p:spPr bwMode="auto">
            <a:xfrm>
              <a:off x="5183188" y="45720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a:t>
              </a:r>
            </a:p>
          </p:txBody>
        </p:sp>
        <p:sp>
          <p:nvSpPr>
            <p:cNvPr id="14" name="Line 12"/>
            <p:cNvSpPr>
              <a:spLocks noChangeShapeType="1"/>
            </p:cNvSpPr>
            <p:nvPr/>
          </p:nvSpPr>
          <p:spPr bwMode="auto">
            <a:xfrm flipH="1">
              <a:off x="5335588" y="5562600"/>
              <a:ext cx="762000" cy="152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5" name="Text Box 13"/>
            <p:cNvSpPr txBox="1">
              <a:spLocks noChangeArrowheads="1"/>
            </p:cNvSpPr>
            <p:nvPr/>
          </p:nvSpPr>
          <p:spPr bwMode="auto">
            <a:xfrm>
              <a:off x="6021388" y="5486400"/>
              <a:ext cx="3048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a:t>
              </a:r>
            </a:p>
          </p:txBody>
        </p:sp>
        <p:sp>
          <p:nvSpPr>
            <p:cNvPr id="16" name="Line 14"/>
            <p:cNvSpPr>
              <a:spLocks noChangeShapeType="1"/>
            </p:cNvSpPr>
            <p:nvPr/>
          </p:nvSpPr>
          <p:spPr bwMode="auto">
            <a:xfrm flipH="1">
              <a:off x="5791200" y="4382162"/>
              <a:ext cx="1676841" cy="570839"/>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17" name="Oval 15"/>
            <p:cNvSpPr>
              <a:spLocks noChangeArrowheads="1"/>
            </p:cNvSpPr>
            <p:nvPr/>
          </p:nvSpPr>
          <p:spPr bwMode="auto">
            <a:xfrm>
              <a:off x="5716588" y="4953000"/>
              <a:ext cx="152400" cy="152400"/>
            </a:xfrm>
            <a:prstGeom prst="ellipse">
              <a:avLst/>
            </a:prstGeom>
            <a:solidFill>
              <a:srgbClr val="CCCCCC">
                <a:alpha val="50195"/>
              </a:srgbClr>
            </a:solidFill>
            <a:ln w="6350">
              <a:solidFill>
                <a:schemeClr val="tx1"/>
              </a:solidFill>
              <a:prstDash val="dash"/>
              <a:round/>
              <a:headEnd/>
              <a:tailEnd/>
            </a:ln>
          </p:spPr>
          <p:txBody>
            <a:bodyPr wrap="none" anchor="ctr">
              <a:prstTxWarp prst="textNoShape">
                <a:avLst/>
              </a:prstTxWarp>
            </a:bodyPr>
            <a:lstStyle/>
            <a:p>
              <a:endParaRPr lang="en-US" sz="1200"/>
            </a:p>
          </p:txBody>
        </p:sp>
        <p:sp>
          <p:nvSpPr>
            <p:cNvPr id="19" name="Text Box 17"/>
            <p:cNvSpPr txBox="1">
              <a:spLocks noChangeArrowheads="1"/>
            </p:cNvSpPr>
            <p:nvPr/>
          </p:nvSpPr>
          <p:spPr bwMode="auto">
            <a:xfrm>
              <a:off x="6781800"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dirty="0"/>
                <a:t>stencil for</a:t>
              </a:r>
              <a:r>
                <a:rPr lang="en-US" sz="1200" dirty="0" smtClean="0"/>
                <a:t> wave equation </a:t>
              </a:r>
              <a:r>
                <a:rPr lang="en-US" sz="1200" dirty="0"/>
                <a:t>PDE</a:t>
              </a:r>
              <a:endParaRPr lang="en-US" sz="1200" i="1" dirty="0"/>
            </a:p>
          </p:txBody>
        </p:sp>
        <p:sp>
          <p:nvSpPr>
            <p:cNvPr id="32" name="Oval 31"/>
            <p:cNvSpPr>
              <a:spLocks noChangeArrowheads="1"/>
            </p:cNvSpPr>
            <p:nvPr/>
          </p:nvSpPr>
          <p:spPr bwMode="auto">
            <a:xfrm>
              <a:off x="7010400" y="4343400"/>
              <a:ext cx="1371600" cy="1371600"/>
            </a:xfrm>
            <a:prstGeom prst="ellips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33" name="Line 32"/>
            <p:cNvSpPr>
              <a:spLocks noChangeShapeType="1"/>
            </p:cNvSpPr>
            <p:nvPr/>
          </p:nvSpPr>
          <p:spPr bwMode="auto">
            <a:xfrm flipH="1" flipV="1">
              <a:off x="5791199" y="5105400"/>
              <a:ext cx="1733970" cy="590704"/>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grpSp>
      <p:grpSp>
        <p:nvGrpSpPr>
          <p:cNvPr id="20" name="Group 115"/>
          <p:cNvGrpSpPr/>
          <p:nvPr/>
        </p:nvGrpSpPr>
        <p:grpSpPr>
          <a:xfrm>
            <a:off x="7239134" y="4448175"/>
            <a:ext cx="1371600" cy="1371600"/>
            <a:chOff x="9296400" y="2971800"/>
            <a:chExt cx="3657600" cy="3657600"/>
          </a:xfrm>
        </p:grpSpPr>
        <p:sp>
          <p:nvSpPr>
            <p:cNvPr id="142" name="Line 20"/>
            <p:cNvSpPr>
              <a:spLocks noChangeShapeType="1"/>
            </p:cNvSpPr>
            <p:nvPr/>
          </p:nvSpPr>
          <p:spPr bwMode="auto">
            <a:xfrm flipH="1" flipV="1">
              <a:off x="10820409" y="46482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3" name="Line 20"/>
            <p:cNvSpPr>
              <a:spLocks noChangeShapeType="1"/>
            </p:cNvSpPr>
            <p:nvPr/>
          </p:nvSpPr>
          <p:spPr bwMode="auto">
            <a:xfrm flipH="1">
              <a:off x="10668000" y="48006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4" name="Line 20"/>
            <p:cNvSpPr>
              <a:spLocks noChangeShapeType="1"/>
            </p:cNvSpPr>
            <p:nvPr/>
          </p:nvSpPr>
          <p:spPr bwMode="auto">
            <a:xfrm flipH="1" flipV="1">
              <a:off x="11125209" y="43434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5" name="Line 20"/>
            <p:cNvSpPr>
              <a:spLocks noChangeShapeType="1"/>
            </p:cNvSpPr>
            <p:nvPr/>
          </p:nvSpPr>
          <p:spPr bwMode="auto">
            <a:xfrm flipH="1" flipV="1">
              <a:off x="11125209" y="48006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6" name="Line 20"/>
            <p:cNvSpPr>
              <a:spLocks noChangeShapeType="1"/>
            </p:cNvSpPr>
            <p:nvPr/>
          </p:nvSpPr>
          <p:spPr bwMode="auto">
            <a:xfrm flipH="1" flipV="1">
              <a:off x="11125209" y="48006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7" name="Line 20"/>
            <p:cNvSpPr>
              <a:spLocks noChangeShapeType="1"/>
            </p:cNvSpPr>
            <p:nvPr/>
          </p:nvSpPr>
          <p:spPr bwMode="auto">
            <a:xfrm flipH="1">
              <a:off x="11125206" y="47244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8" name="Line 20"/>
            <p:cNvSpPr>
              <a:spLocks noChangeShapeType="1"/>
            </p:cNvSpPr>
            <p:nvPr/>
          </p:nvSpPr>
          <p:spPr bwMode="auto">
            <a:xfrm flipH="1">
              <a:off x="11582403" y="46482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9" name="Line 20"/>
            <p:cNvSpPr>
              <a:spLocks noChangeShapeType="1"/>
            </p:cNvSpPr>
            <p:nvPr/>
          </p:nvSpPr>
          <p:spPr bwMode="auto">
            <a:xfrm flipH="1">
              <a:off x="12039600" y="45720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0" name="Line 20"/>
            <p:cNvSpPr>
              <a:spLocks noChangeShapeType="1"/>
            </p:cNvSpPr>
            <p:nvPr/>
          </p:nvSpPr>
          <p:spPr bwMode="auto">
            <a:xfrm flipH="1">
              <a:off x="12496797" y="44958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1" name="Line 20"/>
            <p:cNvSpPr>
              <a:spLocks noChangeShapeType="1"/>
            </p:cNvSpPr>
            <p:nvPr/>
          </p:nvSpPr>
          <p:spPr bwMode="auto">
            <a:xfrm flipH="1">
              <a:off x="10210806" y="48768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2" name="Line 20"/>
            <p:cNvSpPr>
              <a:spLocks noChangeShapeType="1"/>
            </p:cNvSpPr>
            <p:nvPr/>
          </p:nvSpPr>
          <p:spPr bwMode="auto">
            <a:xfrm flipH="1">
              <a:off x="9753603" y="49530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3" name="Line 20"/>
            <p:cNvSpPr>
              <a:spLocks noChangeShapeType="1"/>
            </p:cNvSpPr>
            <p:nvPr/>
          </p:nvSpPr>
          <p:spPr bwMode="auto">
            <a:xfrm flipH="1">
              <a:off x="9296400" y="50292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4" name="Line 20"/>
            <p:cNvSpPr>
              <a:spLocks noChangeShapeType="1"/>
            </p:cNvSpPr>
            <p:nvPr/>
          </p:nvSpPr>
          <p:spPr bwMode="auto">
            <a:xfrm flipH="1" flipV="1">
              <a:off x="11125200" y="38862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5" name="Line 20"/>
            <p:cNvSpPr>
              <a:spLocks noChangeShapeType="1"/>
            </p:cNvSpPr>
            <p:nvPr/>
          </p:nvSpPr>
          <p:spPr bwMode="auto">
            <a:xfrm flipH="1" flipV="1">
              <a:off x="11125191" y="34290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6" name="Line 20"/>
            <p:cNvSpPr>
              <a:spLocks noChangeShapeType="1"/>
            </p:cNvSpPr>
            <p:nvPr/>
          </p:nvSpPr>
          <p:spPr bwMode="auto">
            <a:xfrm flipH="1" flipV="1">
              <a:off x="11125182" y="29718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7" name="Line 20"/>
            <p:cNvSpPr>
              <a:spLocks noChangeShapeType="1"/>
            </p:cNvSpPr>
            <p:nvPr/>
          </p:nvSpPr>
          <p:spPr bwMode="auto">
            <a:xfrm flipH="1" flipV="1">
              <a:off x="11125200" y="52578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8" name="Line 20"/>
            <p:cNvSpPr>
              <a:spLocks noChangeShapeType="1"/>
            </p:cNvSpPr>
            <p:nvPr/>
          </p:nvSpPr>
          <p:spPr bwMode="auto">
            <a:xfrm flipH="1" flipV="1">
              <a:off x="11125191" y="57150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9" name="Line 20"/>
            <p:cNvSpPr>
              <a:spLocks noChangeShapeType="1"/>
            </p:cNvSpPr>
            <p:nvPr/>
          </p:nvSpPr>
          <p:spPr bwMode="auto">
            <a:xfrm flipH="1" flipV="1">
              <a:off x="11125182" y="61722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0" name="Line 20"/>
            <p:cNvSpPr>
              <a:spLocks noChangeShapeType="1"/>
            </p:cNvSpPr>
            <p:nvPr/>
          </p:nvSpPr>
          <p:spPr bwMode="auto">
            <a:xfrm flipH="1" flipV="1">
              <a:off x="10515600" y="44958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1" name="Line 20"/>
            <p:cNvSpPr>
              <a:spLocks noChangeShapeType="1"/>
            </p:cNvSpPr>
            <p:nvPr/>
          </p:nvSpPr>
          <p:spPr bwMode="auto">
            <a:xfrm flipH="1" flipV="1">
              <a:off x="10210791" y="43434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2" name="Line 20"/>
            <p:cNvSpPr>
              <a:spLocks noChangeShapeType="1"/>
            </p:cNvSpPr>
            <p:nvPr/>
          </p:nvSpPr>
          <p:spPr bwMode="auto">
            <a:xfrm flipH="1" flipV="1">
              <a:off x="9905982" y="41910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3" name="Line 20"/>
            <p:cNvSpPr>
              <a:spLocks noChangeShapeType="1"/>
            </p:cNvSpPr>
            <p:nvPr/>
          </p:nvSpPr>
          <p:spPr bwMode="auto">
            <a:xfrm flipH="1" flipV="1">
              <a:off x="11430000" y="49530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4" name="Line 20"/>
            <p:cNvSpPr>
              <a:spLocks noChangeShapeType="1"/>
            </p:cNvSpPr>
            <p:nvPr/>
          </p:nvSpPr>
          <p:spPr bwMode="auto">
            <a:xfrm flipH="1" flipV="1">
              <a:off x="11734791" y="51054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5" name="Line 20"/>
            <p:cNvSpPr>
              <a:spLocks noChangeShapeType="1"/>
            </p:cNvSpPr>
            <p:nvPr/>
          </p:nvSpPr>
          <p:spPr bwMode="auto">
            <a:xfrm flipH="1" flipV="1">
              <a:off x="12039582" y="52578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grpSp>
      <p:sp>
        <p:nvSpPr>
          <p:cNvPr id="117" name="Text Box 23"/>
          <p:cNvSpPr txBox="1">
            <a:spLocks noChangeArrowheads="1"/>
          </p:cNvSpPr>
          <p:nvPr/>
        </p:nvSpPr>
        <p:spPr bwMode="auto">
          <a:xfrm>
            <a:off x="7982039" y="51911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y+1</a:t>
            </a:r>
          </a:p>
        </p:txBody>
      </p:sp>
      <p:sp>
        <p:nvSpPr>
          <p:cNvPr id="118" name="Text Box 25"/>
          <p:cNvSpPr txBox="1">
            <a:spLocks noChangeArrowheads="1"/>
          </p:cNvSpPr>
          <p:nvPr/>
        </p:nvSpPr>
        <p:spPr bwMode="auto">
          <a:xfrm>
            <a:off x="7753484" y="5162418"/>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x-1</a:t>
            </a:r>
          </a:p>
        </p:txBody>
      </p:sp>
      <p:sp>
        <p:nvSpPr>
          <p:cNvPr id="119" name="Text Box 26"/>
          <p:cNvSpPr txBox="1">
            <a:spLocks noChangeArrowheads="1"/>
          </p:cNvSpPr>
          <p:nvPr/>
        </p:nvSpPr>
        <p:spPr bwMode="auto">
          <a:xfrm>
            <a:off x="7810634" y="52768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z-1</a:t>
            </a:r>
          </a:p>
        </p:txBody>
      </p:sp>
      <p:sp>
        <p:nvSpPr>
          <p:cNvPr id="120" name="Text Box 27"/>
          <p:cNvSpPr txBox="1">
            <a:spLocks noChangeArrowheads="1"/>
          </p:cNvSpPr>
          <p:nvPr/>
        </p:nvSpPr>
        <p:spPr bwMode="auto">
          <a:xfrm>
            <a:off x="7810634" y="493395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z+1</a:t>
            </a:r>
          </a:p>
        </p:txBody>
      </p:sp>
      <p:sp>
        <p:nvSpPr>
          <p:cNvPr id="121" name="Text Box 29"/>
          <p:cNvSpPr txBox="1">
            <a:spLocks noChangeArrowheads="1"/>
          </p:cNvSpPr>
          <p:nvPr/>
        </p:nvSpPr>
        <p:spPr bwMode="auto">
          <a:xfrm>
            <a:off x="7924934" y="5076825"/>
            <a:ext cx="114300"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err="1">
                <a:effectLst>
                  <a:glow>
                    <a:schemeClr val="tx1">
                      <a:alpha val="0"/>
                    </a:schemeClr>
                  </a:glow>
                </a:effectLst>
              </a:rPr>
              <a:t>x,y,z</a:t>
            </a:r>
            <a:endParaRPr lang="en-US" sz="700" dirty="0">
              <a:effectLst>
                <a:glow>
                  <a:schemeClr val="tx1">
                    <a:alpha val="0"/>
                  </a:schemeClr>
                </a:glow>
              </a:effectLst>
            </a:endParaRPr>
          </a:p>
        </p:txBody>
      </p:sp>
      <p:sp>
        <p:nvSpPr>
          <p:cNvPr id="122" name="Text Box 25"/>
          <p:cNvSpPr txBox="1">
            <a:spLocks noChangeArrowheads="1"/>
          </p:cNvSpPr>
          <p:nvPr/>
        </p:nvSpPr>
        <p:spPr bwMode="auto">
          <a:xfrm>
            <a:off x="7581989" y="51911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23" name="Text Box 25"/>
          <p:cNvSpPr txBox="1">
            <a:spLocks noChangeArrowheads="1"/>
          </p:cNvSpPr>
          <p:nvPr/>
        </p:nvSpPr>
        <p:spPr bwMode="auto">
          <a:xfrm>
            <a:off x="7410495" y="5219832"/>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24" name="Text Box 25"/>
          <p:cNvSpPr txBox="1">
            <a:spLocks noChangeArrowheads="1"/>
          </p:cNvSpPr>
          <p:nvPr/>
        </p:nvSpPr>
        <p:spPr bwMode="auto">
          <a:xfrm>
            <a:off x="7239000" y="5248539"/>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25" name="Text Box 26"/>
          <p:cNvSpPr txBox="1">
            <a:spLocks noChangeArrowheads="1"/>
          </p:cNvSpPr>
          <p:nvPr/>
        </p:nvSpPr>
        <p:spPr bwMode="auto">
          <a:xfrm>
            <a:off x="7810634" y="54483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26" name="Text Box 26"/>
          <p:cNvSpPr txBox="1">
            <a:spLocks noChangeArrowheads="1"/>
          </p:cNvSpPr>
          <p:nvPr/>
        </p:nvSpPr>
        <p:spPr bwMode="auto">
          <a:xfrm>
            <a:off x="7810634" y="56197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27" name="Text Box 26"/>
          <p:cNvSpPr txBox="1">
            <a:spLocks noChangeArrowheads="1"/>
          </p:cNvSpPr>
          <p:nvPr/>
        </p:nvSpPr>
        <p:spPr bwMode="auto">
          <a:xfrm>
            <a:off x="7810634" y="57912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28" name="Text Box 25"/>
          <p:cNvSpPr txBox="1">
            <a:spLocks noChangeArrowheads="1"/>
          </p:cNvSpPr>
          <p:nvPr/>
        </p:nvSpPr>
        <p:spPr bwMode="auto">
          <a:xfrm>
            <a:off x="8096339" y="51054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29" name="Text Box 25"/>
          <p:cNvSpPr txBox="1">
            <a:spLocks noChangeArrowheads="1"/>
          </p:cNvSpPr>
          <p:nvPr/>
        </p:nvSpPr>
        <p:spPr bwMode="auto">
          <a:xfrm>
            <a:off x="8267789" y="50768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0" name="Text Box 25"/>
          <p:cNvSpPr txBox="1">
            <a:spLocks noChangeArrowheads="1"/>
          </p:cNvSpPr>
          <p:nvPr/>
        </p:nvSpPr>
        <p:spPr bwMode="auto">
          <a:xfrm>
            <a:off x="8439239" y="50482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1" name="Text Box 25"/>
          <p:cNvSpPr txBox="1">
            <a:spLocks noChangeArrowheads="1"/>
          </p:cNvSpPr>
          <p:nvPr/>
        </p:nvSpPr>
        <p:spPr bwMode="auto">
          <a:xfrm>
            <a:off x="8610689" y="50196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2" name="Text Box 23"/>
          <p:cNvSpPr txBox="1">
            <a:spLocks noChangeArrowheads="1"/>
          </p:cNvSpPr>
          <p:nvPr/>
        </p:nvSpPr>
        <p:spPr bwMode="auto">
          <a:xfrm>
            <a:off x="8096339" y="52482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33" name="Text Box 23"/>
          <p:cNvSpPr txBox="1">
            <a:spLocks noChangeArrowheads="1"/>
          </p:cNvSpPr>
          <p:nvPr/>
        </p:nvSpPr>
        <p:spPr bwMode="auto">
          <a:xfrm>
            <a:off x="8210639" y="53054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34" name="Text Box 23"/>
          <p:cNvSpPr txBox="1">
            <a:spLocks noChangeArrowheads="1"/>
          </p:cNvSpPr>
          <p:nvPr/>
        </p:nvSpPr>
        <p:spPr bwMode="auto">
          <a:xfrm>
            <a:off x="8324939" y="53625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35" name="Text Box 23"/>
          <p:cNvSpPr txBox="1">
            <a:spLocks noChangeArrowheads="1"/>
          </p:cNvSpPr>
          <p:nvPr/>
        </p:nvSpPr>
        <p:spPr bwMode="auto">
          <a:xfrm>
            <a:off x="7696334" y="50482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y-1</a:t>
            </a:r>
            <a:endParaRPr lang="en-US" sz="700" dirty="0">
              <a:effectLst>
                <a:glow>
                  <a:schemeClr val="tx1">
                    <a:alpha val="0"/>
                  </a:schemeClr>
                </a:glow>
              </a:effectLst>
            </a:endParaRPr>
          </a:p>
        </p:txBody>
      </p:sp>
      <p:sp>
        <p:nvSpPr>
          <p:cNvPr id="136" name="Text Box 23"/>
          <p:cNvSpPr txBox="1">
            <a:spLocks noChangeArrowheads="1"/>
          </p:cNvSpPr>
          <p:nvPr/>
        </p:nvSpPr>
        <p:spPr bwMode="auto">
          <a:xfrm>
            <a:off x="7581989" y="4990968"/>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y-2</a:t>
            </a:r>
            <a:endParaRPr lang="en-US" sz="700" dirty="0">
              <a:effectLst>
                <a:glow>
                  <a:schemeClr val="tx1">
                    <a:alpha val="0"/>
                  </a:schemeClr>
                </a:glow>
              </a:effectLst>
            </a:endParaRPr>
          </a:p>
        </p:txBody>
      </p:sp>
      <p:sp>
        <p:nvSpPr>
          <p:cNvPr id="137" name="Text Box 23"/>
          <p:cNvSpPr txBox="1">
            <a:spLocks noChangeArrowheads="1"/>
          </p:cNvSpPr>
          <p:nvPr/>
        </p:nvSpPr>
        <p:spPr bwMode="auto">
          <a:xfrm>
            <a:off x="7467645" y="493368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y-3</a:t>
            </a:r>
            <a:endParaRPr lang="en-US" sz="700" dirty="0">
              <a:effectLst>
                <a:glow>
                  <a:schemeClr val="tx1">
                    <a:alpha val="0"/>
                  </a:schemeClr>
                </a:glow>
              </a:effectLst>
            </a:endParaRPr>
          </a:p>
        </p:txBody>
      </p:sp>
      <p:sp>
        <p:nvSpPr>
          <p:cNvPr id="138" name="Text Box 23"/>
          <p:cNvSpPr txBox="1">
            <a:spLocks noChangeArrowheads="1"/>
          </p:cNvSpPr>
          <p:nvPr/>
        </p:nvSpPr>
        <p:spPr bwMode="auto">
          <a:xfrm>
            <a:off x="7353300" y="4876403"/>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y-4</a:t>
            </a:r>
            <a:endParaRPr lang="en-US" sz="700" dirty="0">
              <a:effectLst>
                <a:glow>
                  <a:schemeClr val="tx1">
                    <a:alpha val="0"/>
                  </a:schemeClr>
                </a:glow>
              </a:effectLst>
            </a:endParaRPr>
          </a:p>
        </p:txBody>
      </p:sp>
      <p:sp>
        <p:nvSpPr>
          <p:cNvPr id="139" name="Text Box 27"/>
          <p:cNvSpPr txBox="1">
            <a:spLocks noChangeArrowheads="1"/>
          </p:cNvSpPr>
          <p:nvPr/>
        </p:nvSpPr>
        <p:spPr bwMode="auto">
          <a:xfrm>
            <a:off x="7810634" y="476250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40" name="Text Box 27"/>
          <p:cNvSpPr txBox="1">
            <a:spLocks noChangeArrowheads="1"/>
          </p:cNvSpPr>
          <p:nvPr/>
        </p:nvSpPr>
        <p:spPr bwMode="auto">
          <a:xfrm>
            <a:off x="7810634" y="459105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41" name="Text Box 27"/>
          <p:cNvSpPr txBox="1">
            <a:spLocks noChangeArrowheads="1"/>
          </p:cNvSpPr>
          <p:nvPr/>
        </p:nvSpPr>
        <p:spPr bwMode="auto">
          <a:xfrm>
            <a:off x="7810634" y="441960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+4</a:t>
            </a:r>
            <a:endParaRPr lang="en-US" sz="700" dirty="0">
              <a:effectLst>
                <a:glow>
                  <a:schemeClr val="tx1">
                    <a:alpha val="0"/>
                  </a:schemeClr>
                </a:glo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eferenc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1143000"/>
            <a:ext cx="6096000" cy="4572000"/>
          </a:xfrm>
          <a:prstGeom prst="rect">
            <a:avLst/>
          </a:prstGeom>
        </p:spPr>
      </p:pic>
      <p:sp>
        <p:nvSpPr>
          <p:cNvPr id="2" name="Title 1"/>
          <p:cNvSpPr>
            <a:spLocks noGrp="1"/>
          </p:cNvSpPr>
          <p:nvPr>
            <p:ph type="title"/>
          </p:nvPr>
        </p:nvSpPr>
        <p:spPr/>
        <p:txBody>
          <a:bodyPr/>
          <a:lstStyle/>
          <a:p>
            <a:r>
              <a:rPr lang="en-US" dirty="0" smtClean="0"/>
              <a:t>Reference Wave Performance</a:t>
            </a:r>
            <a:br>
              <a:rPr lang="en-US" dirty="0" smtClean="0"/>
            </a:br>
            <a:r>
              <a:rPr lang="en-US" sz="2400" dirty="0" smtClean="0"/>
              <a:t>(single node, single-precision, 512</a:t>
            </a:r>
            <a:r>
              <a:rPr lang="en-US" sz="2400" baseline="30000" dirty="0" smtClean="0"/>
              <a:t>3</a:t>
            </a:r>
            <a:r>
              <a:rPr lang="en-US" sz="2400" dirty="0" smtClean="0"/>
              <a:t>)</a:t>
            </a:r>
            <a:endParaRPr lang="en-US" sz="2400" dirty="0"/>
          </a:p>
        </p:txBody>
      </p:sp>
      <p:sp>
        <p:nvSpPr>
          <p:cNvPr id="3" name="Content Placeholder 2"/>
          <p:cNvSpPr>
            <a:spLocks noGrp="1"/>
          </p:cNvSpPr>
          <p:nvPr>
            <p:ph idx="1"/>
          </p:nvPr>
        </p:nvSpPr>
        <p:spPr>
          <a:xfrm>
            <a:off x="5029200" y="1143000"/>
            <a:ext cx="4114800" cy="5256213"/>
          </a:xfrm>
        </p:spPr>
        <p:txBody>
          <a:bodyPr/>
          <a:lstStyle/>
          <a:p>
            <a:r>
              <a:rPr lang="en-US" dirty="0" smtClean="0"/>
              <a:t>Baseline on a 2P Nehalem-based Xeon</a:t>
            </a:r>
          </a:p>
          <a:p>
            <a:r>
              <a:rPr lang="en-US" b="1" dirty="0" smtClean="0">
                <a:solidFill>
                  <a:srgbClr val="FF0080"/>
                </a:solidFill>
              </a:rPr>
              <a:t>Fermi-accelerated node is 17x faster</a:t>
            </a:r>
          </a:p>
          <a:p>
            <a:r>
              <a:rPr lang="en-US" dirty="0" smtClean="0"/>
              <a:t>This is surprising given Fermi only less than 3x the sustained bandwidth as this 2P Nehalem</a:t>
            </a:r>
          </a:p>
          <a:p>
            <a:r>
              <a:rPr lang="en-US" dirty="0" smtClean="0"/>
              <a:t>NOTE: no MPI communication</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Wave Performance</a:t>
            </a:r>
            <a:br>
              <a:rPr lang="en-US" dirty="0" smtClean="0"/>
            </a:br>
            <a:r>
              <a:rPr lang="en-US" sz="2400" dirty="0" smtClean="0"/>
              <a:t>(single node, single-precision, 512</a:t>
            </a:r>
            <a:r>
              <a:rPr lang="en-US" sz="2400" baseline="30000" dirty="0" smtClean="0"/>
              <a:t>3</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27</a:t>
            </a:fld>
            <a:endParaRPr lang="en-US"/>
          </a:p>
        </p:txBody>
      </p:sp>
      <p:pic>
        <p:nvPicPr>
          <p:cNvPr id="5" name="Picture 4" descr="optimize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5920" y="1143000"/>
            <a:ext cx="6092480" cy="4572000"/>
          </a:xfrm>
          <a:prstGeom prst="rect">
            <a:avLst/>
          </a:prstGeom>
        </p:spPr>
      </p:pic>
      <p:sp>
        <p:nvSpPr>
          <p:cNvPr id="3" name="Content Placeholder 2"/>
          <p:cNvSpPr>
            <a:spLocks noGrp="1"/>
          </p:cNvSpPr>
          <p:nvPr>
            <p:ph idx="1"/>
          </p:nvPr>
        </p:nvSpPr>
        <p:spPr>
          <a:xfrm>
            <a:off x="6172200" y="1371600"/>
            <a:ext cx="2971800" cy="5256213"/>
          </a:xfrm>
        </p:spPr>
        <p:txBody>
          <a:bodyPr/>
          <a:lstStyle/>
          <a:p>
            <a:r>
              <a:rPr lang="en-US" b="1" dirty="0" smtClean="0">
                <a:solidFill>
                  <a:srgbClr val="0000FF"/>
                </a:solidFill>
              </a:rPr>
              <a:t>Optimizations improved CPU performance by about 5x </a:t>
            </a:r>
          </a:p>
          <a:p>
            <a:r>
              <a:rPr lang="en-US" dirty="0" smtClean="0"/>
              <a:t>Some CPU performance has been left on the table</a:t>
            </a:r>
          </a:p>
          <a:p>
            <a:endParaRPr lang="en-US" dirty="0" smtClean="0"/>
          </a:p>
          <a:p>
            <a:r>
              <a:rPr lang="en-US" b="1" dirty="0" err="1" smtClean="0">
                <a:solidFill>
                  <a:srgbClr val="0000FF"/>
                </a:solidFill>
              </a:rPr>
              <a:t>GPUs</a:t>
            </a:r>
            <a:r>
              <a:rPr lang="en-US" b="1" dirty="0" smtClean="0">
                <a:solidFill>
                  <a:srgbClr val="0000FF"/>
                </a:solidFill>
              </a:rPr>
              <a:t> remained 3-4x faster per node</a:t>
            </a:r>
          </a:p>
          <a:p>
            <a:endParaRPr lang="en-US" b="1" dirty="0" smtClean="0">
              <a:solidFill>
                <a:srgbClr val="0000FF"/>
              </a:solidFill>
            </a:endParaRPr>
          </a:p>
          <a:p>
            <a:r>
              <a:rPr lang="en-US" dirty="0" smtClean="0"/>
              <a:t>MPI communication will mitigate the GPU performance advantage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idx="1"/>
          </p:nvPr>
        </p:nvSpPr>
        <p:spPr>
          <a:xfrm>
            <a:off x="5638800" y="1373187"/>
            <a:ext cx="3276600" cy="5256213"/>
          </a:xfrm>
        </p:spPr>
        <p:txBody>
          <a:bodyPr/>
          <a:lstStyle/>
          <a:p>
            <a:r>
              <a:rPr lang="en-US" sz="1600" dirty="0" smtClean="0"/>
              <a:t>Power and Energy are becoming an increasing constraint on supercomputer scale and cost.</a:t>
            </a:r>
          </a:p>
          <a:p>
            <a:endParaRPr lang="en-US" sz="1600" dirty="0" smtClean="0"/>
          </a:p>
          <a:p>
            <a:r>
              <a:rPr lang="en-US" sz="1600" dirty="0" smtClean="0"/>
              <a:t>Although the Fermi-accelerated node delivers over 3x better performance, it requires 33% more sustained power (and 66% more peak power)</a:t>
            </a:r>
          </a:p>
          <a:p>
            <a:endParaRPr lang="en-US" sz="1600" dirty="0" smtClean="0"/>
          </a:p>
          <a:p>
            <a:r>
              <a:rPr lang="en-US" sz="1600" dirty="0" smtClean="0"/>
              <a:t>Nevertheless, </a:t>
            </a:r>
            <a:r>
              <a:rPr lang="en-US" sz="1600" b="1" dirty="0" err="1" smtClean="0">
                <a:solidFill>
                  <a:srgbClr val="0000FF"/>
                </a:solidFill>
              </a:rPr>
              <a:t>GPUs</a:t>
            </a:r>
            <a:r>
              <a:rPr lang="en-US" sz="1600" b="1" dirty="0" smtClean="0">
                <a:solidFill>
                  <a:srgbClr val="0000FF"/>
                </a:solidFill>
              </a:rPr>
              <a:t> still offer a 2-3x energy efficiency advantage </a:t>
            </a:r>
            <a:r>
              <a:rPr lang="en-US" sz="1600" dirty="0" smtClean="0"/>
              <a:t>over current Intel CPUs (ignoring inter-node communication)</a:t>
            </a:r>
            <a:endParaRPr lang="en-US" sz="16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28</a:t>
            </a:fld>
            <a:endParaRPr lang="en-US"/>
          </a:p>
        </p:txBody>
      </p:sp>
      <p:pic>
        <p:nvPicPr>
          <p:cNvPr id="5" name="Picture 4" descr="energ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3200" y="1143000"/>
            <a:ext cx="5257800" cy="5257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Equation Summary</a:t>
            </a:r>
            <a:endParaRPr lang="en-US" dirty="0"/>
          </a:p>
        </p:txBody>
      </p:sp>
      <p:sp>
        <p:nvSpPr>
          <p:cNvPr id="3" name="Content Placeholder 2"/>
          <p:cNvSpPr>
            <a:spLocks noGrp="1"/>
          </p:cNvSpPr>
          <p:nvPr>
            <p:ph idx="1"/>
          </p:nvPr>
        </p:nvSpPr>
        <p:spPr/>
        <p:txBody>
          <a:bodyPr/>
          <a:lstStyle/>
          <a:p>
            <a:r>
              <a:rPr lang="en-US" dirty="0" smtClean="0"/>
              <a:t>High-order wave equation has</a:t>
            </a:r>
          </a:p>
          <a:p>
            <a:pPr lvl="1"/>
            <a:r>
              <a:rPr lang="en-US" dirty="0" smtClean="0"/>
              <a:t>larger cache working sets</a:t>
            </a:r>
          </a:p>
          <a:p>
            <a:pPr lvl="1"/>
            <a:r>
              <a:rPr lang="en-US" dirty="0" smtClean="0"/>
              <a:t>higher temporal locality</a:t>
            </a:r>
          </a:p>
          <a:p>
            <a:pPr lvl="1"/>
            <a:r>
              <a:rPr lang="en-US" dirty="0" smtClean="0"/>
              <a:t>higher arithmetic intensity</a:t>
            </a:r>
          </a:p>
          <a:p>
            <a:r>
              <a:rPr lang="en-US" dirty="0" smtClean="0"/>
              <a:t>As such, </a:t>
            </a:r>
            <a:r>
              <a:rPr lang="en-US" dirty="0" err="1" smtClean="0"/>
              <a:t>GPU’s</a:t>
            </a:r>
            <a:r>
              <a:rPr lang="en-US" dirty="0" smtClean="0"/>
              <a:t> higher peak flop/</a:t>
            </a:r>
            <a:r>
              <a:rPr lang="en-US" dirty="0" err="1" smtClean="0"/>
              <a:t>s</a:t>
            </a:r>
            <a:r>
              <a:rPr lang="en-US" dirty="0" smtClean="0"/>
              <a:t> can be used ~ 3x kernel speedup</a:t>
            </a:r>
          </a:p>
          <a:p>
            <a:r>
              <a:rPr lang="en-US" dirty="0" smtClean="0"/>
              <a:t>Communication-avoiding techniques (time skewing, cache oblivious, etc…) may improve CPU performance (haven’t explore them yet)</a:t>
            </a:r>
          </a:p>
          <a:p>
            <a:endParaRPr lang="en-US" dirty="0" smtClean="0"/>
          </a:p>
          <a:p>
            <a:r>
              <a:rPr lang="en-US" dirty="0" smtClean="0"/>
              <a:t>MPI communication will mute accelerator speedups.</a:t>
            </a:r>
          </a:p>
          <a:p>
            <a:pPr lvl="1"/>
            <a:r>
              <a:rPr lang="en-US" dirty="0" err="1" smtClean="0"/>
              <a:t>GPU’s</a:t>
            </a:r>
            <a:r>
              <a:rPr lang="en-US" dirty="0" smtClean="0"/>
              <a:t> 4.3 </a:t>
            </a:r>
            <a:r>
              <a:rPr lang="en-US" dirty="0" err="1" smtClean="0"/>
              <a:t>GStencil/s</a:t>
            </a:r>
            <a:r>
              <a:rPr lang="en-US" dirty="0" smtClean="0"/>
              <a:t> is ~30ms/sweep</a:t>
            </a:r>
          </a:p>
          <a:p>
            <a:pPr lvl="1"/>
            <a:r>
              <a:rPr lang="en-US" dirty="0" smtClean="0"/>
              <a:t>Ghost zones are 4 (single-precision) elements deep</a:t>
            </a:r>
          </a:p>
          <a:p>
            <a:pPr lvl="1"/>
            <a:r>
              <a:rPr lang="en-US" dirty="0" smtClean="0"/>
              <a:t>a ghost zone exchange would require 6-12ms</a:t>
            </a:r>
          </a:p>
          <a:p>
            <a:pPr lvl="1"/>
            <a:r>
              <a:rPr lang="en-US" b="1" dirty="0" smtClean="0">
                <a:solidFill>
                  <a:srgbClr val="FF0080"/>
                </a:solidFill>
              </a:rPr>
              <a:t>Average performance could be cut by as much as 30%</a:t>
            </a:r>
          </a:p>
          <a:p>
            <a:pPr lvl="1"/>
            <a:endParaRPr lang="en-US" b="1" dirty="0" smtClean="0">
              <a:solidFill>
                <a:srgbClr val="FF0080"/>
              </a:solidFill>
            </a:endParaRPr>
          </a:p>
          <a:p>
            <a:r>
              <a:rPr lang="en-US" b="1" dirty="0" err="1" smtClean="0">
                <a:solidFill>
                  <a:srgbClr val="0000FF"/>
                </a:solidFill>
              </a:rPr>
              <a:t>GPU’s</a:t>
            </a:r>
            <a:r>
              <a:rPr lang="en-US" b="1" dirty="0" smtClean="0">
                <a:solidFill>
                  <a:srgbClr val="0000FF"/>
                </a:solidFill>
              </a:rPr>
              <a:t> offer &gt;2.5x speedup, &gt;1.8x energy efficiency over NHM </a:t>
            </a:r>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5613" y="1143000"/>
            <a:ext cx="8688387" cy="5256213"/>
          </a:xfrm>
        </p:spPr>
        <p:txBody>
          <a:bodyPr/>
          <a:lstStyle/>
          <a:p>
            <a:r>
              <a:rPr lang="en-US" dirty="0" smtClean="0"/>
              <a:t>In this talk, we explore performance optimization on a variety of architectures include multicore CPUs, </a:t>
            </a:r>
            <a:r>
              <a:rPr lang="en-US" dirty="0" err="1" smtClean="0"/>
              <a:t>GPUs</a:t>
            </a:r>
            <a:r>
              <a:rPr lang="en-US" dirty="0" smtClean="0"/>
              <a:t>, and Cell processors.</a:t>
            </a:r>
          </a:p>
          <a:p>
            <a:endParaRPr lang="en-US" dirty="0" smtClean="0"/>
          </a:p>
          <a:p>
            <a:r>
              <a:rPr lang="en-US" dirty="0" smtClean="0"/>
              <a:t>We quantifying the performance and productivity impact of exploiting:</a:t>
            </a:r>
          </a:p>
          <a:p>
            <a:pPr lvl="1"/>
            <a:r>
              <a:rPr lang="en-US" dirty="0" smtClean="0"/>
              <a:t>Multicore and heterogeneous architectures</a:t>
            </a:r>
          </a:p>
          <a:p>
            <a:pPr lvl="1"/>
            <a:r>
              <a:rPr lang="en-US" dirty="0" smtClean="0"/>
              <a:t>software-managed memory hierarchies</a:t>
            </a:r>
          </a:p>
          <a:p>
            <a:pPr lvl="1"/>
            <a:r>
              <a:rPr lang="en-US" dirty="0" smtClean="0"/>
              <a:t>atomic/synchronized operations</a:t>
            </a:r>
          </a:p>
          <a:p>
            <a:pPr lvl="1"/>
            <a:r>
              <a:rPr lang="en-US" dirty="0" smtClean="0"/>
              <a:t>off-node communication</a:t>
            </a:r>
          </a:p>
          <a:p>
            <a:r>
              <a:rPr lang="en-US" dirty="0" smtClean="0"/>
              <a:t>We will examine these facets on three classes of applications:</a:t>
            </a:r>
          </a:p>
          <a:p>
            <a:pPr marL="746125" lvl="1" indent="-346075"/>
            <a:r>
              <a:rPr lang="en-US" dirty="0" smtClean="0"/>
              <a:t>Particle-in-Cell codes</a:t>
            </a:r>
          </a:p>
          <a:p>
            <a:pPr marL="746125" lvl="1" indent="-346075"/>
            <a:r>
              <a:rPr lang="en-US" dirty="0" smtClean="0"/>
              <a:t>Structured Grid Calculations</a:t>
            </a:r>
          </a:p>
          <a:p>
            <a:pPr marL="746125" lvl="1" indent="-346075"/>
            <a:r>
              <a:rPr lang="en-US" dirty="0" smtClean="0"/>
              <a:t>Sparse Iterative Methods</a:t>
            </a:r>
          </a:p>
          <a:p>
            <a:pPr marL="346075" indent="-346075"/>
            <a:r>
              <a:rPr lang="en-US" dirty="0" smtClean="0"/>
              <a:t>Other researchers at NERSC have conducted parallel investigations solely into GPU performance (comparing to out-of-the-box CPU)</a:t>
            </a:r>
          </a:p>
          <a:p>
            <a:pPr lvl="1"/>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Optimization of Sparse Iterative Methods</a:t>
            </a:r>
            <a:endParaRPr lang="en-US" dirty="0"/>
          </a:p>
        </p:txBody>
      </p:sp>
      <p:sp>
        <p:nvSpPr>
          <p:cNvPr id="5" name="Subtitle 4"/>
          <p:cNvSpPr>
            <a:spLocks noGrp="1"/>
          </p:cNvSpPr>
          <p:nvPr>
            <p:ph type="subTitle" idx="1"/>
          </p:nvPr>
        </p:nvSpPr>
        <p:spPr/>
        <p:txBody>
          <a:bodyPr/>
          <a:lstStyle/>
          <a:p>
            <a:pPr algn="just"/>
            <a:r>
              <a:rPr lang="en-US" dirty="0" smtClean="0"/>
              <a:t>S. Williams, N. Bell, J.W. </a:t>
            </a:r>
            <a:r>
              <a:rPr lang="en-US" dirty="0" err="1" smtClean="0"/>
              <a:t>Choi</a:t>
            </a:r>
            <a:r>
              <a:rPr lang="en-US" dirty="0" smtClean="0"/>
              <a:t>, M. Garland, L. </a:t>
            </a:r>
            <a:r>
              <a:rPr lang="en-US" dirty="0" err="1" smtClean="0"/>
              <a:t>Oliker</a:t>
            </a:r>
            <a:r>
              <a:rPr lang="en-US" dirty="0" smtClean="0"/>
              <a:t>. R. Vuduc, "Sparse Matrix Vector Multiplication on Multicore and Accelerators", in </a:t>
            </a:r>
            <a:r>
              <a:rPr lang="en-US" u="sng" dirty="0" smtClean="0"/>
              <a:t>Scientific Computing on Multicore and Accelerators</a:t>
            </a:r>
            <a:r>
              <a:rPr lang="en-US" dirty="0" smtClean="0"/>
              <a:t>, edited by: </a:t>
            </a:r>
            <a:r>
              <a:rPr lang="en-US" dirty="0" err="1" smtClean="0"/>
              <a:t>Jakub</a:t>
            </a:r>
            <a:r>
              <a:rPr lang="en-US" dirty="0" smtClean="0"/>
              <a:t> </a:t>
            </a:r>
            <a:r>
              <a:rPr lang="en-US" dirty="0" err="1" smtClean="0"/>
              <a:t>Kurzak</a:t>
            </a:r>
            <a:r>
              <a:rPr lang="en-US" dirty="0" smtClean="0"/>
              <a:t>, David A. Bader, Jack </a:t>
            </a:r>
            <a:r>
              <a:rPr lang="en-US" dirty="0" err="1" smtClean="0"/>
              <a:t>Dongarra</a:t>
            </a:r>
            <a:r>
              <a:rPr lang="en-US" dirty="0" smtClean="0"/>
              <a:t>, CRC Press, 2010, ISBN: 978-1-4398253-6-5.</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Iterative Methods</a:t>
            </a:r>
            <a:endParaRPr lang="en-US" dirty="0"/>
          </a:p>
        </p:txBody>
      </p:sp>
      <p:sp>
        <p:nvSpPr>
          <p:cNvPr id="3" name="Content Placeholder 2"/>
          <p:cNvSpPr>
            <a:spLocks noGrp="1"/>
          </p:cNvSpPr>
          <p:nvPr>
            <p:ph idx="1"/>
          </p:nvPr>
        </p:nvSpPr>
        <p:spPr/>
        <p:txBody>
          <a:bodyPr/>
          <a:lstStyle/>
          <a:p>
            <a:r>
              <a:rPr lang="en-US" dirty="0" smtClean="0"/>
              <a:t>At the core of most sparse iterative methods is sparse matrix vector multiplication (</a:t>
            </a:r>
            <a:r>
              <a:rPr lang="en-US" dirty="0" err="1" smtClean="0"/>
              <a:t>SpMV</a:t>
            </a:r>
            <a:r>
              <a:rPr lang="en-US" dirty="0" smtClean="0"/>
              <a:t>)</a:t>
            </a:r>
          </a:p>
          <a:p>
            <a:pPr marL="862013" lvl="1" indent="-401638"/>
            <a:r>
              <a:rPr lang="en-US" dirty="0" smtClean="0"/>
              <a:t>Evaluate </a:t>
            </a:r>
            <a:r>
              <a:rPr lang="en-US" i="1" dirty="0" err="1" smtClean="0">
                <a:latin typeface="Times"/>
                <a:cs typeface="Times"/>
              </a:rPr>
              <a:t>y</a:t>
            </a:r>
            <a:r>
              <a:rPr lang="en-US" i="1" dirty="0" smtClean="0">
                <a:latin typeface="Times"/>
                <a:cs typeface="Times"/>
              </a:rPr>
              <a:t>=</a:t>
            </a:r>
            <a:r>
              <a:rPr lang="en-US" b="1" i="1" dirty="0" smtClean="0">
                <a:latin typeface="Times"/>
                <a:cs typeface="Times"/>
              </a:rPr>
              <a:t>A</a:t>
            </a:r>
            <a:r>
              <a:rPr lang="en-US" i="1" dirty="0" smtClean="0">
                <a:latin typeface="Times"/>
                <a:cs typeface="Times"/>
              </a:rPr>
              <a:t>x </a:t>
            </a:r>
            <a:endParaRPr lang="en-US" i="1" dirty="0" smtClean="0"/>
          </a:p>
          <a:p>
            <a:pPr marL="862013" lvl="1" indent="-401638"/>
            <a:r>
              <a:rPr lang="en-US" b="1" i="1" dirty="0" smtClean="0">
                <a:latin typeface="Times"/>
                <a:cs typeface="Times"/>
              </a:rPr>
              <a:t>A</a:t>
            </a:r>
            <a:r>
              <a:rPr lang="en-US" dirty="0" smtClean="0"/>
              <a:t> is a sparse matrix, </a:t>
            </a:r>
            <a:r>
              <a:rPr lang="en-US" i="1" dirty="0" err="1" smtClean="0">
                <a:latin typeface="Times"/>
                <a:cs typeface="Times"/>
              </a:rPr>
              <a:t>x</a:t>
            </a:r>
            <a:r>
              <a:rPr lang="en-US" dirty="0" smtClean="0"/>
              <a:t> &amp; </a:t>
            </a:r>
            <a:r>
              <a:rPr lang="en-US" i="1" dirty="0" err="1" smtClean="0">
                <a:latin typeface="Times"/>
                <a:cs typeface="Times"/>
              </a:rPr>
              <a:t>y</a:t>
            </a:r>
            <a:r>
              <a:rPr lang="en-US" dirty="0" smtClean="0"/>
              <a:t> are dense vectors</a:t>
            </a:r>
          </a:p>
          <a:p>
            <a:pPr marL="346075" indent="-346075"/>
            <a:r>
              <a:rPr lang="en-US" dirty="0" smtClean="0"/>
              <a:t>Challenges</a:t>
            </a:r>
          </a:p>
          <a:p>
            <a:pPr marL="862013" lvl="1" indent="-401638"/>
            <a:r>
              <a:rPr lang="en-US" b="1" dirty="0" smtClean="0">
                <a:solidFill>
                  <a:srgbClr val="FF0080"/>
                </a:solidFill>
              </a:rPr>
              <a:t>Very memory-intensive (often &lt;0.166 flops/byte)</a:t>
            </a:r>
          </a:p>
          <a:p>
            <a:pPr marL="862013" lvl="1" indent="-401638"/>
            <a:r>
              <a:rPr lang="en-US" dirty="0" smtClean="0"/>
              <a:t>Difficult to exploit ILP (bad for pipelined or superscalar),</a:t>
            </a:r>
          </a:p>
          <a:p>
            <a:pPr marL="862013" lvl="1" indent="-401638"/>
            <a:r>
              <a:rPr lang="en-US" dirty="0" smtClean="0"/>
              <a:t>Difficult to exploit DLP (bad for SIMD)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31</a:t>
            </a:fld>
            <a:endParaRPr lang="en-US"/>
          </a:p>
        </p:txBody>
      </p:sp>
      <p:grpSp>
        <p:nvGrpSpPr>
          <p:cNvPr id="5" name="Group 678"/>
          <p:cNvGrpSpPr>
            <a:grpSpLocks/>
          </p:cNvGrpSpPr>
          <p:nvPr/>
        </p:nvGrpSpPr>
        <p:grpSpPr bwMode="auto">
          <a:xfrm>
            <a:off x="912813" y="4114800"/>
            <a:ext cx="7308850" cy="1752600"/>
            <a:chOff x="0" y="48"/>
            <a:chExt cx="4604" cy="1104"/>
          </a:xfrm>
        </p:grpSpPr>
        <p:sp>
          <p:nvSpPr>
            <p:cNvPr id="6" name="Text Box 402"/>
            <p:cNvSpPr txBox="1">
              <a:spLocks noChangeArrowheads="1"/>
            </p:cNvSpPr>
            <p:nvPr/>
          </p:nvSpPr>
          <p:spPr bwMode="auto">
            <a:xfrm>
              <a:off x="0" y="960"/>
              <a:ext cx="1532" cy="192"/>
            </a:xfrm>
            <a:prstGeom prst="rect">
              <a:avLst/>
            </a:prstGeom>
            <a:noFill/>
            <a:ln w="9525">
              <a:noFill/>
              <a:miter lim="800000"/>
              <a:headEnd/>
              <a:tailEnd/>
            </a:ln>
          </p:spPr>
          <p:txBody>
            <a:bodyPr wrap="none" lIns="0" tIns="0" rIns="0" bIns="0" anchor="ctr">
              <a:prstTxWarp prst="textNoShape">
                <a:avLst/>
              </a:prstTxWarp>
            </a:bodyPr>
            <a:lstStyle/>
            <a:p>
              <a:pPr algn="ctr"/>
              <a:r>
                <a:rPr lang="en-US" sz="1000" b="1"/>
                <a:t>(a)</a:t>
              </a:r>
            </a:p>
            <a:p>
              <a:pPr algn="ctr"/>
              <a:r>
                <a:rPr lang="en-US" sz="1000"/>
                <a:t>algebra conceptualization</a:t>
              </a:r>
            </a:p>
          </p:txBody>
        </p:sp>
        <p:sp>
          <p:nvSpPr>
            <p:cNvPr id="7" name="Text Box 403"/>
            <p:cNvSpPr txBox="1">
              <a:spLocks noChangeArrowheads="1"/>
            </p:cNvSpPr>
            <p:nvPr/>
          </p:nvSpPr>
          <p:spPr bwMode="auto">
            <a:xfrm>
              <a:off x="3072" y="960"/>
              <a:ext cx="1532" cy="192"/>
            </a:xfrm>
            <a:prstGeom prst="rect">
              <a:avLst/>
            </a:prstGeom>
            <a:noFill/>
            <a:ln w="9525">
              <a:noFill/>
              <a:miter lim="800000"/>
              <a:headEnd/>
              <a:tailEnd/>
            </a:ln>
          </p:spPr>
          <p:txBody>
            <a:bodyPr wrap="none" lIns="0" tIns="0" rIns="0" bIns="0" anchor="ctr">
              <a:prstTxWarp prst="textNoShape">
                <a:avLst/>
              </a:prstTxWarp>
            </a:bodyPr>
            <a:lstStyle/>
            <a:p>
              <a:pPr algn="ctr"/>
              <a:r>
                <a:rPr lang="en-US" sz="1000" b="1"/>
                <a:t>(c)</a:t>
              </a:r>
              <a:endParaRPr lang="en-US" sz="1000"/>
            </a:p>
            <a:p>
              <a:pPr algn="ctr"/>
              <a:r>
                <a:rPr lang="en-US" sz="1000"/>
                <a:t>CSR reference code</a:t>
              </a:r>
              <a:endParaRPr lang="en-US" sz="2400" i="1"/>
            </a:p>
          </p:txBody>
        </p:sp>
        <p:sp>
          <p:nvSpPr>
            <p:cNvPr id="8" name="Text Box 404"/>
            <p:cNvSpPr txBox="1">
              <a:spLocks noChangeArrowheads="1"/>
            </p:cNvSpPr>
            <p:nvPr/>
          </p:nvSpPr>
          <p:spPr bwMode="auto">
            <a:xfrm>
              <a:off x="3121" y="288"/>
              <a:ext cx="1439" cy="432"/>
            </a:xfrm>
            <a:prstGeom prst="rect">
              <a:avLst/>
            </a:prstGeom>
            <a:noFill/>
            <a:ln w="3175">
              <a:solidFill>
                <a:schemeClr val="tx1"/>
              </a:solidFill>
              <a:miter lim="800000"/>
              <a:headEnd/>
              <a:tailEnd/>
            </a:ln>
          </p:spPr>
          <p:txBody>
            <a:bodyPr wrap="none" lIns="45720" rIns="45720" anchor="ctr">
              <a:prstTxWarp prst="textNoShape">
                <a:avLst/>
              </a:prstTxWarp>
            </a:bodyPr>
            <a:lstStyle/>
            <a:p>
              <a:r>
                <a:rPr lang="en-US" sz="600" dirty="0">
                  <a:effectLst>
                    <a:glow rad="12700">
                      <a:schemeClr val="tx1">
                        <a:alpha val="0"/>
                      </a:schemeClr>
                    </a:glow>
                  </a:effectLst>
                  <a:latin typeface="Lucida Console" pitchFamily="-110" charset="0"/>
                </a:rPr>
                <a:t>for (</a:t>
              </a:r>
              <a:r>
                <a:rPr lang="en-US" sz="600" dirty="0" err="1">
                  <a:effectLst>
                    <a:glow rad="12700">
                      <a:schemeClr val="tx1">
                        <a:alpha val="0"/>
                      </a:schemeClr>
                    </a:glow>
                  </a:effectLst>
                  <a:latin typeface="Lucida Console" pitchFamily="-110" charset="0"/>
                </a:rPr>
                <a:t>r</a:t>
              </a:r>
              <a:r>
                <a:rPr lang="en-US" sz="600" dirty="0">
                  <a:effectLst>
                    <a:glow rad="12700">
                      <a:schemeClr val="tx1">
                        <a:alpha val="0"/>
                      </a:schemeClr>
                    </a:glow>
                  </a:effectLst>
                  <a:latin typeface="Lucida Console" pitchFamily="-110" charset="0"/>
                </a:rPr>
                <a:t>=0; </a:t>
              </a:r>
              <a:r>
                <a:rPr lang="en-US" sz="600" dirty="0" err="1">
                  <a:effectLst>
                    <a:glow rad="12700">
                      <a:schemeClr val="tx1">
                        <a:alpha val="0"/>
                      </a:schemeClr>
                    </a:glow>
                  </a:effectLst>
                  <a:latin typeface="Lucida Console" pitchFamily="-110" charset="0"/>
                </a:rPr>
                <a:t>r</a:t>
              </a:r>
              <a:r>
                <a:rPr lang="en-US" sz="600" dirty="0">
                  <a:effectLst>
                    <a:glow rad="12700">
                      <a:schemeClr val="tx1">
                        <a:alpha val="0"/>
                      </a:schemeClr>
                    </a:glow>
                  </a:effectLst>
                  <a:latin typeface="Lucida Console" pitchFamily="-110" charset="0"/>
                </a:rPr>
                <a:t>&lt;</a:t>
              </a:r>
              <a:r>
                <a:rPr lang="en-US" sz="600" dirty="0" err="1">
                  <a:effectLst>
                    <a:glow rad="12700">
                      <a:schemeClr val="tx1">
                        <a:alpha val="0"/>
                      </a:schemeClr>
                    </a:glow>
                  </a:effectLst>
                  <a:latin typeface="Lucida Console" pitchFamily="-110" charset="0"/>
                </a:rPr>
                <a:t>A.rows</a:t>
              </a:r>
              <a:r>
                <a:rPr lang="en-US" sz="600" dirty="0">
                  <a:effectLst>
                    <a:glow rad="12700">
                      <a:schemeClr val="tx1">
                        <a:alpha val="0"/>
                      </a:schemeClr>
                    </a:glow>
                  </a:effectLst>
                  <a:latin typeface="Lucida Console" pitchFamily="-110" charset="0"/>
                </a:rPr>
                <a:t>; </a:t>
              </a:r>
              <a:r>
                <a:rPr lang="en-US" sz="600" dirty="0" err="1">
                  <a:effectLst>
                    <a:glow rad="12700">
                      <a:schemeClr val="tx1">
                        <a:alpha val="0"/>
                      </a:schemeClr>
                    </a:glow>
                  </a:effectLst>
                  <a:latin typeface="Lucida Console" pitchFamily="-110" charset="0"/>
                </a:rPr>
                <a:t>r</a:t>
              </a:r>
              <a:r>
                <a:rPr lang="en-US" sz="600" dirty="0">
                  <a:effectLst>
                    <a:glow rad="12700">
                      <a:schemeClr val="tx1">
                        <a:alpha val="0"/>
                      </a:schemeClr>
                    </a:glow>
                  </a:effectLst>
                  <a:latin typeface="Lucida Console" pitchFamily="-110" charset="0"/>
                </a:rPr>
                <a:t>++) {</a:t>
              </a:r>
            </a:p>
            <a:p>
              <a:r>
                <a:rPr lang="en-US" sz="600" dirty="0">
                  <a:effectLst>
                    <a:glow rad="12700">
                      <a:schemeClr val="tx1">
                        <a:alpha val="0"/>
                      </a:schemeClr>
                    </a:glow>
                  </a:effectLst>
                  <a:latin typeface="Lucida Console" pitchFamily="-110" charset="0"/>
                </a:rPr>
                <a:t>  double y0 = 0.0;</a:t>
              </a:r>
            </a:p>
            <a:p>
              <a:r>
                <a:rPr lang="en-US" sz="600" dirty="0">
                  <a:effectLst>
                    <a:glow rad="12700">
                      <a:schemeClr val="tx1">
                        <a:alpha val="0"/>
                      </a:schemeClr>
                    </a:glow>
                  </a:effectLst>
                  <a:latin typeface="Lucida Console" pitchFamily="-110" charset="0"/>
                </a:rPr>
                <a:t>  for (</a:t>
              </a:r>
              <a:r>
                <a:rPr lang="en-US" sz="600" dirty="0" err="1">
                  <a:effectLst>
                    <a:glow rad="12700">
                      <a:schemeClr val="tx1">
                        <a:alpha val="0"/>
                      </a:schemeClr>
                    </a:glow>
                  </a:effectLst>
                  <a:latin typeface="Lucida Console" pitchFamily="-110" charset="0"/>
                </a:rPr>
                <a:t>i</a:t>
              </a:r>
              <a:r>
                <a:rPr lang="en-US" sz="600" dirty="0">
                  <a:effectLst>
                    <a:glow rad="12700">
                      <a:schemeClr val="tx1">
                        <a:alpha val="0"/>
                      </a:schemeClr>
                    </a:glow>
                  </a:effectLst>
                  <a:latin typeface="Lucida Console" pitchFamily="-110" charset="0"/>
                </a:rPr>
                <a:t>=</a:t>
              </a:r>
              <a:r>
                <a:rPr lang="en-US" sz="600" dirty="0" err="1">
                  <a:effectLst>
                    <a:glow rad="12700">
                      <a:schemeClr val="tx1">
                        <a:alpha val="0"/>
                      </a:schemeClr>
                    </a:glow>
                  </a:effectLst>
                  <a:latin typeface="Lucida Console" pitchFamily="-110" charset="0"/>
                </a:rPr>
                <a:t>A.rowStart[r</a:t>
              </a:r>
              <a:r>
                <a:rPr lang="en-US" sz="600" dirty="0">
                  <a:effectLst>
                    <a:glow rad="12700">
                      <a:schemeClr val="tx1">
                        <a:alpha val="0"/>
                      </a:schemeClr>
                    </a:glow>
                  </a:effectLst>
                  <a:latin typeface="Lucida Console" pitchFamily="-110" charset="0"/>
                </a:rPr>
                <a:t>]; </a:t>
              </a:r>
              <a:r>
                <a:rPr lang="en-US" sz="600" dirty="0" err="1">
                  <a:effectLst>
                    <a:glow rad="12700">
                      <a:schemeClr val="tx1">
                        <a:alpha val="0"/>
                      </a:schemeClr>
                    </a:glow>
                  </a:effectLst>
                  <a:latin typeface="Lucida Console" pitchFamily="-110" charset="0"/>
                </a:rPr>
                <a:t>i</a:t>
              </a:r>
              <a:r>
                <a:rPr lang="en-US" sz="600" dirty="0">
                  <a:effectLst>
                    <a:glow rad="12700">
                      <a:schemeClr val="tx1">
                        <a:alpha val="0"/>
                      </a:schemeClr>
                    </a:glow>
                  </a:effectLst>
                  <a:latin typeface="Lucida Console" pitchFamily="-110" charset="0"/>
                </a:rPr>
                <a:t>&lt;A.rowStart[r+1]; </a:t>
              </a:r>
              <a:r>
                <a:rPr lang="en-US" sz="600" dirty="0" err="1">
                  <a:effectLst>
                    <a:glow rad="12700">
                      <a:schemeClr val="tx1">
                        <a:alpha val="0"/>
                      </a:schemeClr>
                    </a:glow>
                  </a:effectLst>
                  <a:latin typeface="Lucida Console" pitchFamily="-110" charset="0"/>
                </a:rPr>
                <a:t>i</a:t>
              </a:r>
              <a:r>
                <a:rPr lang="en-US" sz="600" dirty="0">
                  <a:effectLst>
                    <a:glow rad="12700">
                      <a:schemeClr val="tx1">
                        <a:alpha val="0"/>
                      </a:schemeClr>
                    </a:glow>
                  </a:effectLst>
                  <a:latin typeface="Lucida Console" pitchFamily="-110" charset="0"/>
                </a:rPr>
                <a:t>++){</a:t>
              </a:r>
            </a:p>
            <a:p>
              <a:r>
                <a:rPr lang="en-US" sz="600" dirty="0">
                  <a:effectLst>
                    <a:glow rad="12700">
                      <a:schemeClr val="tx1">
                        <a:alpha val="0"/>
                      </a:schemeClr>
                    </a:glow>
                  </a:effectLst>
                  <a:latin typeface="Lucida Console" pitchFamily="-110" charset="0"/>
                </a:rPr>
                <a:t>    y0 += </a:t>
              </a:r>
              <a:r>
                <a:rPr lang="en-US" sz="600" dirty="0" err="1">
                  <a:effectLst>
                    <a:glow rad="12700">
                      <a:schemeClr val="tx1">
                        <a:alpha val="0"/>
                      </a:schemeClr>
                    </a:glow>
                  </a:effectLst>
                  <a:latin typeface="Lucida Console" pitchFamily="-110" charset="0"/>
                </a:rPr>
                <a:t>A.val[i</a:t>
              </a:r>
              <a:r>
                <a:rPr lang="en-US" sz="600" dirty="0">
                  <a:effectLst>
                    <a:glow rad="12700">
                      <a:schemeClr val="tx1">
                        <a:alpha val="0"/>
                      </a:schemeClr>
                    </a:glow>
                  </a:effectLst>
                  <a:latin typeface="Lucida Console" pitchFamily="-110" charset="0"/>
                </a:rPr>
                <a:t>] * </a:t>
              </a:r>
              <a:r>
                <a:rPr lang="en-US" sz="600" dirty="0" err="1">
                  <a:effectLst>
                    <a:glow rad="12700">
                      <a:schemeClr val="tx1">
                        <a:alpha val="0"/>
                      </a:schemeClr>
                    </a:glow>
                  </a:effectLst>
                  <a:latin typeface="Lucida Console" pitchFamily="-110" charset="0"/>
                </a:rPr>
                <a:t>x[A.col[i</a:t>
              </a:r>
              <a:r>
                <a:rPr lang="en-US" sz="600" dirty="0">
                  <a:effectLst>
                    <a:glow rad="12700">
                      <a:schemeClr val="tx1">
                        <a:alpha val="0"/>
                      </a:schemeClr>
                    </a:glow>
                  </a:effectLst>
                  <a:latin typeface="Lucida Console" pitchFamily="-110" charset="0"/>
                </a:rPr>
                <a:t>]];</a:t>
              </a:r>
            </a:p>
            <a:p>
              <a:r>
                <a:rPr lang="en-US" sz="600" dirty="0">
                  <a:effectLst>
                    <a:glow rad="12700">
                      <a:schemeClr val="tx1">
                        <a:alpha val="0"/>
                      </a:schemeClr>
                    </a:glow>
                  </a:effectLst>
                  <a:latin typeface="Lucida Console" pitchFamily="-110" charset="0"/>
                </a:rPr>
                <a:t>  }</a:t>
              </a:r>
            </a:p>
            <a:p>
              <a:r>
                <a:rPr lang="en-US" sz="600" dirty="0">
                  <a:effectLst>
                    <a:glow rad="12700">
                      <a:schemeClr val="tx1">
                        <a:alpha val="0"/>
                      </a:schemeClr>
                    </a:glow>
                  </a:effectLst>
                  <a:latin typeface="Lucida Console" pitchFamily="-110" charset="0"/>
                </a:rPr>
                <a:t>  </a:t>
              </a:r>
              <a:r>
                <a:rPr lang="en-US" sz="600" dirty="0" err="1">
                  <a:effectLst>
                    <a:glow rad="12700">
                      <a:schemeClr val="tx1">
                        <a:alpha val="0"/>
                      </a:schemeClr>
                    </a:glow>
                  </a:effectLst>
                  <a:latin typeface="Lucida Console" pitchFamily="-110" charset="0"/>
                </a:rPr>
                <a:t>y[r</a:t>
              </a:r>
              <a:r>
                <a:rPr lang="en-US" sz="600" dirty="0">
                  <a:effectLst>
                    <a:glow rad="12700">
                      <a:schemeClr val="tx1">
                        <a:alpha val="0"/>
                      </a:schemeClr>
                    </a:glow>
                  </a:effectLst>
                  <a:latin typeface="Lucida Console" pitchFamily="-110" charset="0"/>
                </a:rPr>
                <a:t>] = y0;</a:t>
              </a:r>
            </a:p>
            <a:p>
              <a:r>
                <a:rPr lang="en-US" sz="600" dirty="0">
                  <a:effectLst>
                    <a:glow rad="12700">
                      <a:schemeClr val="tx1">
                        <a:alpha val="0"/>
                      </a:schemeClr>
                    </a:glow>
                  </a:effectLst>
                  <a:latin typeface="Lucida Console" pitchFamily="-110" charset="0"/>
                </a:rPr>
                <a:t>}</a:t>
              </a:r>
              <a:endParaRPr lang="en-US" sz="600" dirty="0">
                <a:effectLst>
                  <a:glow rad="12700">
                    <a:schemeClr val="tx1">
                      <a:alpha val="0"/>
                    </a:schemeClr>
                  </a:glow>
                </a:effectLst>
              </a:endParaRPr>
            </a:p>
          </p:txBody>
        </p:sp>
        <p:grpSp>
          <p:nvGrpSpPr>
            <p:cNvPr id="9" name="Group 405"/>
            <p:cNvGrpSpPr>
              <a:grpSpLocks/>
            </p:cNvGrpSpPr>
            <p:nvPr/>
          </p:nvGrpSpPr>
          <p:grpSpPr bwMode="auto">
            <a:xfrm>
              <a:off x="144" y="48"/>
              <a:ext cx="1296" cy="864"/>
              <a:chOff x="96" y="48"/>
              <a:chExt cx="1296" cy="864"/>
            </a:xfrm>
          </p:grpSpPr>
          <p:grpSp>
            <p:nvGrpSpPr>
              <p:cNvPr id="145" name="Group 406"/>
              <p:cNvGrpSpPr>
                <a:grpSpLocks/>
              </p:cNvGrpSpPr>
              <p:nvPr/>
            </p:nvGrpSpPr>
            <p:grpSpPr bwMode="auto">
              <a:xfrm>
                <a:off x="912" y="480"/>
                <a:ext cx="96" cy="96"/>
                <a:chOff x="720" y="240"/>
                <a:chExt cx="96" cy="96"/>
              </a:xfrm>
            </p:grpSpPr>
            <p:sp>
              <p:nvSpPr>
                <p:cNvPr id="280" name="Line 407"/>
                <p:cNvSpPr>
                  <a:spLocks noChangeShapeType="1"/>
                </p:cNvSpPr>
                <p:nvPr/>
              </p:nvSpPr>
              <p:spPr bwMode="auto">
                <a:xfrm flipH="1">
                  <a:off x="720" y="240"/>
                  <a:ext cx="96" cy="96"/>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81" name="Line 408"/>
                <p:cNvSpPr>
                  <a:spLocks noChangeShapeType="1"/>
                </p:cNvSpPr>
                <p:nvPr/>
              </p:nvSpPr>
              <p:spPr bwMode="auto">
                <a:xfrm flipH="1" flipV="1">
                  <a:off x="720" y="240"/>
                  <a:ext cx="96" cy="96"/>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146" name="Group 409"/>
              <p:cNvGrpSpPr>
                <a:grpSpLocks/>
              </p:cNvGrpSpPr>
              <p:nvPr/>
            </p:nvGrpSpPr>
            <p:grpSpPr bwMode="auto">
              <a:xfrm>
                <a:off x="1152" y="502"/>
                <a:ext cx="96" cy="48"/>
                <a:chOff x="960" y="260"/>
                <a:chExt cx="96" cy="48"/>
              </a:xfrm>
            </p:grpSpPr>
            <p:sp>
              <p:nvSpPr>
                <p:cNvPr id="278" name="Line 410"/>
                <p:cNvSpPr>
                  <a:spLocks noChangeShapeType="1"/>
                </p:cNvSpPr>
                <p:nvPr/>
              </p:nvSpPr>
              <p:spPr bwMode="auto">
                <a:xfrm>
                  <a:off x="960" y="260"/>
                  <a:ext cx="96"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9" name="Line 411"/>
                <p:cNvSpPr>
                  <a:spLocks noChangeShapeType="1"/>
                </p:cNvSpPr>
                <p:nvPr/>
              </p:nvSpPr>
              <p:spPr bwMode="auto">
                <a:xfrm>
                  <a:off x="960" y="308"/>
                  <a:ext cx="96"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sp>
            <p:nvSpPr>
              <p:cNvPr id="147" name="Text Box 412"/>
              <p:cNvSpPr txBox="1">
                <a:spLocks noChangeArrowheads="1"/>
              </p:cNvSpPr>
              <p:nvPr/>
            </p:nvSpPr>
            <p:spPr bwMode="auto">
              <a:xfrm>
                <a:off x="240" y="48"/>
                <a:ext cx="480" cy="96"/>
              </a:xfrm>
              <a:prstGeom prst="rect">
                <a:avLst/>
              </a:prstGeom>
              <a:noFill/>
              <a:ln w="9525">
                <a:noFill/>
                <a:miter lim="800000"/>
                <a:headEnd/>
                <a:tailEnd/>
              </a:ln>
            </p:spPr>
            <p:txBody>
              <a:bodyPr lIns="0" tIns="0" rIns="0" bIns="0" anchor="ctr">
                <a:prstTxWarp prst="textNoShape">
                  <a:avLst/>
                </a:prstTxWarp>
              </a:bodyPr>
              <a:lstStyle/>
              <a:p>
                <a:pPr algn="ctr"/>
                <a:r>
                  <a:rPr lang="en-US" sz="1000"/>
                  <a:t>A</a:t>
                </a:r>
              </a:p>
            </p:txBody>
          </p:sp>
          <p:sp>
            <p:nvSpPr>
              <p:cNvPr id="148" name="Text Box 413"/>
              <p:cNvSpPr txBox="1">
                <a:spLocks noChangeArrowheads="1"/>
              </p:cNvSpPr>
              <p:nvPr/>
            </p:nvSpPr>
            <p:spPr bwMode="auto">
              <a:xfrm>
                <a:off x="1008" y="48"/>
                <a:ext cx="144" cy="96"/>
              </a:xfrm>
              <a:prstGeom prst="rect">
                <a:avLst/>
              </a:prstGeom>
              <a:noFill/>
              <a:ln w="9525">
                <a:noFill/>
                <a:miter lim="800000"/>
                <a:headEnd/>
                <a:tailEnd/>
              </a:ln>
            </p:spPr>
            <p:txBody>
              <a:bodyPr lIns="0" tIns="0" rIns="0" bIns="0" anchor="ctr">
                <a:prstTxWarp prst="textNoShape">
                  <a:avLst/>
                </a:prstTxWarp>
              </a:bodyPr>
              <a:lstStyle/>
              <a:p>
                <a:pPr algn="ctr"/>
                <a:r>
                  <a:rPr lang="en-US" sz="1000"/>
                  <a:t>x</a:t>
                </a:r>
              </a:p>
            </p:txBody>
          </p:sp>
          <p:sp>
            <p:nvSpPr>
              <p:cNvPr id="149" name="Text Box 414"/>
              <p:cNvSpPr txBox="1">
                <a:spLocks noChangeArrowheads="1"/>
              </p:cNvSpPr>
              <p:nvPr/>
            </p:nvSpPr>
            <p:spPr bwMode="auto">
              <a:xfrm>
                <a:off x="1248" y="48"/>
                <a:ext cx="144" cy="96"/>
              </a:xfrm>
              <a:prstGeom prst="rect">
                <a:avLst/>
              </a:prstGeom>
              <a:noFill/>
              <a:ln w="9525">
                <a:noFill/>
                <a:miter lim="800000"/>
                <a:headEnd/>
                <a:tailEnd/>
              </a:ln>
            </p:spPr>
            <p:txBody>
              <a:bodyPr lIns="0" tIns="0" rIns="0" bIns="0" anchor="ctr">
                <a:prstTxWarp prst="textNoShape">
                  <a:avLst/>
                </a:prstTxWarp>
              </a:bodyPr>
              <a:lstStyle/>
              <a:p>
                <a:pPr algn="ctr"/>
                <a:r>
                  <a:rPr lang="en-US" sz="1000"/>
                  <a:t>y</a:t>
                </a:r>
              </a:p>
            </p:txBody>
          </p:sp>
          <p:sp>
            <p:nvSpPr>
              <p:cNvPr id="150" name="Rectangle 415"/>
              <p:cNvSpPr>
                <a:spLocks noChangeArrowheads="1"/>
              </p:cNvSpPr>
              <p:nvPr/>
            </p:nvSpPr>
            <p:spPr bwMode="auto">
              <a:xfrm>
                <a:off x="1056" y="14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1" name="Rectangle 416"/>
              <p:cNvSpPr>
                <a:spLocks noChangeArrowheads="1"/>
              </p:cNvSpPr>
              <p:nvPr/>
            </p:nvSpPr>
            <p:spPr bwMode="auto">
              <a:xfrm>
                <a:off x="1056" y="192"/>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2" name="Rectangle 417"/>
              <p:cNvSpPr>
                <a:spLocks noChangeArrowheads="1"/>
              </p:cNvSpPr>
              <p:nvPr/>
            </p:nvSpPr>
            <p:spPr bwMode="auto">
              <a:xfrm>
                <a:off x="1056" y="240"/>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3" name="Rectangle 418"/>
              <p:cNvSpPr>
                <a:spLocks noChangeArrowheads="1"/>
              </p:cNvSpPr>
              <p:nvPr/>
            </p:nvSpPr>
            <p:spPr bwMode="auto">
              <a:xfrm>
                <a:off x="1056" y="288"/>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4" name="Rectangle 419"/>
              <p:cNvSpPr>
                <a:spLocks noChangeArrowheads="1"/>
              </p:cNvSpPr>
              <p:nvPr/>
            </p:nvSpPr>
            <p:spPr bwMode="auto">
              <a:xfrm>
                <a:off x="1056" y="336"/>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5" name="Rectangle 420"/>
              <p:cNvSpPr>
                <a:spLocks noChangeArrowheads="1"/>
              </p:cNvSpPr>
              <p:nvPr/>
            </p:nvSpPr>
            <p:spPr bwMode="auto">
              <a:xfrm>
                <a:off x="1056" y="38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6" name="Rectangle 421"/>
              <p:cNvSpPr>
                <a:spLocks noChangeArrowheads="1"/>
              </p:cNvSpPr>
              <p:nvPr/>
            </p:nvSpPr>
            <p:spPr bwMode="auto">
              <a:xfrm>
                <a:off x="1056" y="432"/>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7" name="Rectangle 422"/>
              <p:cNvSpPr>
                <a:spLocks noChangeArrowheads="1"/>
              </p:cNvSpPr>
              <p:nvPr/>
            </p:nvSpPr>
            <p:spPr bwMode="auto">
              <a:xfrm>
                <a:off x="1056" y="480"/>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8" name="Rectangle 423"/>
              <p:cNvSpPr>
                <a:spLocks noChangeArrowheads="1"/>
              </p:cNvSpPr>
              <p:nvPr/>
            </p:nvSpPr>
            <p:spPr bwMode="auto">
              <a:xfrm>
                <a:off x="1056" y="528"/>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59" name="Rectangle 424"/>
              <p:cNvSpPr>
                <a:spLocks noChangeArrowheads="1"/>
              </p:cNvSpPr>
              <p:nvPr/>
            </p:nvSpPr>
            <p:spPr bwMode="auto">
              <a:xfrm>
                <a:off x="1056" y="576"/>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0" name="Rectangle 425"/>
              <p:cNvSpPr>
                <a:spLocks noChangeArrowheads="1"/>
              </p:cNvSpPr>
              <p:nvPr/>
            </p:nvSpPr>
            <p:spPr bwMode="auto">
              <a:xfrm>
                <a:off x="1056" y="62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1" name="Rectangle 426"/>
              <p:cNvSpPr>
                <a:spLocks noChangeArrowheads="1"/>
              </p:cNvSpPr>
              <p:nvPr/>
            </p:nvSpPr>
            <p:spPr bwMode="auto">
              <a:xfrm>
                <a:off x="1056" y="672"/>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2" name="Rectangle 427"/>
              <p:cNvSpPr>
                <a:spLocks noChangeArrowheads="1"/>
              </p:cNvSpPr>
              <p:nvPr/>
            </p:nvSpPr>
            <p:spPr bwMode="auto">
              <a:xfrm>
                <a:off x="1056" y="720"/>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3" name="Rectangle 428"/>
              <p:cNvSpPr>
                <a:spLocks noChangeArrowheads="1"/>
              </p:cNvSpPr>
              <p:nvPr/>
            </p:nvSpPr>
            <p:spPr bwMode="auto">
              <a:xfrm>
                <a:off x="1056" y="768"/>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4" name="Rectangle 429"/>
              <p:cNvSpPr>
                <a:spLocks noChangeArrowheads="1"/>
              </p:cNvSpPr>
              <p:nvPr/>
            </p:nvSpPr>
            <p:spPr bwMode="auto">
              <a:xfrm>
                <a:off x="1056" y="816"/>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5" name="Rectangle 430"/>
              <p:cNvSpPr>
                <a:spLocks noChangeArrowheads="1"/>
              </p:cNvSpPr>
              <p:nvPr/>
            </p:nvSpPr>
            <p:spPr bwMode="auto">
              <a:xfrm>
                <a:off x="1056" y="86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6" name="Rectangle 431"/>
              <p:cNvSpPr>
                <a:spLocks noChangeArrowheads="1"/>
              </p:cNvSpPr>
              <p:nvPr/>
            </p:nvSpPr>
            <p:spPr bwMode="auto">
              <a:xfrm>
                <a:off x="1296" y="14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7" name="Rectangle 432"/>
              <p:cNvSpPr>
                <a:spLocks noChangeArrowheads="1"/>
              </p:cNvSpPr>
              <p:nvPr/>
            </p:nvSpPr>
            <p:spPr bwMode="auto">
              <a:xfrm>
                <a:off x="1296" y="192"/>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8" name="Rectangle 433"/>
              <p:cNvSpPr>
                <a:spLocks noChangeArrowheads="1"/>
              </p:cNvSpPr>
              <p:nvPr/>
            </p:nvSpPr>
            <p:spPr bwMode="auto">
              <a:xfrm>
                <a:off x="1296" y="240"/>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69" name="Rectangle 434"/>
              <p:cNvSpPr>
                <a:spLocks noChangeArrowheads="1"/>
              </p:cNvSpPr>
              <p:nvPr/>
            </p:nvSpPr>
            <p:spPr bwMode="auto">
              <a:xfrm>
                <a:off x="1296" y="288"/>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0" name="Rectangle 435"/>
              <p:cNvSpPr>
                <a:spLocks noChangeArrowheads="1"/>
              </p:cNvSpPr>
              <p:nvPr/>
            </p:nvSpPr>
            <p:spPr bwMode="auto">
              <a:xfrm>
                <a:off x="1296" y="336"/>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1" name="Rectangle 436"/>
              <p:cNvSpPr>
                <a:spLocks noChangeArrowheads="1"/>
              </p:cNvSpPr>
              <p:nvPr/>
            </p:nvSpPr>
            <p:spPr bwMode="auto">
              <a:xfrm>
                <a:off x="1296" y="38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2" name="Rectangle 437"/>
              <p:cNvSpPr>
                <a:spLocks noChangeArrowheads="1"/>
              </p:cNvSpPr>
              <p:nvPr/>
            </p:nvSpPr>
            <p:spPr bwMode="auto">
              <a:xfrm>
                <a:off x="1296" y="432"/>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3" name="Rectangle 438"/>
              <p:cNvSpPr>
                <a:spLocks noChangeArrowheads="1"/>
              </p:cNvSpPr>
              <p:nvPr/>
            </p:nvSpPr>
            <p:spPr bwMode="auto">
              <a:xfrm>
                <a:off x="1296" y="480"/>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4" name="Rectangle 439"/>
              <p:cNvSpPr>
                <a:spLocks noChangeArrowheads="1"/>
              </p:cNvSpPr>
              <p:nvPr/>
            </p:nvSpPr>
            <p:spPr bwMode="auto">
              <a:xfrm>
                <a:off x="1296" y="528"/>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5" name="Rectangle 440"/>
              <p:cNvSpPr>
                <a:spLocks noChangeArrowheads="1"/>
              </p:cNvSpPr>
              <p:nvPr/>
            </p:nvSpPr>
            <p:spPr bwMode="auto">
              <a:xfrm>
                <a:off x="1296" y="576"/>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6" name="Rectangle 441"/>
              <p:cNvSpPr>
                <a:spLocks noChangeArrowheads="1"/>
              </p:cNvSpPr>
              <p:nvPr/>
            </p:nvSpPr>
            <p:spPr bwMode="auto">
              <a:xfrm>
                <a:off x="1296" y="62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7" name="Rectangle 442"/>
              <p:cNvSpPr>
                <a:spLocks noChangeArrowheads="1"/>
              </p:cNvSpPr>
              <p:nvPr/>
            </p:nvSpPr>
            <p:spPr bwMode="auto">
              <a:xfrm>
                <a:off x="1296" y="672"/>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8" name="Rectangle 443"/>
              <p:cNvSpPr>
                <a:spLocks noChangeArrowheads="1"/>
              </p:cNvSpPr>
              <p:nvPr/>
            </p:nvSpPr>
            <p:spPr bwMode="auto">
              <a:xfrm>
                <a:off x="1296" y="720"/>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79" name="Rectangle 444"/>
              <p:cNvSpPr>
                <a:spLocks noChangeArrowheads="1"/>
              </p:cNvSpPr>
              <p:nvPr/>
            </p:nvSpPr>
            <p:spPr bwMode="auto">
              <a:xfrm>
                <a:off x="1296" y="768"/>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80" name="Rectangle 445"/>
              <p:cNvSpPr>
                <a:spLocks noChangeArrowheads="1"/>
              </p:cNvSpPr>
              <p:nvPr/>
            </p:nvSpPr>
            <p:spPr bwMode="auto">
              <a:xfrm>
                <a:off x="1296" y="816"/>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81" name="Rectangle 446"/>
              <p:cNvSpPr>
                <a:spLocks noChangeArrowheads="1"/>
              </p:cNvSpPr>
              <p:nvPr/>
            </p:nvSpPr>
            <p:spPr bwMode="auto">
              <a:xfrm>
                <a:off x="1296" y="864"/>
                <a:ext cx="48" cy="48"/>
              </a:xfrm>
              <a:prstGeom prst="rect">
                <a:avLst/>
              </a:prstGeom>
              <a:solidFill>
                <a:schemeClr val="tx1"/>
              </a:solidFill>
              <a:ln w="9525">
                <a:solidFill>
                  <a:schemeClr val="bg1"/>
                </a:solidFill>
                <a:miter lim="800000"/>
                <a:headEnd/>
                <a:tailEnd/>
              </a:ln>
            </p:spPr>
            <p:txBody>
              <a:bodyPr wrap="none" anchor="ctr">
                <a:prstTxWarp prst="textNoShape">
                  <a:avLst/>
                </a:prstTxWarp>
              </a:bodyPr>
              <a:lstStyle/>
              <a:p>
                <a:endParaRPr lang="en-US"/>
              </a:p>
            </p:txBody>
          </p:sp>
          <p:sp>
            <p:nvSpPr>
              <p:cNvPr id="182" name="Rectangle 447"/>
              <p:cNvSpPr>
                <a:spLocks noChangeArrowheads="1"/>
              </p:cNvSpPr>
              <p:nvPr/>
            </p:nvSpPr>
            <p:spPr bwMode="auto">
              <a:xfrm>
                <a:off x="96" y="144"/>
                <a:ext cx="48" cy="48"/>
              </a:xfrm>
              <a:prstGeom prst="rect">
                <a:avLst/>
              </a:prstGeom>
              <a:solidFill>
                <a:srgbClr val="800000"/>
              </a:solidFill>
              <a:ln w="9525">
                <a:noFill/>
                <a:miter lim="800000"/>
                <a:headEnd/>
                <a:tailEnd/>
              </a:ln>
            </p:spPr>
            <p:txBody>
              <a:bodyPr wrap="none" anchor="ctr">
                <a:prstTxWarp prst="textNoShape">
                  <a:avLst/>
                </a:prstTxWarp>
              </a:bodyPr>
              <a:lstStyle/>
              <a:p>
                <a:endParaRPr lang="en-US"/>
              </a:p>
            </p:txBody>
          </p:sp>
          <p:sp>
            <p:nvSpPr>
              <p:cNvPr id="183" name="Rectangle 448"/>
              <p:cNvSpPr>
                <a:spLocks noChangeArrowheads="1"/>
              </p:cNvSpPr>
              <p:nvPr/>
            </p:nvSpPr>
            <p:spPr bwMode="auto">
              <a:xfrm>
                <a:off x="144" y="192"/>
                <a:ext cx="48" cy="48"/>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184" name="Rectangle 449"/>
              <p:cNvSpPr>
                <a:spLocks noChangeArrowheads="1"/>
              </p:cNvSpPr>
              <p:nvPr/>
            </p:nvSpPr>
            <p:spPr bwMode="auto">
              <a:xfrm>
                <a:off x="192" y="240"/>
                <a:ext cx="48" cy="48"/>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185" name="Rectangle 450"/>
              <p:cNvSpPr>
                <a:spLocks noChangeArrowheads="1"/>
              </p:cNvSpPr>
              <p:nvPr/>
            </p:nvSpPr>
            <p:spPr bwMode="auto">
              <a:xfrm>
                <a:off x="240" y="288"/>
                <a:ext cx="48" cy="48"/>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186" name="Rectangle 451"/>
              <p:cNvSpPr>
                <a:spLocks noChangeArrowheads="1"/>
              </p:cNvSpPr>
              <p:nvPr/>
            </p:nvSpPr>
            <p:spPr bwMode="auto">
              <a:xfrm>
                <a:off x="288" y="336"/>
                <a:ext cx="48" cy="48"/>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187" name="Rectangle 452"/>
              <p:cNvSpPr>
                <a:spLocks noChangeArrowheads="1"/>
              </p:cNvSpPr>
              <p:nvPr/>
            </p:nvSpPr>
            <p:spPr bwMode="auto">
              <a:xfrm>
                <a:off x="336" y="384"/>
                <a:ext cx="48" cy="48"/>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188" name="Rectangle 453"/>
              <p:cNvSpPr>
                <a:spLocks noChangeArrowheads="1"/>
              </p:cNvSpPr>
              <p:nvPr/>
            </p:nvSpPr>
            <p:spPr bwMode="auto">
              <a:xfrm>
                <a:off x="384" y="432"/>
                <a:ext cx="48" cy="48"/>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189" name="Rectangle 454"/>
              <p:cNvSpPr>
                <a:spLocks noChangeArrowheads="1"/>
              </p:cNvSpPr>
              <p:nvPr/>
            </p:nvSpPr>
            <p:spPr bwMode="auto">
              <a:xfrm>
                <a:off x="432" y="480"/>
                <a:ext cx="48" cy="48"/>
              </a:xfrm>
              <a:prstGeom prst="rect">
                <a:avLst/>
              </a:prstGeom>
              <a:solidFill>
                <a:srgbClr val="FF9900"/>
              </a:solidFill>
              <a:ln w="9525">
                <a:noFill/>
                <a:miter lim="800000"/>
                <a:headEnd/>
                <a:tailEnd/>
              </a:ln>
            </p:spPr>
            <p:txBody>
              <a:bodyPr wrap="none" anchor="ctr">
                <a:prstTxWarp prst="textNoShape">
                  <a:avLst/>
                </a:prstTxWarp>
              </a:bodyPr>
              <a:lstStyle/>
              <a:p>
                <a:endParaRPr lang="en-US"/>
              </a:p>
            </p:txBody>
          </p:sp>
          <p:sp>
            <p:nvSpPr>
              <p:cNvPr id="190" name="Rectangle 455"/>
              <p:cNvSpPr>
                <a:spLocks noChangeArrowheads="1"/>
              </p:cNvSpPr>
              <p:nvPr/>
            </p:nvSpPr>
            <p:spPr bwMode="auto">
              <a:xfrm>
                <a:off x="480" y="528"/>
                <a:ext cx="48" cy="48"/>
              </a:xfrm>
              <a:prstGeom prst="rect">
                <a:avLst/>
              </a:prstGeom>
              <a:solidFill>
                <a:srgbClr val="99CC00"/>
              </a:solidFill>
              <a:ln w="9525">
                <a:noFill/>
                <a:miter lim="800000"/>
                <a:headEnd/>
                <a:tailEnd/>
              </a:ln>
            </p:spPr>
            <p:txBody>
              <a:bodyPr wrap="none" anchor="ctr">
                <a:prstTxWarp prst="textNoShape">
                  <a:avLst/>
                </a:prstTxWarp>
              </a:bodyPr>
              <a:lstStyle/>
              <a:p>
                <a:endParaRPr lang="en-US"/>
              </a:p>
            </p:txBody>
          </p:sp>
          <p:sp>
            <p:nvSpPr>
              <p:cNvPr id="191" name="Rectangle 456"/>
              <p:cNvSpPr>
                <a:spLocks noChangeArrowheads="1"/>
              </p:cNvSpPr>
              <p:nvPr/>
            </p:nvSpPr>
            <p:spPr bwMode="auto">
              <a:xfrm>
                <a:off x="528" y="576"/>
                <a:ext cx="48" cy="48"/>
              </a:xfrm>
              <a:prstGeom prst="rect">
                <a:avLst/>
              </a:prstGeom>
              <a:solidFill>
                <a:srgbClr val="339966"/>
              </a:solidFill>
              <a:ln w="9525">
                <a:noFill/>
                <a:miter lim="800000"/>
                <a:headEnd/>
                <a:tailEnd/>
              </a:ln>
            </p:spPr>
            <p:txBody>
              <a:bodyPr wrap="none" anchor="ctr">
                <a:prstTxWarp prst="textNoShape">
                  <a:avLst/>
                </a:prstTxWarp>
              </a:bodyPr>
              <a:lstStyle/>
              <a:p>
                <a:endParaRPr lang="en-US"/>
              </a:p>
            </p:txBody>
          </p:sp>
          <p:sp>
            <p:nvSpPr>
              <p:cNvPr id="192" name="Rectangle 457"/>
              <p:cNvSpPr>
                <a:spLocks noChangeArrowheads="1"/>
              </p:cNvSpPr>
              <p:nvPr/>
            </p:nvSpPr>
            <p:spPr bwMode="auto">
              <a:xfrm>
                <a:off x="576" y="624"/>
                <a:ext cx="48" cy="48"/>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193" name="Rectangle 458"/>
              <p:cNvSpPr>
                <a:spLocks noChangeArrowheads="1"/>
              </p:cNvSpPr>
              <p:nvPr/>
            </p:nvSpPr>
            <p:spPr bwMode="auto">
              <a:xfrm>
                <a:off x="624" y="672"/>
                <a:ext cx="48" cy="48"/>
              </a:xfrm>
              <a:prstGeom prst="rect">
                <a:avLst/>
              </a:prstGeom>
              <a:solidFill>
                <a:srgbClr val="3366FF"/>
              </a:solidFill>
              <a:ln w="9525">
                <a:noFill/>
                <a:miter lim="800000"/>
                <a:headEnd/>
                <a:tailEnd/>
              </a:ln>
            </p:spPr>
            <p:txBody>
              <a:bodyPr wrap="none" anchor="ctr">
                <a:prstTxWarp prst="textNoShape">
                  <a:avLst/>
                </a:prstTxWarp>
              </a:bodyPr>
              <a:lstStyle/>
              <a:p>
                <a:endParaRPr lang="en-US"/>
              </a:p>
            </p:txBody>
          </p:sp>
          <p:sp>
            <p:nvSpPr>
              <p:cNvPr id="194" name="Rectangle 459"/>
              <p:cNvSpPr>
                <a:spLocks noChangeArrowheads="1"/>
              </p:cNvSpPr>
              <p:nvPr/>
            </p:nvSpPr>
            <p:spPr bwMode="auto">
              <a:xfrm>
                <a:off x="672" y="720"/>
                <a:ext cx="48" cy="48"/>
              </a:xfrm>
              <a:prstGeom prst="rect">
                <a:avLst/>
              </a:prstGeom>
              <a:solidFill>
                <a:srgbClr val="800080"/>
              </a:solidFill>
              <a:ln w="9525">
                <a:noFill/>
                <a:miter lim="800000"/>
                <a:headEnd/>
                <a:tailEnd/>
              </a:ln>
            </p:spPr>
            <p:txBody>
              <a:bodyPr wrap="none" anchor="ctr">
                <a:prstTxWarp prst="textNoShape">
                  <a:avLst/>
                </a:prstTxWarp>
              </a:bodyPr>
              <a:lstStyle/>
              <a:p>
                <a:endParaRPr lang="en-US"/>
              </a:p>
            </p:txBody>
          </p:sp>
          <p:sp>
            <p:nvSpPr>
              <p:cNvPr id="195" name="Rectangle 460"/>
              <p:cNvSpPr>
                <a:spLocks noChangeArrowheads="1"/>
              </p:cNvSpPr>
              <p:nvPr/>
            </p:nvSpPr>
            <p:spPr bwMode="auto">
              <a:xfrm>
                <a:off x="720" y="768"/>
                <a:ext cx="48" cy="48"/>
              </a:xfrm>
              <a:prstGeom prst="rect">
                <a:avLst/>
              </a:prstGeom>
              <a:solidFill>
                <a:srgbClr val="FF00FF"/>
              </a:solidFill>
              <a:ln w="9525">
                <a:noFill/>
                <a:miter lim="800000"/>
                <a:headEnd/>
                <a:tailEnd/>
              </a:ln>
            </p:spPr>
            <p:txBody>
              <a:bodyPr wrap="none" anchor="ctr">
                <a:prstTxWarp prst="textNoShape">
                  <a:avLst/>
                </a:prstTxWarp>
              </a:bodyPr>
              <a:lstStyle/>
              <a:p>
                <a:endParaRPr lang="en-US"/>
              </a:p>
            </p:txBody>
          </p:sp>
          <p:sp>
            <p:nvSpPr>
              <p:cNvPr id="196" name="Rectangle 461"/>
              <p:cNvSpPr>
                <a:spLocks noChangeArrowheads="1"/>
              </p:cNvSpPr>
              <p:nvPr/>
            </p:nvSpPr>
            <p:spPr bwMode="auto">
              <a:xfrm>
                <a:off x="768" y="816"/>
                <a:ext cx="48" cy="48"/>
              </a:xfrm>
              <a:prstGeom prst="rect">
                <a:avLst/>
              </a:prstGeom>
              <a:solidFill>
                <a:srgbClr val="FFCC00"/>
              </a:solidFill>
              <a:ln w="9525">
                <a:noFill/>
                <a:miter lim="800000"/>
                <a:headEnd/>
                <a:tailEnd/>
              </a:ln>
            </p:spPr>
            <p:txBody>
              <a:bodyPr wrap="none" anchor="ctr">
                <a:prstTxWarp prst="textNoShape">
                  <a:avLst/>
                </a:prstTxWarp>
              </a:bodyPr>
              <a:lstStyle/>
              <a:p>
                <a:endParaRPr lang="en-US"/>
              </a:p>
            </p:txBody>
          </p:sp>
          <p:sp>
            <p:nvSpPr>
              <p:cNvPr id="197" name="Rectangle 462"/>
              <p:cNvSpPr>
                <a:spLocks noChangeArrowheads="1"/>
              </p:cNvSpPr>
              <p:nvPr/>
            </p:nvSpPr>
            <p:spPr bwMode="auto">
              <a:xfrm>
                <a:off x="816" y="864"/>
                <a:ext cx="48" cy="48"/>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198" name="Rectangle 463"/>
              <p:cNvSpPr>
                <a:spLocks noChangeArrowheads="1"/>
              </p:cNvSpPr>
              <p:nvPr/>
            </p:nvSpPr>
            <p:spPr bwMode="auto">
              <a:xfrm>
                <a:off x="672" y="816"/>
                <a:ext cx="48" cy="48"/>
              </a:xfrm>
              <a:prstGeom prst="rect">
                <a:avLst/>
              </a:prstGeom>
              <a:solidFill>
                <a:srgbClr val="FFCC00"/>
              </a:solidFill>
              <a:ln w="9525">
                <a:noFill/>
                <a:miter lim="800000"/>
                <a:headEnd/>
                <a:tailEnd/>
              </a:ln>
            </p:spPr>
            <p:txBody>
              <a:bodyPr wrap="none" anchor="ctr">
                <a:prstTxWarp prst="textNoShape">
                  <a:avLst/>
                </a:prstTxWarp>
              </a:bodyPr>
              <a:lstStyle/>
              <a:p>
                <a:endParaRPr lang="en-US"/>
              </a:p>
            </p:txBody>
          </p:sp>
          <p:sp>
            <p:nvSpPr>
              <p:cNvPr id="199" name="Rectangle 464"/>
              <p:cNvSpPr>
                <a:spLocks noChangeArrowheads="1"/>
              </p:cNvSpPr>
              <p:nvPr/>
            </p:nvSpPr>
            <p:spPr bwMode="auto">
              <a:xfrm>
                <a:off x="576" y="768"/>
                <a:ext cx="48" cy="48"/>
              </a:xfrm>
              <a:prstGeom prst="rect">
                <a:avLst/>
              </a:prstGeom>
              <a:solidFill>
                <a:srgbClr val="FF00FF"/>
              </a:solidFill>
              <a:ln w="9525">
                <a:noFill/>
                <a:miter lim="800000"/>
                <a:headEnd/>
                <a:tailEnd/>
              </a:ln>
            </p:spPr>
            <p:txBody>
              <a:bodyPr wrap="none" anchor="ctr">
                <a:prstTxWarp prst="textNoShape">
                  <a:avLst/>
                </a:prstTxWarp>
              </a:bodyPr>
              <a:lstStyle/>
              <a:p>
                <a:endParaRPr lang="en-US"/>
              </a:p>
            </p:txBody>
          </p:sp>
          <p:sp>
            <p:nvSpPr>
              <p:cNvPr id="200" name="Rectangle 465"/>
              <p:cNvSpPr>
                <a:spLocks noChangeArrowheads="1"/>
              </p:cNvSpPr>
              <p:nvPr/>
            </p:nvSpPr>
            <p:spPr bwMode="auto">
              <a:xfrm>
                <a:off x="576" y="672"/>
                <a:ext cx="48" cy="48"/>
              </a:xfrm>
              <a:prstGeom prst="rect">
                <a:avLst/>
              </a:prstGeom>
              <a:solidFill>
                <a:srgbClr val="3366FF"/>
              </a:solidFill>
              <a:ln w="9525">
                <a:noFill/>
                <a:miter lim="800000"/>
                <a:headEnd/>
                <a:tailEnd/>
              </a:ln>
            </p:spPr>
            <p:txBody>
              <a:bodyPr wrap="none" anchor="ctr">
                <a:prstTxWarp prst="textNoShape">
                  <a:avLst/>
                </a:prstTxWarp>
              </a:bodyPr>
              <a:lstStyle/>
              <a:p>
                <a:endParaRPr lang="en-US"/>
              </a:p>
            </p:txBody>
          </p:sp>
          <p:sp>
            <p:nvSpPr>
              <p:cNvPr id="201" name="Rectangle 466"/>
              <p:cNvSpPr>
                <a:spLocks noChangeArrowheads="1"/>
              </p:cNvSpPr>
              <p:nvPr/>
            </p:nvSpPr>
            <p:spPr bwMode="auto">
              <a:xfrm>
                <a:off x="576" y="576"/>
                <a:ext cx="48" cy="48"/>
              </a:xfrm>
              <a:prstGeom prst="rect">
                <a:avLst/>
              </a:prstGeom>
              <a:solidFill>
                <a:srgbClr val="339966"/>
              </a:solidFill>
              <a:ln w="9525">
                <a:noFill/>
                <a:miter lim="800000"/>
                <a:headEnd/>
                <a:tailEnd/>
              </a:ln>
            </p:spPr>
            <p:txBody>
              <a:bodyPr wrap="none" anchor="ctr">
                <a:prstTxWarp prst="textNoShape">
                  <a:avLst/>
                </a:prstTxWarp>
              </a:bodyPr>
              <a:lstStyle/>
              <a:p>
                <a:endParaRPr lang="en-US"/>
              </a:p>
            </p:txBody>
          </p:sp>
          <p:sp>
            <p:nvSpPr>
              <p:cNvPr id="202" name="Rectangle 467"/>
              <p:cNvSpPr>
                <a:spLocks noChangeArrowheads="1"/>
              </p:cNvSpPr>
              <p:nvPr/>
            </p:nvSpPr>
            <p:spPr bwMode="auto">
              <a:xfrm>
                <a:off x="480" y="480"/>
                <a:ext cx="48" cy="48"/>
              </a:xfrm>
              <a:prstGeom prst="rect">
                <a:avLst/>
              </a:prstGeom>
              <a:solidFill>
                <a:srgbClr val="FF9900"/>
              </a:solidFill>
              <a:ln w="9525">
                <a:noFill/>
                <a:miter lim="800000"/>
                <a:headEnd/>
                <a:tailEnd/>
              </a:ln>
            </p:spPr>
            <p:txBody>
              <a:bodyPr wrap="none" anchor="ctr">
                <a:prstTxWarp prst="textNoShape">
                  <a:avLst/>
                </a:prstTxWarp>
              </a:bodyPr>
              <a:lstStyle/>
              <a:p>
                <a:endParaRPr lang="en-US"/>
              </a:p>
            </p:txBody>
          </p:sp>
          <p:sp>
            <p:nvSpPr>
              <p:cNvPr id="203" name="Rectangle 468"/>
              <p:cNvSpPr>
                <a:spLocks noChangeArrowheads="1"/>
              </p:cNvSpPr>
              <p:nvPr/>
            </p:nvSpPr>
            <p:spPr bwMode="auto">
              <a:xfrm>
                <a:off x="384" y="480"/>
                <a:ext cx="48" cy="48"/>
              </a:xfrm>
              <a:prstGeom prst="rect">
                <a:avLst/>
              </a:prstGeom>
              <a:solidFill>
                <a:srgbClr val="FF9900"/>
              </a:solidFill>
              <a:ln w="9525">
                <a:noFill/>
                <a:miter lim="800000"/>
                <a:headEnd/>
                <a:tailEnd/>
              </a:ln>
            </p:spPr>
            <p:txBody>
              <a:bodyPr wrap="none" anchor="ctr">
                <a:prstTxWarp prst="textNoShape">
                  <a:avLst/>
                </a:prstTxWarp>
              </a:bodyPr>
              <a:lstStyle/>
              <a:p>
                <a:endParaRPr lang="en-US"/>
              </a:p>
            </p:txBody>
          </p:sp>
          <p:sp>
            <p:nvSpPr>
              <p:cNvPr id="204" name="Rectangle 469"/>
              <p:cNvSpPr>
                <a:spLocks noChangeArrowheads="1"/>
              </p:cNvSpPr>
              <p:nvPr/>
            </p:nvSpPr>
            <p:spPr bwMode="auto">
              <a:xfrm>
                <a:off x="288" y="384"/>
                <a:ext cx="48" cy="48"/>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205" name="Rectangle 470"/>
              <p:cNvSpPr>
                <a:spLocks noChangeArrowheads="1"/>
              </p:cNvSpPr>
              <p:nvPr/>
            </p:nvSpPr>
            <p:spPr bwMode="auto">
              <a:xfrm>
                <a:off x="288" y="288"/>
                <a:ext cx="48" cy="48"/>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206" name="Rectangle 471"/>
              <p:cNvSpPr>
                <a:spLocks noChangeArrowheads="1"/>
              </p:cNvSpPr>
              <p:nvPr/>
            </p:nvSpPr>
            <p:spPr bwMode="auto">
              <a:xfrm>
                <a:off x="192" y="192"/>
                <a:ext cx="48" cy="48"/>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207" name="Rectangle 472"/>
              <p:cNvSpPr>
                <a:spLocks noChangeArrowheads="1"/>
              </p:cNvSpPr>
              <p:nvPr/>
            </p:nvSpPr>
            <p:spPr bwMode="auto">
              <a:xfrm>
                <a:off x="96" y="192"/>
                <a:ext cx="48" cy="48"/>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208" name="Rectangle 473"/>
              <p:cNvSpPr>
                <a:spLocks noChangeArrowheads="1"/>
              </p:cNvSpPr>
              <p:nvPr/>
            </p:nvSpPr>
            <p:spPr bwMode="auto">
              <a:xfrm>
                <a:off x="144" y="336"/>
                <a:ext cx="48" cy="48"/>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209" name="Rectangle 474"/>
              <p:cNvSpPr>
                <a:spLocks noChangeArrowheads="1"/>
              </p:cNvSpPr>
              <p:nvPr/>
            </p:nvSpPr>
            <p:spPr bwMode="auto">
              <a:xfrm>
                <a:off x="240" y="384"/>
                <a:ext cx="48" cy="48"/>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210" name="Rectangle 475"/>
              <p:cNvSpPr>
                <a:spLocks noChangeArrowheads="1"/>
              </p:cNvSpPr>
              <p:nvPr/>
            </p:nvSpPr>
            <p:spPr bwMode="auto">
              <a:xfrm>
                <a:off x="288" y="480"/>
                <a:ext cx="48" cy="48"/>
              </a:xfrm>
              <a:prstGeom prst="rect">
                <a:avLst/>
              </a:prstGeom>
              <a:solidFill>
                <a:srgbClr val="FF9900"/>
              </a:solidFill>
              <a:ln w="9525">
                <a:noFill/>
                <a:miter lim="800000"/>
                <a:headEnd/>
                <a:tailEnd/>
              </a:ln>
            </p:spPr>
            <p:txBody>
              <a:bodyPr wrap="none" anchor="ctr">
                <a:prstTxWarp prst="textNoShape">
                  <a:avLst/>
                </a:prstTxWarp>
              </a:bodyPr>
              <a:lstStyle/>
              <a:p>
                <a:endParaRPr lang="en-US"/>
              </a:p>
            </p:txBody>
          </p:sp>
          <p:sp>
            <p:nvSpPr>
              <p:cNvPr id="211" name="Rectangle 476"/>
              <p:cNvSpPr>
                <a:spLocks noChangeArrowheads="1"/>
              </p:cNvSpPr>
              <p:nvPr/>
            </p:nvSpPr>
            <p:spPr bwMode="auto">
              <a:xfrm>
                <a:off x="240" y="576"/>
                <a:ext cx="48" cy="48"/>
              </a:xfrm>
              <a:prstGeom prst="rect">
                <a:avLst/>
              </a:prstGeom>
              <a:solidFill>
                <a:srgbClr val="339966"/>
              </a:solidFill>
              <a:ln w="9525">
                <a:noFill/>
                <a:miter lim="800000"/>
                <a:headEnd/>
                <a:tailEnd/>
              </a:ln>
            </p:spPr>
            <p:txBody>
              <a:bodyPr wrap="none" anchor="ctr">
                <a:prstTxWarp prst="textNoShape">
                  <a:avLst/>
                </a:prstTxWarp>
              </a:bodyPr>
              <a:lstStyle/>
              <a:p>
                <a:endParaRPr lang="en-US"/>
              </a:p>
            </p:txBody>
          </p:sp>
          <p:sp>
            <p:nvSpPr>
              <p:cNvPr id="212" name="Rectangle 477"/>
              <p:cNvSpPr>
                <a:spLocks noChangeArrowheads="1"/>
              </p:cNvSpPr>
              <p:nvPr/>
            </p:nvSpPr>
            <p:spPr bwMode="auto">
              <a:xfrm>
                <a:off x="336" y="672"/>
                <a:ext cx="48" cy="48"/>
              </a:xfrm>
              <a:prstGeom prst="rect">
                <a:avLst/>
              </a:prstGeom>
              <a:solidFill>
                <a:srgbClr val="3366FF"/>
              </a:solidFill>
              <a:ln w="9525">
                <a:noFill/>
                <a:miter lim="800000"/>
                <a:headEnd/>
                <a:tailEnd/>
              </a:ln>
            </p:spPr>
            <p:txBody>
              <a:bodyPr wrap="none" anchor="ctr">
                <a:prstTxWarp prst="textNoShape">
                  <a:avLst/>
                </a:prstTxWarp>
              </a:bodyPr>
              <a:lstStyle/>
              <a:p>
                <a:endParaRPr lang="en-US"/>
              </a:p>
            </p:txBody>
          </p:sp>
          <p:sp>
            <p:nvSpPr>
              <p:cNvPr id="213" name="Rectangle 478"/>
              <p:cNvSpPr>
                <a:spLocks noChangeArrowheads="1"/>
              </p:cNvSpPr>
              <p:nvPr/>
            </p:nvSpPr>
            <p:spPr bwMode="auto">
              <a:xfrm>
                <a:off x="480" y="672"/>
                <a:ext cx="48" cy="48"/>
              </a:xfrm>
              <a:prstGeom prst="rect">
                <a:avLst/>
              </a:prstGeom>
              <a:solidFill>
                <a:srgbClr val="3366FF"/>
              </a:solidFill>
              <a:ln w="9525">
                <a:noFill/>
                <a:miter lim="800000"/>
                <a:headEnd/>
                <a:tailEnd/>
              </a:ln>
            </p:spPr>
            <p:txBody>
              <a:bodyPr wrap="none" anchor="ctr">
                <a:prstTxWarp prst="textNoShape">
                  <a:avLst/>
                </a:prstTxWarp>
              </a:bodyPr>
              <a:lstStyle/>
              <a:p>
                <a:endParaRPr lang="en-US"/>
              </a:p>
            </p:txBody>
          </p:sp>
          <p:sp>
            <p:nvSpPr>
              <p:cNvPr id="214" name="Rectangle 479"/>
              <p:cNvSpPr>
                <a:spLocks noChangeArrowheads="1"/>
              </p:cNvSpPr>
              <p:nvPr/>
            </p:nvSpPr>
            <p:spPr bwMode="auto">
              <a:xfrm>
                <a:off x="528" y="624"/>
                <a:ext cx="48" cy="48"/>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215" name="Rectangle 480"/>
              <p:cNvSpPr>
                <a:spLocks noChangeArrowheads="1"/>
              </p:cNvSpPr>
              <p:nvPr/>
            </p:nvSpPr>
            <p:spPr bwMode="auto">
              <a:xfrm>
                <a:off x="624" y="624"/>
                <a:ext cx="48" cy="48"/>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216" name="Rectangle 481"/>
              <p:cNvSpPr>
                <a:spLocks noChangeArrowheads="1"/>
              </p:cNvSpPr>
              <p:nvPr/>
            </p:nvSpPr>
            <p:spPr bwMode="auto">
              <a:xfrm>
                <a:off x="720" y="720"/>
                <a:ext cx="48" cy="48"/>
              </a:xfrm>
              <a:prstGeom prst="rect">
                <a:avLst/>
              </a:prstGeom>
              <a:solidFill>
                <a:srgbClr val="800080"/>
              </a:solidFill>
              <a:ln w="9525">
                <a:noFill/>
                <a:miter lim="800000"/>
                <a:headEnd/>
                <a:tailEnd/>
              </a:ln>
            </p:spPr>
            <p:txBody>
              <a:bodyPr wrap="none" anchor="ctr">
                <a:prstTxWarp prst="textNoShape">
                  <a:avLst/>
                </a:prstTxWarp>
              </a:bodyPr>
              <a:lstStyle/>
              <a:p>
                <a:endParaRPr lang="en-US"/>
              </a:p>
            </p:txBody>
          </p:sp>
          <p:sp>
            <p:nvSpPr>
              <p:cNvPr id="217" name="Rectangle 482"/>
              <p:cNvSpPr>
                <a:spLocks noChangeArrowheads="1"/>
              </p:cNvSpPr>
              <p:nvPr/>
            </p:nvSpPr>
            <p:spPr bwMode="auto">
              <a:xfrm>
                <a:off x="768" y="864"/>
                <a:ext cx="48" cy="48"/>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218" name="Rectangle 483"/>
              <p:cNvSpPr>
                <a:spLocks noChangeArrowheads="1"/>
              </p:cNvSpPr>
              <p:nvPr/>
            </p:nvSpPr>
            <p:spPr bwMode="auto">
              <a:xfrm>
                <a:off x="768" y="768"/>
                <a:ext cx="48" cy="48"/>
              </a:xfrm>
              <a:prstGeom prst="rect">
                <a:avLst/>
              </a:prstGeom>
              <a:solidFill>
                <a:srgbClr val="FF00FF"/>
              </a:solidFill>
              <a:ln w="9525">
                <a:noFill/>
                <a:miter lim="800000"/>
                <a:headEnd/>
                <a:tailEnd/>
              </a:ln>
            </p:spPr>
            <p:txBody>
              <a:bodyPr wrap="none" anchor="ctr">
                <a:prstTxWarp prst="textNoShape">
                  <a:avLst/>
                </a:prstTxWarp>
              </a:bodyPr>
              <a:lstStyle/>
              <a:p>
                <a:endParaRPr lang="en-US"/>
              </a:p>
            </p:txBody>
          </p:sp>
          <p:sp>
            <p:nvSpPr>
              <p:cNvPr id="219" name="Rectangle 484"/>
              <p:cNvSpPr>
                <a:spLocks noChangeArrowheads="1"/>
              </p:cNvSpPr>
              <p:nvPr/>
            </p:nvSpPr>
            <p:spPr bwMode="auto">
              <a:xfrm>
                <a:off x="624" y="720"/>
                <a:ext cx="48" cy="48"/>
              </a:xfrm>
              <a:prstGeom prst="rect">
                <a:avLst/>
              </a:prstGeom>
              <a:solidFill>
                <a:srgbClr val="800080"/>
              </a:solidFill>
              <a:ln w="9525">
                <a:noFill/>
                <a:miter lim="800000"/>
                <a:headEnd/>
                <a:tailEnd/>
              </a:ln>
            </p:spPr>
            <p:txBody>
              <a:bodyPr wrap="none" anchor="ctr">
                <a:prstTxWarp prst="textNoShape">
                  <a:avLst/>
                </a:prstTxWarp>
              </a:bodyPr>
              <a:lstStyle/>
              <a:p>
                <a:endParaRPr lang="en-US"/>
              </a:p>
            </p:txBody>
          </p:sp>
          <p:sp>
            <p:nvSpPr>
              <p:cNvPr id="220" name="Rectangle 485"/>
              <p:cNvSpPr>
                <a:spLocks noChangeArrowheads="1"/>
              </p:cNvSpPr>
              <p:nvPr/>
            </p:nvSpPr>
            <p:spPr bwMode="auto">
              <a:xfrm>
                <a:off x="672" y="672"/>
                <a:ext cx="48" cy="48"/>
              </a:xfrm>
              <a:prstGeom prst="rect">
                <a:avLst/>
              </a:prstGeom>
              <a:solidFill>
                <a:srgbClr val="3366FF"/>
              </a:solidFill>
              <a:ln w="9525">
                <a:noFill/>
                <a:miter lim="800000"/>
                <a:headEnd/>
                <a:tailEnd/>
              </a:ln>
            </p:spPr>
            <p:txBody>
              <a:bodyPr wrap="none" anchor="ctr">
                <a:prstTxWarp prst="textNoShape">
                  <a:avLst/>
                </a:prstTxWarp>
              </a:bodyPr>
              <a:lstStyle/>
              <a:p>
                <a:endParaRPr lang="en-US"/>
              </a:p>
            </p:txBody>
          </p:sp>
          <p:sp>
            <p:nvSpPr>
              <p:cNvPr id="221" name="Rectangle 486"/>
              <p:cNvSpPr>
                <a:spLocks noChangeArrowheads="1"/>
              </p:cNvSpPr>
              <p:nvPr/>
            </p:nvSpPr>
            <p:spPr bwMode="auto">
              <a:xfrm>
                <a:off x="432" y="528"/>
                <a:ext cx="48" cy="48"/>
              </a:xfrm>
              <a:prstGeom prst="rect">
                <a:avLst/>
              </a:prstGeom>
              <a:solidFill>
                <a:srgbClr val="99CC00"/>
              </a:solidFill>
              <a:ln w="9525">
                <a:noFill/>
                <a:miter lim="800000"/>
                <a:headEnd/>
                <a:tailEnd/>
              </a:ln>
            </p:spPr>
            <p:txBody>
              <a:bodyPr wrap="none" anchor="ctr">
                <a:prstTxWarp prst="textNoShape">
                  <a:avLst/>
                </a:prstTxWarp>
              </a:bodyPr>
              <a:lstStyle/>
              <a:p>
                <a:endParaRPr lang="en-US"/>
              </a:p>
            </p:txBody>
          </p:sp>
          <p:sp>
            <p:nvSpPr>
              <p:cNvPr id="222" name="Rectangle 487"/>
              <p:cNvSpPr>
                <a:spLocks noChangeArrowheads="1"/>
              </p:cNvSpPr>
              <p:nvPr/>
            </p:nvSpPr>
            <p:spPr bwMode="auto">
              <a:xfrm>
                <a:off x="384" y="384"/>
                <a:ext cx="48" cy="48"/>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223" name="Rectangle 488"/>
              <p:cNvSpPr>
                <a:spLocks noChangeArrowheads="1"/>
              </p:cNvSpPr>
              <p:nvPr/>
            </p:nvSpPr>
            <p:spPr bwMode="auto">
              <a:xfrm>
                <a:off x="288" y="240"/>
                <a:ext cx="48" cy="48"/>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224" name="Rectangle 489"/>
              <p:cNvSpPr>
                <a:spLocks noChangeArrowheads="1"/>
              </p:cNvSpPr>
              <p:nvPr/>
            </p:nvSpPr>
            <p:spPr bwMode="auto">
              <a:xfrm>
                <a:off x="336" y="288"/>
                <a:ext cx="48" cy="48"/>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225" name="Rectangle 490"/>
              <p:cNvSpPr>
                <a:spLocks noChangeArrowheads="1"/>
              </p:cNvSpPr>
              <p:nvPr/>
            </p:nvSpPr>
            <p:spPr bwMode="auto">
              <a:xfrm>
                <a:off x="480" y="240"/>
                <a:ext cx="48" cy="48"/>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226" name="Rectangle 491"/>
              <p:cNvSpPr>
                <a:spLocks noChangeArrowheads="1"/>
              </p:cNvSpPr>
              <p:nvPr/>
            </p:nvSpPr>
            <p:spPr bwMode="auto">
              <a:xfrm>
                <a:off x="528" y="384"/>
                <a:ext cx="48" cy="48"/>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227" name="Rectangle 492"/>
              <p:cNvSpPr>
                <a:spLocks noChangeArrowheads="1"/>
              </p:cNvSpPr>
              <p:nvPr/>
            </p:nvSpPr>
            <p:spPr bwMode="auto">
              <a:xfrm>
                <a:off x="576" y="480"/>
                <a:ext cx="48" cy="48"/>
              </a:xfrm>
              <a:prstGeom prst="rect">
                <a:avLst/>
              </a:prstGeom>
              <a:solidFill>
                <a:srgbClr val="FF9900"/>
              </a:solidFill>
              <a:ln w="9525">
                <a:noFill/>
                <a:miter lim="800000"/>
                <a:headEnd/>
                <a:tailEnd/>
              </a:ln>
            </p:spPr>
            <p:txBody>
              <a:bodyPr wrap="none" anchor="ctr">
                <a:prstTxWarp prst="textNoShape">
                  <a:avLst/>
                </a:prstTxWarp>
              </a:bodyPr>
              <a:lstStyle/>
              <a:p>
                <a:endParaRPr lang="en-US"/>
              </a:p>
            </p:txBody>
          </p:sp>
          <p:sp>
            <p:nvSpPr>
              <p:cNvPr id="228" name="Rectangle 493"/>
              <p:cNvSpPr>
                <a:spLocks noChangeArrowheads="1"/>
              </p:cNvSpPr>
              <p:nvPr/>
            </p:nvSpPr>
            <p:spPr bwMode="auto">
              <a:xfrm>
                <a:off x="672" y="480"/>
                <a:ext cx="48" cy="48"/>
              </a:xfrm>
              <a:prstGeom prst="rect">
                <a:avLst/>
              </a:prstGeom>
              <a:solidFill>
                <a:srgbClr val="FF9900"/>
              </a:solidFill>
              <a:ln w="9525">
                <a:noFill/>
                <a:miter lim="800000"/>
                <a:headEnd/>
                <a:tailEnd/>
              </a:ln>
            </p:spPr>
            <p:txBody>
              <a:bodyPr wrap="none" anchor="ctr">
                <a:prstTxWarp prst="textNoShape">
                  <a:avLst/>
                </a:prstTxWarp>
              </a:bodyPr>
              <a:lstStyle/>
              <a:p>
                <a:endParaRPr lang="en-US"/>
              </a:p>
            </p:txBody>
          </p:sp>
          <p:sp>
            <p:nvSpPr>
              <p:cNvPr id="229" name="Rectangle 494"/>
              <p:cNvSpPr>
                <a:spLocks noChangeArrowheads="1"/>
              </p:cNvSpPr>
              <p:nvPr/>
            </p:nvSpPr>
            <p:spPr bwMode="auto">
              <a:xfrm>
                <a:off x="720" y="576"/>
                <a:ext cx="48" cy="48"/>
              </a:xfrm>
              <a:prstGeom prst="rect">
                <a:avLst/>
              </a:prstGeom>
              <a:solidFill>
                <a:srgbClr val="339966"/>
              </a:solidFill>
              <a:ln w="9525">
                <a:noFill/>
                <a:miter lim="800000"/>
                <a:headEnd/>
                <a:tailEnd/>
              </a:ln>
            </p:spPr>
            <p:txBody>
              <a:bodyPr wrap="none" anchor="ctr">
                <a:prstTxWarp prst="textNoShape">
                  <a:avLst/>
                </a:prstTxWarp>
              </a:bodyPr>
              <a:lstStyle/>
              <a:p>
                <a:endParaRPr lang="en-US"/>
              </a:p>
            </p:txBody>
          </p:sp>
          <p:sp>
            <p:nvSpPr>
              <p:cNvPr id="230" name="Rectangle 495"/>
              <p:cNvSpPr>
                <a:spLocks noChangeArrowheads="1"/>
              </p:cNvSpPr>
              <p:nvPr/>
            </p:nvSpPr>
            <p:spPr bwMode="auto">
              <a:xfrm>
                <a:off x="816" y="672"/>
                <a:ext cx="48" cy="48"/>
              </a:xfrm>
              <a:prstGeom prst="rect">
                <a:avLst/>
              </a:prstGeom>
              <a:solidFill>
                <a:srgbClr val="3366FF"/>
              </a:solidFill>
              <a:ln w="9525">
                <a:noFill/>
                <a:miter lim="800000"/>
                <a:headEnd/>
                <a:tailEnd/>
              </a:ln>
            </p:spPr>
            <p:txBody>
              <a:bodyPr wrap="none" anchor="ctr">
                <a:prstTxWarp prst="textNoShape">
                  <a:avLst/>
                </a:prstTxWarp>
              </a:bodyPr>
              <a:lstStyle/>
              <a:p>
                <a:endParaRPr lang="en-US"/>
              </a:p>
            </p:txBody>
          </p:sp>
          <p:sp>
            <p:nvSpPr>
              <p:cNvPr id="231" name="Rectangle 496"/>
              <p:cNvSpPr>
                <a:spLocks noChangeArrowheads="1"/>
              </p:cNvSpPr>
              <p:nvPr/>
            </p:nvSpPr>
            <p:spPr bwMode="auto">
              <a:xfrm>
                <a:off x="432" y="336"/>
                <a:ext cx="48" cy="48"/>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232" name="Rectangle 497"/>
              <p:cNvSpPr>
                <a:spLocks noChangeArrowheads="1"/>
              </p:cNvSpPr>
              <p:nvPr/>
            </p:nvSpPr>
            <p:spPr bwMode="auto">
              <a:xfrm>
                <a:off x="240" y="144"/>
                <a:ext cx="48" cy="48"/>
              </a:xfrm>
              <a:prstGeom prst="rect">
                <a:avLst/>
              </a:prstGeom>
              <a:solidFill>
                <a:srgbClr val="800000"/>
              </a:solidFill>
              <a:ln w="9525">
                <a:noFill/>
                <a:miter lim="800000"/>
                <a:headEnd/>
                <a:tailEnd/>
              </a:ln>
            </p:spPr>
            <p:txBody>
              <a:bodyPr wrap="none" anchor="ctr">
                <a:prstTxWarp prst="textNoShape">
                  <a:avLst/>
                </a:prstTxWarp>
              </a:bodyPr>
              <a:lstStyle/>
              <a:p>
                <a:endParaRPr lang="en-US"/>
              </a:p>
            </p:txBody>
          </p:sp>
          <p:sp>
            <p:nvSpPr>
              <p:cNvPr id="233" name="Rectangle 498"/>
              <p:cNvSpPr>
                <a:spLocks noChangeArrowheads="1"/>
              </p:cNvSpPr>
              <p:nvPr/>
            </p:nvSpPr>
            <p:spPr bwMode="auto">
              <a:xfrm>
                <a:off x="144" y="432"/>
                <a:ext cx="48" cy="48"/>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234" name="Rectangle 499"/>
              <p:cNvSpPr>
                <a:spLocks noChangeArrowheads="1"/>
              </p:cNvSpPr>
              <p:nvPr/>
            </p:nvSpPr>
            <p:spPr bwMode="auto">
              <a:xfrm>
                <a:off x="384" y="624"/>
                <a:ext cx="48" cy="48"/>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235" name="Rectangle 500"/>
              <p:cNvSpPr>
                <a:spLocks noChangeArrowheads="1"/>
              </p:cNvSpPr>
              <p:nvPr/>
            </p:nvSpPr>
            <p:spPr bwMode="auto">
              <a:xfrm>
                <a:off x="528" y="816"/>
                <a:ext cx="48" cy="48"/>
              </a:xfrm>
              <a:prstGeom prst="rect">
                <a:avLst/>
              </a:prstGeom>
              <a:solidFill>
                <a:srgbClr val="FFCC00"/>
              </a:solidFill>
              <a:ln w="9525">
                <a:noFill/>
                <a:miter lim="800000"/>
                <a:headEnd/>
                <a:tailEnd/>
              </a:ln>
            </p:spPr>
            <p:txBody>
              <a:bodyPr wrap="none" anchor="ctr">
                <a:prstTxWarp prst="textNoShape">
                  <a:avLst/>
                </a:prstTxWarp>
              </a:bodyPr>
              <a:lstStyle/>
              <a:p>
                <a:endParaRPr lang="en-US"/>
              </a:p>
            </p:txBody>
          </p:sp>
          <p:sp>
            <p:nvSpPr>
              <p:cNvPr id="236" name="Rectangle 501"/>
              <p:cNvSpPr>
                <a:spLocks noChangeArrowheads="1"/>
              </p:cNvSpPr>
              <p:nvPr/>
            </p:nvSpPr>
            <p:spPr bwMode="auto">
              <a:xfrm>
                <a:off x="816" y="816"/>
                <a:ext cx="48" cy="48"/>
              </a:xfrm>
              <a:prstGeom prst="rect">
                <a:avLst/>
              </a:prstGeom>
              <a:solidFill>
                <a:srgbClr val="FFCC00"/>
              </a:solidFill>
              <a:ln w="9525">
                <a:noFill/>
                <a:miter lim="800000"/>
                <a:headEnd/>
                <a:tailEnd/>
              </a:ln>
            </p:spPr>
            <p:txBody>
              <a:bodyPr wrap="none" anchor="ctr">
                <a:prstTxWarp prst="textNoShape">
                  <a:avLst/>
                </a:prstTxWarp>
              </a:bodyPr>
              <a:lstStyle/>
              <a:p>
                <a:endParaRPr lang="en-US"/>
              </a:p>
            </p:txBody>
          </p:sp>
          <p:sp>
            <p:nvSpPr>
              <p:cNvPr id="237" name="Rectangle 502"/>
              <p:cNvSpPr>
                <a:spLocks noChangeArrowheads="1"/>
              </p:cNvSpPr>
              <p:nvPr/>
            </p:nvSpPr>
            <p:spPr bwMode="auto">
              <a:xfrm>
                <a:off x="480" y="576"/>
                <a:ext cx="48" cy="48"/>
              </a:xfrm>
              <a:prstGeom prst="rect">
                <a:avLst/>
              </a:prstGeom>
              <a:solidFill>
                <a:srgbClr val="339966"/>
              </a:solidFill>
              <a:ln w="9525">
                <a:noFill/>
                <a:miter lim="800000"/>
                <a:headEnd/>
                <a:tailEnd/>
              </a:ln>
            </p:spPr>
            <p:txBody>
              <a:bodyPr wrap="none" anchor="ctr">
                <a:prstTxWarp prst="textNoShape">
                  <a:avLst/>
                </a:prstTxWarp>
              </a:bodyPr>
              <a:lstStyle/>
              <a:p>
                <a:endParaRPr lang="en-US"/>
              </a:p>
            </p:txBody>
          </p:sp>
          <p:sp>
            <p:nvSpPr>
              <p:cNvPr id="238" name="Rectangle 503"/>
              <p:cNvSpPr>
                <a:spLocks noChangeArrowheads="1"/>
              </p:cNvSpPr>
              <p:nvPr/>
            </p:nvSpPr>
            <p:spPr bwMode="auto">
              <a:xfrm>
                <a:off x="240" y="240"/>
                <a:ext cx="48" cy="48"/>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239" name="Rectangle 504"/>
              <p:cNvSpPr>
                <a:spLocks noChangeArrowheads="1"/>
              </p:cNvSpPr>
              <p:nvPr/>
            </p:nvSpPr>
            <p:spPr bwMode="auto">
              <a:xfrm>
                <a:off x="96" y="240"/>
                <a:ext cx="48" cy="48"/>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grpSp>
            <p:nvGrpSpPr>
              <p:cNvPr id="240" name="Group 505"/>
              <p:cNvGrpSpPr>
                <a:grpSpLocks/>
              </p:cNvGrpSpPr>
              <p:nvPr/>
            </p:nvGrpSpPr>
            <p:grpSpPr bwMode="auto">
              <a:xfrm>
                <a:off x="96" y="144"/>
                <a:ext cx="768" cy="768"/>
                <a:chOff x="384" y="144"/>
                <a:chExt cx="768" cy="768"/>
              </a:xfrm>
            </p:grpSpPr>
            <p:sp>
              <p:nvSpPr>
                <p:cNvPr id="242" name="Line 506"/>
                <p:cNvSpPr>
                  <a:spLocks noChangeShapeType="1"/>
                </p:cNvSpPr>
                <p:nvPr/>
              </p:nvSpPr>
              <p:spPr bwMode="auto">
                <a:xfrm rot="-5400000">
                  <a:off x="767" y="145"/>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3" name="Line 507"/>
                <p:cNvSpPr>
                  <a:spLocks noChangeShapeType="1"/>
                </p:cNvSpPr>
                <p:nvPr/>
              </p:nvSpPr>
              <p:spPr bwMode="auto">
                <a:xfrm rot="-5400000">
                  <a:off x="767" y="97"/>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4" name="Line 508"/>
                <p:cNvSpPr>
                  <a:spLocks noChangeShapeType="1"/>
                </p:cNvSpPr>
                <p:nvPr/>
              </p:nvSpPr>
              <p:spPr bwMode="auto">
                <a:xfrm rot="-5400000">
                  <a:off x="767" y="49"/>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5" name="Line 509"/>
                <p:cNvSpPr>
                  <a:spLocks noChangeShapeType="1"/>
                </p:cNvSpPr>
                <p:nvPr/>
              </p:nvSpPr>
              <p:spPr bwMode="auto">
                <a:xfrm rot="-5400000">
                  <a:off x="767" y="1"/>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6" name="Line 510"/>
                <p:cNvSpPr>
                  <a:spLocks noChangeShapeType="1"/>
                </p:cNvSpPr>
                <p:nvPr/>
              </p:nvSpPr>
              <p:spPr bwMode="auto">
                <a:xfrm rot="-5400000">
                  <a:off x="769" y="-46"/>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7" name="Line 511"/>
                <p:cNvSpPr>
                  <a:spLocks noChangeShapeType="1"/>
                </p:cNvSpPr>
                <p:nvPr/>
              </p:nvSpPr>
              <p:spPr bwMode="auto">
                <a:xfrm rot="-5400000">
                  <a:off x="767" y="-95"/>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8" name="Line 512"/>
                <p:cNvSpPr>
                  <a:spLocks noChangeShapeType="1"/>
                </p:cNvSpPr>
                <p:nvPr/>
              </p:nvSpPr>
              <p:spPr bwMode="auto">
                <a:xfrm rot="-5400000">
                  <a:off x="767" y="-143"/>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9" name="Line 513"/>
                <p:cNvSpPr>
                  <a:spLocks noChangeShapeType="1"/>
                </p:cNvSpPr>
                <p:nvPr/>
              </p:nvSpPr>
              <p:spPr bwMode="auto">
                <a:xfrm rot="-5400000">
                  <a:off x="767" y="-191"/>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0" name="Line 514"/>
                <p:cNvSpPr>
                  <a:spLocks noChangeShapeType="1"/>
                </p:cNvSpPr>
                <p:nvPr/>
              </p:nvSpPr>
              <p:spPr bwMode="auto">
                <a:xfrm rot="-5400000">
                  <a:off x="767" y="-239"/>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1" name="Line 515"/>
                <p:cNvSpPr>
                  <a:spLocks noChangeShapeType="1"/>
                </p:cNvSpPr>
                <p:nvPr/>
              </p:nvSpPr>
              <p:spPr bwMode="auto">
                <a:xfrm rot="-5400000">
                  <a:off x="767" y="529"/>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2" name="Line 516"/>
                <p:cNvSpPr>
                  <a:spLocks noChangeShapeType="1"/>
                </p:cNvSpPr>
                <p:nvPr/>
              </p:nvSpPr>
              <p:spPr bwMode="auto">
                <a:xfrm rot="-5400000">
                  <a:off x="767" y="481"/>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3" name="Line 517"/>
                <p:cNvSpPr>
                  <a:spLocks noChangeShapeType="1"/>
                </p:cNvSpPr>
                <p:nvPr/>
              </p:nvSpPr>
              <p:spPr bwMode="auto">
                <a:xfrm rot="-5400000">
                  <a:off x="767" y="433"/>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4" name="Line 518"/>
                <p:cNvSpPr>
                  <a:spLocks noChangeShapeType="1"/>
                </p:cNvSpPr>
                <p:nvPr/>
              </p:nvSpPr>
              <p:spPr bwMode="auto">
                <a:xfrm rot="-5400000">
                  <a:off x="767" y="385"/>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5" name="Line 519"/>
                <p:cNvSpPr>
                  <a:spLocks noChangeShapeType="1"/>
                </p:cNvSpPr>
                <p:nvPr/>
              </p:nvSpPr>
              <p:spPr bwMode="auto">
                <a:xfrm rot="-5400000">
                  <a:off x="769" y="338"/>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6" name="Line 520"/>
                <p:cNvSpPr>
                  <a:spLocks noChangeShapeType="1"/>
                </p:cNvSpPr>
                <p:nvPr/>
              </p:nvSpPr>
              <p:spPr bwMode="auto">
                <a:xfrm rot="-5400000">
                  <a:off x="767" y="289"/>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7" name="Line 521"/>
                <p:cNvSpPr>
                  <a:spLocks noChangeShapeType="1"/>
                </p:cNvSpPr>
                <p:nvPr/>
              </p:nvSpPr>
              <p:spPr bwMode="auto">
                <a:xfrm rot="-5400000">
                  <a:off x="767" y="241"/>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8" name="Line 522"/>
                <p:cNvSpPr>
                  <a:spLocks noChangeShapeType="1"/>
                </p:cNvSpPr>
                <p:nvPr/>
              </p:nvSpPr>
              <p:spPr bwMode="auto">
                <a:xfrm rot="-5400000">
                  <a:off x="767" y="193"/>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9" name="Line 523"/>
                <p:cNvSpPr>
                  <a:spLocks noChangeShapeType="1"/>
                </p:cNvSpPr>
                <p:nvPr/>
              </p:nvSpPr>
              <p:spPr bwMode="auto">
                <a:xfrm rot="-5400000">
                  <a:off x="767" y="145"/>
                  <a:ext cx="0" cy="766"/>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0" name="Line 524"/>
                <p:cNvSpPr>
                  <a:spLocks noChangeShapeType="1"/>
                </p:cNvSpPr>
                <p:nvPr/>
              </p:nvSpPr>
              <p:spPr bwMode="auto">
                <a:xfrm>
                  <a:off x="384"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1" name="Line 525"/>
                <p:cNvSpPr>
                  <a:spLocks noChangeShapeType="1"/>
                </p:cNvSpPr>
                <p:nvPr/>
              </p:nvSpPr>
              <p:spPr bwMode="auto">
                <a:xfrm>
                  <a:off x="432"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2" name="Line 526"/>
                <p:cNvSpPr>
                  <a:spLocks noChangeShapeType="1"/>
                </p:cNvSpPr>
                <p:nvPr/>
              </p:nvSpPr>
              <p:spPr bwMode="auto">
                <a:xfrm>
                  <a:off x="480"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3" name="Line 527"/>
                <p:cNvSpPr>
                  <a:spLocks noChangeShapeType="1"/>
                </p:cNvSpPr>
                <p:nvPr/>
              </p:nvSpPr>
              <p:spPr bwMode="auto">
                <a:xfrm>
                  <a:off x="528"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4" name="Line 528"/>
                <p:cNvSpPr>
                  <a:spLocks noChangeShapeType="1"/>
                </p:cNvSpPr>
                <p:nvPr/>
              </p:nvSpPr>
              <p:spPr bwMode="auto">
                <a:xfrm>
                  <a:off x="576"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5" name="Line 529"/>
                <p:cNvSpPr>
                  <a:spLocks noChangeShapeType="1"/>
                </p:cNvSpPr>
                <p:nvPr/>
              </p:nvSpPr>
              <p:spPr bwMode="auto">
                <a:xfrm>
                  <a:off x="624"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6" name="Line 530"/>
                <p:cNvSpPr>
                  <a:spLocks noChangeShapeType="1"/>
                </p:cNvSpPr>
                <p:nvPr/>
              </p:nvSpPr>
              <p:spPr bwMode="auto">
                <a:xfrm>
                  <a:off x="672"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7" name="Line 531"/>
                <p:cNvSpPr>
                  <a:spLocks noChangeShapeType="1"/>
                </p:cNvSpPr>
                <p:nvPr/>
              </p:nvSpPr>
              <p:spPr bwMode="auto">
                <a:xfrm>
                  <a:off x="720"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8" name="Line 532"/>
                <p:cNvSpPr>
                  <a:spLocks noChangeShapeType="1"/>
                </p:cNvSpPr>
                <p:nvPr/>
              </p:nvSpPr>
              <p:spPr bwMode="auto">
                <a:xfrm>
                  <a:off x="768"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9" name="Line 533"/>
                <p:cNvSpPr>
                  <a:spLocks noChangeShapeType="1"/>
                </p:cNvSpPr>
                <p:nvPr/>
              </p:nvSpPr>
              <p:spPr bwMode="auto">
                <a:xfrm>
                  <a:off x="768"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0" name="Line 534"/>
                <p:cNvSpPr>
                  <a:spLocks noChangeShapeType="1"/>
                </p:cNvSpPr>
                <p:nvPr/>
              </p:nvSpPr>
              <p:spPr bwMode="auto">
                <a:xfrm>
                  <a:off x="816"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1" name="Line 535"/>
                <p:cNvSpPr>
                  <a:spLocks noChangeShapeType="1"/>
                </p:cNvSpPr>
                <p:nvPr/>
              </p:nvSpPr>
              <p:spPr bwMode="auto">
                <a:xfrm>
                  <a:off x="864"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2" name="Line 536"/>
                <p:cNvSpPr>
                  <a:spLocks noChangeShapeType="1"/>
                </p:cNvSpPr>
                <p:nvPr/>
              </p:nvSpPr>
              <p:spPr bwMode="auto">
                <a:xfrm>
                  <a:off x="912"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3" name="Line 537"/>
                <p:cNvSpPr>
                  <a:spLocks noChangeShapeType="1"/>
                </p:cNvSpPr>
                <p:nvPr/>
              </p:nvSpPr>
              <p:spPr bwMode="auto">
                <a:xfrm>
                  <a:off x="960"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4" name="Line 538"/>
                <p:cNvSpPr>
                  <a:spLocks noChangeShapeType="1"/>
                </p:cNvSpPr>
                <p:nvPr/>
              </p:nvSpPr>
              <p:spPr bwMode="auto">
                <a:xfrm>
                  <a:off x="1008"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5" name="Line 539"/>
                <p:cNvSpPr>
                  <a:spLocks noChangeShapeType="1"/>
                </p:cNvSpPr>
                <p:nvPr/>
              </p:nvSpPr>
              <p:spPr bwMode="auto">
                <a:xfrm>
                  <a:off x="1056"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6" name="Line 540"/>
                <p:cNvSpPr>
                  <a:spLocks noChangeShapeType="1"/>
                </p:cNvSpPr>
                <p:nvPr/>
              </p:nvSpPr>
              <p:spPr bwMode="auto">
                <a:xfrm>
                  <a:off x="1104"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7" name="Line 541"/>
                <p:cNvSpPr>
                  <a:spLocks noChangeShapeType="1"/>
                </p:cNvSpPr>
                <p:nvPr/>
              </p:nvSpPr>
              <p:spPr bwMode="auto">
                <a:xfrm>
                  <a:off x="1152" y="144"/>
                  <a:ext cx="0" cy="768"/>
                </a:xfrm>
                <a:prstGeom prst="line">
                  <a:avLst/>
                </a:prstGeom>
                <a:noFill/>
                <a:ln w="6350">
                  <a:solidFill>
                    <a:srgbClr val="CCCCCC"/>
                  </a:solidFill>
                  <a:round/>
                  <a:headEnd/>
                  <a:tailEnd/>
                </a:ln>
              </p:spPr>
              <p:txBody>
                <a:bodyPr wrap="none" anchor="ctr">
                  <a:prstTxWarp prst="textNoShape">
                    <a:avLst/>
                  </a:prstTxWarp>
                </a:bodyPr>
                <a:lstStyle/>
                <a:p>
                  <a:endParaRPr lang="en-US"/>
                </a:p>
              </p:txBody>
            </p:sp>
          </p:grpSp>
          <p:sp>
            <p:nvSpPr>
              <p:cNvPr id="241" name="Rectangle 542"/>
              <p:cNvSpPr>
                <a:spLocks noChangeArrowheads="1"/>
              </p:cNvSpPr>
              <p:nvPr/>
            </p:nvSpPr>
            <p:spPr bwMode="auto">
              <a:xfrm>
                <a:off x="96" y="144"/>
                <a:ext cx="768" cy="768"/>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10" name="Text Box 543"/>
            <p:cNvSpPr txBox="1">
              <a:spLocks noChangeArrowheads="1"/>
            </p:cNvSpPr>
            <p:nvPr/>
          </p:nvSpPr>
          <p:spPr bwMode="auto">
            <a:xfrm>
              <a:off x="1536" y="960"/>
              <a:ext cx="1532" cy="192"/>
            </a:xfrm>
            <a:prstGeom prst="rect">
              <a:avLst/>
            </a:prstGeom>
            <a:noFill/>
            <a:ln w="9525">
              <a:noFill/>
              <a:miter lim="800000"/>
              <a:headEnd/>
              <a:tailEnd/>
            </a:ln>
          </p:spPr>
          <p:txBody>
            <a:bodyPr wrap="none" lIns="0" tIns="0" rIns="0" bIns="0" anchor="ctr">
              <a:prstTxWarp prst="textNoShape">
                <a:avLst/>
              </a:prstTxWarp>
            </a:bodyPr>
            <a:lstStyle/>
            <a:p>
              <a:pPr algn="ctr"/>
              <a:r>
                <a:rPr lang="en-US" sz="1000" b="1"/>
                <a:t>(b)</a:t>
              </a:r>
              <a:endParaRPr lang="en-US" sz="1000"/>
            </a:p>
            <a:p>
              <a:pPr algn="ctr"/>
              <a:r>
                <a:rPr lang="en-US" sz="1000"/>
                <a:t>CSR data structure</a:t>
              </a:r>
              <a:endParaRPr lang="en-US" sz="2400" i="1"/>
            </a:p>
          </p:txBody>
        </p:sp>
        <p:grpSp>
          <p:nvGrpSpPr>
            <p:cNvPr id="11" name="Group 544"/>
            <p:cNvGrpSpPr>
              <a:grpSpLocks/>
            </p:cNvGrpSpPr>
            <p:nvPr/>
          </p:nvGrpSpPr>
          <p:grpSpPr bwMode="auto">
            <a:xfrm>
              <a:off x="1680" y="192"/>
              <a:ext cx="1248" cy="576"/>
              <a:chOff x="1728" y="144"/>
              <a:chExt cx="1248" cy="576"/>
            </a:xfrm>
          </p:grpSpPr>
          <p:sp>
            <p:nvSpPr>
              <p:cNvPr id="12" name="Text Box 545"/>
              <p:cNvSpPr txBox="1">
                <a:spLocks noChangeArrowheads="1"/>
              </p:cNvSpPr>
              <p:nvPr/>
            </p:nvSpPr>
            <p:spPr bwMode="auto">
              <a:xfrm>
                <a:off x="1728" y="288"/>
                <a:ext cx="720" cy="48"/>
              </a:xfrm>
              <a:prstGeom prst="rect">
                <a:avLst/>
              </a:prstGeom>
              <a:noFill/>
              <a:ln w="9525">
                <a:noFill/>
                <a:miter lim="800000"/>
                <a:headEnd/>
                <a:tailEnd/>
              </a:ln>
            </p:spPr>
            <p:txBody>
              <a:bodyPr lIns="0" tIns="0" rIns="0" bIns="0" anchor="ctr">
                <a:prstTxWarp prst="textNoShape">
                  <a:avLst/>
                </a:prstTxWarp>
              </a:bodyPr>
              <a:lstStyle/>
              <a:p>
                <a:r>
                  <a:rPr lang="en-US" sz="600">
                    <a:latin typeface="Lucida Console" pitchFamily="-110" charset="0"/>
                  </a:rPr>
                  <a:t>A.val[ ]</a:t>
                </a:r>
              </a:p>
            </p:txBody>
          </p:sp>
          <p:sp>
            <p:nvSpPr>
              <p:cNvPr id="13" name="Rectangle 546"/>
              <p:cNvSpPr>
                <a:spLocks noChangeArrowheads="1"/>
              </p:cNvSpPr>
              <p:nvPr/>
            </p:nvSpPr>
            <p:spPr bwMode="auto">
              <a:xfrm>
                <a:off x="1728" y="624"/>
                <a:ext cx="48" cy="48"/>
              </a:xfrm>
              <a:prstGeom prst="rect">
                <a:avLst/>
              </a:prstGeom>
              <a:solidFill>
                <a:srgbClr val="800000"/>
              </a:solidFill>
              <a:ln w="9525">
                <a:noFill/>
                <a:miter lim="800000"/>
                <a:headEnd/>
                <a:tailEnd/>
              </a:ln>
            </p:spPr>
            <p:txBody>
              <a:bodyPr wrap="none" anchor="ctr">
                <a:prstTxWarp prst="textNoShape">
                  <a:avLst/>
                </a:prstTxWarp>
              </a:bodyPr>
              <a:lstStyle/>
              <a:p>
                <a:endParaRPr lang="en-US"/>
              </a:p>
            </p:txBody>
          </p:sp>
          <p:sp>
            <p:nvSpPr>
              <p:cNvPr id="14" name="Rectangle 547"/>
              <p:cNvSpPr>
                <a:spLocks noChangeArrowheads="1"/>
              </p:cNvSpPr>
              <p:nvPr/>
            </p:nvSpPr>
            <p:spPr bwMode="auto">
              <a:xfrm>
                <a:off x="1872" y="624"/>
                <a:ext cx="48" cy="48"/>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15" name="Rectangle 548"/>
              <p:cNvSpPr>
                <a:spLocks noChangeArrowheads="1"/>
              </p:cNvSpPr>
              <p:nvPr/>
            </p:nvSpPr>
            <p:spPr bwMode="auto">
              <a:xfrm>
                <a:off x="2016" y="624"/>
                <a:ext cx="48" cy="48"/>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16" name="Rectangle 549"/>
              <p:cNvSpPr>
                <a:spLocks noChangeArrowheads="1"/>
              </p:cNvSpPr>
              <p:nvPr/>
            </p:nvSpPr>
            <p:spPr bwMode="auto">
              <a:xfrm>
                <a:off x="1776" y="624"/>
                <a:ext cx="48" cy="48"/>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17" name="Rectangle 550"/>
              <p:cNvSpPr>
                <a:spLocks noChangeArrowheads="1"/>
              </p:cNvSpPr>
              <p:nvPr/>
            </p:nvSpPr>
            <p:spPr bwMode="auto">
              <a:xfrm>
                <a:off x="1920" y="624"/>
                <a:ext cx="48" cy="48"/>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18" name="Rectangle 551"/>
              <p:cNvSpPr>
                <a:spLocks noChangeArrowheads="1"/>
              </p:cNvSpPr>
              <p:nvPr/>
            </p:nvSpPr>
            <p:spPr bwMode="auto">
              <a:xfrm>
                <a:off x="1968" y="624"/>
                <a:ext cx="48" cy="48"/>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19" name="Rectangle 552"/>
              <p:cNvSpPr>
                <a:spLocks noChangeArrowheads="1"/>
              </p:cNvSpPr>
              <p:nvPr/>
            </p:nvSpPr>
            <p:spPr bwMode="auto">
              <a:xfrm>
                <a:off x="1824" y="624"/>
                <a:ext cx="48" cy="48"/>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20" name="Text Box 553"/>
              <p:cNvSpPr txBox="1">
                <a:spLocks noChangeArrowheads="1"/>
              </p:cNvSpPr>
              <p:nvPr/>
            </p:nvSpPr>
            <p:spPr bwMode="auto">
              <a:xfrm>
                <a:off x="1728" y="672"/>
                <a:ext cx="720" cy="48"/>
              </a:xfrm>
              <a:prstGeom prst="rect">
                <a:avLst/>
              </a:prstGeom>
              <a:noFill/>
              <a:ln w="9525">
                <a:noFill/>
                <a:miter lim="800000"/>
                <a:headEnd/>
                <a:tailEnd/>
              </a:ln>
            </p:spPr>
            <p:txBody>
              <a:bodyPr lIns="0" tIns="0" rIns="0" bIns="0" anchor="ctr">
                <a:prstTxWarp prst="textNoShape">
                  <a:avLst/>
                </a:prstTxWarp>
              </a:bodyPr>
              <a:lstStyle/>
              <a:p>
                <a:r>
                  <a:rPr lang="en-US" sz="600">
                    <a:latin typeface="Lucida Console" pitchFamily="-110" charset="0"/>
                  </a:rPr>
                  <a:t>A.rowStart[ ]</a:t>
                </a:r>
              </a:p>
            </p:txBody>
          </p:sp>
          <p:sp>
            <p:nvSpPr>
              <p:cNvPr id="21" name="Line 554"/>
              <p:cNvSpPr>
                <a:spLocks noChangeShapeType="1"/>
              </p:cNvSpPr>
              <p:nvPr/>
            </p:nvSpPr>
            <p:spPr bwMode="auto">
              <a:xfrm>
                <a:off x="1776" y="624"/>
                <a:ext cx="0" cy="4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2" name="Line 555"/>
              <p:cNvSpPr>
                <a:spLocks noChangeShapeType="1"/>
              </p:cNvSpPr>
              <p:nvPr/>
            </p:nvSpPr>
            <p:spPr bwMode="auto">
              <a:xfrm>
                <a:off x="1824" y="624"/>
                <a:ext cx="0" cy="4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3" name="Line 556"/>
              <p:cNvSpPr>
                <a:spLocks noChangeShapeType="1"/>
              </p:cNvSpPr>
              <p:nvPr/>
            </p:nvSpPr>
            <p:spPr bwMode="auto">
              <a:xfrm>
                <a:off x="1872" y="624"/>
                <a:ext cx="0" cy="4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4" name="Line 557"/>
              <p:cNvSpPr>
                <a:spLocks noChangeShapeType="1"/>
              </p:cNvSpPr>
              <p:nvPr/>
            </p:nvSpPr>
            <p:spPr bwMode="auto">
              <a:xfrm>
                <a:off x="1920" y="624"/>
                <a:ext cx="0" cy="4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5" name="Line 558"/>
              <p:cNvSpPr>
                <a:spLocks noChangeShapeType="1"/>
              </p:cNvSpPr>
              <p:nvPr/>
            </p:nvSpPr>
            <p:spPr bwMode="auto">
              <a:xfrm>
                <a:off x="1968" y="624"/>
                <a:ext cx="0" cy="4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6" name="Line 559"/>
              <p:cNvSpPr>
                <a:spLocks noChangeShapeType="1"/>
              </p:cNvSpPr>
              <p:nvPr/>
            </p:nvSpPr>
            <p:spPr bwMode="auto">
              <a:xfrm>
                <a:off x="2016" y="624"/>
                <a:ext cx="0" cy="4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7" name="Line 560"/>
              <p:cNvSpPr>
                <a:spLocks noChangeShapeType="1"/>
              </p:cNvSpPr>
              <p:nvPr/>
            </p:nvSpPr>
            <p:spPr bwMode="auto">
              <a:xfrm>
                <a:off x="2064" y="624"/>
                <a:ext cx="0" cy="48"/>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28" name="Line 561"/>
              <p:cNvSpPr>
                <a:spLocks noChangeShapeType="1"/>
              </p:cNvSpPr>
              <p:nvPr/>
            </p:nvSpPr>
            <p:spPr bwMode="auto">
              <a:xfrm>
                <a:off x="1728" y="624"/>
                <a:ext cx="38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 name="Line 562"/>
              <p:cNvSpPr>
                <a:spLocks noChangeShapeType="1"/>
              </p:cNvSpPr>
              <p:nvPr/>
            </p:nvSpPr>
            <p:spPr bwMode="auto">
              <a:xfrm>
                <a:off x="1728" y="672"/>
                <a:ext cx="38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 name="Line 563"/>
              <p:cNvSpPr>
                <a:spLocks noChangeShapeType="1"/>
              </p:cNvSpPr>
              <p:nvPr/>
            </p:nvSpPr>
            <p:spPr bwMode="auto">
              <a:xfrm flipV="1">
                <a:off x="1728" y="624"/>
                <a:ext cx="0"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31" name="Group 564"/>
              <p:cNvGrpSpPr>
                <a:grpSpLocks/>
              </p:cNvGrpSpPr>
              <p:nvPr/>
            </p:nvGrpSpPr>
            <p:grpSpPr bwMode="auto">
              <a:xfrm>
                <a:off x="1750" y="432"/>
                <a:ext cx="1008" cy="192"/>
                <a:chOff x="1728" y="432"/>
                <a:chExt cx="1008" cy="192"/>
              </a:xfrm>
            </p:grpSpPr>
            <p:sp>
              <p:nvSpPr>
                <p:cNvPr id="138" name="Line 565"/>
                <p:cNvSpPr>
                  <a:spLocks noChangeShapeType="1"/>
                </p:cNvSpPr>
                <p:nvPr/>
              </p:nvSpPr>
              <p:spPr bwMode="auto">
                <a:xfrm flipV="1">
                  <a:off x="1728" y="432"/>
                  <a:ext cx="0" cy="192"/>
                </a:xfrm>
                <a:prstGeom prst="line">
                  <a:avLst/>
                </a:prstGeom>
                <a:noFill/>
                <a:ln w="9525">
                  <a:solidFill>
                    <a:schemeClr val="tx1"/>
                  </a:solidFill>
                  <a:round/>
                  <a:headEnd/>
                  <a:tailEnd type="stealth" w="sm" len="sm"/>
                </a:ln>
              </p:spPr>
              <p:txBody>
                <a:bodyPr wrap="none" anchor="ctr">
                  <a:prstTxWarp prst="textNoShape">
                    <a:avLst/>
                  </a:prstTxWarp>
                </a:bodyPr>
                <a:lstStyle/>
                <a:p>
                  <a:endParaRPr lang="en-US"/>
                </a:p>
              </p:txBody>
            </p:sp>
            <p:sp>
              <p:nvSpPr>
                <p:cNvPr id="139" name="Line 566"/>
                <p:cNvSpPr>
                  <a:spLocks noChangeShapeType="1"/>
                </p:cNvSpPr>
                <p:nvPr/>
              </p:nvSpPr>
              <p:spPr bwMode="auto">
                <a:xfrm flipV="1">
                  <a:off x="1776" y="432"/>
                  <a:ext cx="48" cy="192"/>
                </a:xfrm>
                <a:prstGeom prst="line">
                  <a:avLst/>
                </a:prstGeom>
                <a:noFill/>
                <a:ln w="9525">
                  <a:solidFill>
                    <a:schemeClr val="tx1"/>
                  </a:solidFill>
                  <a:round/>
                  <a:headEnd/>
                  <a:tailEnd type="stealth" w="sm" len="sm"/>
                </a:ln>
              </p:spPr>
              <p:txBody>
                <a:bodyPr wrap="none" anchor="ctr">
                  <a:prstTxWarp prst="textNoShape">
                    <a:avLst/>
                  </a:prstTxWarp>
                </a:bodyPr>
                <a:lstStyle/>
                <a:p>
                  <a:endParaRPr lang="en-US"/>
                </a:p>
              </p:txBody>
            </p:sp>
            <p:sp>
              <p:nvSpPr>
                <p:cNvPr id="140" name="Line 567"/>
                <p:cNvSpPr>
                  <a:spLocks noChangeShapeType="1"/>
                </p:cNvSpPr>
                <p:nvPr/>
              </p:nvSpPr>
              <p:spPr bwMode="auto">
                <a:xfrm flipV="1">
                  <a:off x="1824" y="432"/>
                  <a:ext cx="144" cy="192"/>
                </a:xfrm>
                <a:prstGeom prst="line">
                  <a:avLst/>
                </a:prstGeom>
                <a:noFill/>
                <a:ln w="9525">
                  <a:solidFill>
                    <a:schemeClr val="tx1"/>
                  </a:solidFill>
                  <a:round/>
                  <a:headEnd/>
                  <a:tailEnd type="stealth" w="sm" len="sm"/>
                </a:ln>
              </p:spPr>
              <p:txBody>
                <a:bodyPr wrap="none" anchor="ctr">
                  <a:prstTxWarp prst="textNoShape">
                    <a:avLst/>
                  </a:prstTxWarp>
                </a:bodyPr>
                <a:lstStyle/>
                <a:p>
                  <a:endParaRPr lang="en-US"/>
                </a:p>
              </p:txBody>
            </p:sp>
            <p:sp>
              <p:nvSpPr>
                <p:cNvPr id="141" name="Line 568"/>
                <p:cNvSpPr>
                  <a:spLocks noChangeShapeType="1"/>
                </p:cNvSpPr>
                <p:nvPr/>
              </p:nvSpPr>
              <p:spPr bwMode="auto">
                <a:xfrm flipV="1">
                  <a:off x="1872" y="432"/>
                  <a:ext cx="336" cy="192"/>
                </a:xfrm>
                <a:prstGeom prst="line">
                  <a:avLst/>
                </a:prstGeom>
                <a:noFill/>
                <a:ln w="9525">
                  <a:solidFill>
                    <a:schemeClr val="tx1"/>
                  </a:solidFill>
                  <a:round/>
                  <a:headEnd/>
                  <a:tailEnd type="stealth" w="sm" len="sm"/>
                </a:ln>
              </p:spPr>
              <p:txBody>
                <a:bodyPr wrap="none" anchor="ctr">
                  <a:prstTxWarp prst="textNoShape">
                    <a:avLst/>
                  </a:prstTxWarp>
                </a:bodyPr>
                <a:lstStyle/>
                <a:p>
                  <a:endParaRPr lang="en-US"/>
                </a:p>
              </p:txBody>
            </p:sp>
            <p:sp>
              <p:nvSpPr>
                <p:cNvPr id="142" name="Line 569"/>
                <p:cNvSpPr>
                  <a:spLocks noChangeShapeType="1"/>
                </p:cNvSpPr>
                <p:nvPr/>
              </p:nvSpPr>
              <p:spPr bwMode="auto">
                <a:xfrm flipV="1">
                  <a:off x="1920" y="432"/>
                  <a:ext cx="432" cy="192"/>
                </a:xfrm>
                <a:prstGeom prst="line">
                  <a:avLst/>
                </a:prstGeom>
                <a:noFill/>
                <a:ln w="9525">
                  <a:solidFill>
                    <a:schemeClr val="tx1"/>
                  </a:solidFill>
                  <a:round/>
                  <a:headEnd/>
                  <a:tailEnd type="stealth" w="sm" len="sm"/>
                </a:ln>
              </p:spPr>
              <p:txBody>
                <a:bodyPr wrap="none" anchor="ctr">
                  <a:prstTxWarp prst="textNoShape">
                    <a:avLst/>
                  </a:prstTxWarp>
                </a:bodyPr>
                <a:lstStyle/>
                <a:p>
                  <a:endParaRPr lang="en-US"/>
                </a:p>
              </p:txBody>
            </p:sp>
            <p:sp>
              <p:nvSpPr>
                <p:cNvPr id="143" name="Line 570"/>
                <p:cNvSpPr>
                  <a:spLocks noChangeShapeType="1"/>
                </p:cNvSpPr>
                <p:nvPr/>
              </p:nvSpPr>
              <p:spPr bwMode="auto">
                <a:xfrm flipV="1">
                  <a:off x="1968" y="432"/>
                  <a:ext cx="528" cy="192"/>
                </a:xfrm>
                <a:prstGeom prst="line">
                  <a:avLst/>
                </a:prstGeom>
                <a:noFill/>
                <a:ln w="9525">
                  <a:solidFill>
                    <a:schemeClr val="tx1"/>
                  </a:solidFill>
                  <a:round/>
                  <a:headEnd/>
                  <a:tailEnd type="stealth" w="sm" len="sm"/>
                </a:ln>
              </p:spPr>
              <p:txBody>
                <a:bodyPr wrap="none" anchor="ctr">
                  <a:prstTxWarp prst="textNoShape">
                    <a:avLst/>
                  </a:prstTxWarp>
                </a:bodyPr>
                <a:lstStyle/>
                <a:p>
                  <a:endParaRPr lang="en-US"/>
                </a:p>
              </p:txBody>
            </p:sp>
            <p:sp>
              <p:nvSpPr>
                <p:cNvPr id="144" name="Line 571"/>
                <p:cNvSpPr>
                  <a:spLocks noChangeShapeType="1"/>
                </p:cNvSpPr>
                <p:nvPr/>
              </p:nvSpPr>
              <p:spPr bwMode="auto">
                <a:xfrm flipV="1">
                  <a:off x="2016" y="432"/>
                  <a:ext cx="720" cy="192"/>
                </a:xfrm>
                <a:prstGeom prst="line">
                  <a:avLst/>
                </a:prstGeom>
                <a:noFill/>
                <a:ln w="9525">
                  <a:solidFill>
                    <a:schemeClr val="tx1"/>
                  </a:solidFill>
                  <a:round/>
                  <a:headEnd/>
                  <a:tailEnd type="stealth" w="sm" len="sm"/>
                </a:ln>
              </p:spPr>
              <p:txBody>
                <a:bodyPr wrap="none" anchor="ctr">
                  <a:prstTxWarp prst="textNoShape">
                    <a:avLst/>
                  </a:prstTxWarp>
                </a:bodyPr>
                <a:lstStyle/>
                <a:p>
                  <a:endParaRPr lang="en-US"/>
                </a:p>
              </p:txBody>
            </p:sp>
          </p:grpSp>
          <p:sp>
            <p:nvSpPr>
              <p:cNvPr id="32" name="Text Box 572"/>
              <p:cNvSpPr txBox="1">
                <a:spLocks noChangeArrowheads="1"/>
              </p:cNvSpPr>
              <p:nvPr/>
            </p:nvSpPr>
            <p:spPr bwMode="auto">
              <a:xfrm>
                <a:off x="2880" y="336"/>
                <a:ext cx="96" cy="96"/>
              </a:xfrm>
              <a:prstGeom prst="rect">
                <a:avLst/>
              </a:prstGeom>
              <a:noFill/>
              <a:ln w="9525">
                <a:noFill/>
                <a:miter lim="800000"/>
                <a:headEnd/>
                <a:tailEnd/>
              </a:ln>
            </p:spPr>
            <p:txBody>
              <a:bodyPr lIns="0" tIns="0" rIns="0" bIns="0" anchor="ctr">
                <a:prstTxWarp prst="textNoShape">
                  <a:avLst/>
                </a:prstTxWarp>
              </a:bodyPr>
              <a:lstStyle/>
              <a:p>
                <a:r>
                  <a:rPr lang="en-US" sz="600">
                    <a:latin typeface="Lucida Console" pitchFamily="-110" charset="0"/>
                  </a:rPr>
                  <a:t>...</a:t>
                </a:r>
              </a:p>
            </p:txBody>
          </p:sp>
          <p:sp>
            <p:nvSpPr>
              <p:cNvPr id="33" name="Text Box 573"/>
              <p:cNvSpPr txBox="1">
                <a:spLocks noChangeArrowheads="1"/>
              </p:cNvSpPr>
              <p:nvPr/>
            </p:nvSpPr>
            <p:spPr bwMode="auto">
              <a:xfrm>
                <a:off x="2112" y="624"/>
                <a:ext cx="96" cy="48"/>
              </a:xfrm>
              <a:prstGeom prst="rect">
                <a:avLst/>
              </a:prstGeom>
              <a:noFill/>
              <a:ln w="9525">
                <a:noFill/>
                <a:miter lim="800000"/>
                <a:headEnd/>
                <a:tailEnd/>
              </a:ln>
            </p:spPr>
            <p:txBody>
              <a:bodyPr lIns="0" tIns="0" rIns="0" bIns="0" anchor="ctr">
                <a:prstTxWarp prst="textNoShape">
                  <a:avLst/>
                </a:prstTxWarp>
              </a:bodyPr>
              <a:lstStyle/>
              <a:p>
                <a:r>
                  <a:rPr lang="en-US" sz="600">
                    <a:latin typeface="Lucida Console" pitchFamily="-110" charset="0"/>
                  </a:rPr>
                  <a:t>...</a:t>
                </a:r>
              </a:p>
            </p:txBody>
          </p:sp>
          <p:grpSp>
            <p:nvGrpSpPr>
              <p:cNvPr id="34" name="Group 574"/>
              <p:cNvGrpSpPr>
                <a:grpSpLocks/>
              </p:cNvGrpSpPr>
              <p:nvPr/>
            </p:nvGrpSpPr>
            <p:grpSpPr bwMode="auto">
              <a:xfrm>
                <a:off x="1728" y="336"/>
                <a:ext cx="1152" cy="96"/>
                <a:chOff x="1728" y="288"/>
                <a:chExt cx="1152" cy="144"/>
              </a:xfrm>
            </p:grpSpPr>
            <p:sp>
              <p:nvSpPr>
                <p:cNvPr id="88" name="Rectangle 575"/>
                <p:cNvSpPr>
                  <a:spLocks noChangeArrowheads="1"/>
                </p:cNvSpPr>
                <p:nvPr/>
              </p:nvSpPr>
              <p:spPr bwMode="auto">
                <a:xfrm>
                  <a:off x="1728" y="288"/>
                  <a:ext cx="48" cy="144"/>
                </a:xfrm>
                <a:prstGeom prst="rect">
                  <a:avLst/>
                </a:prstGeom>
                <a:solidFill>
                  <a:srgbClr val="800000"/>
                </a:solidFill>
                <a:ln w="9525">
                  <a:noFill/>
                  <a:miter lim="800000"/>
                  <a:headEnd/>
                  <a:tailEnd/>
                </a:ln>
              </p:spPr>
              <p:txBody>
                <a:bodyPr wrap="none" anchor="ctr">
                  <a:prstTxWarp prst="textNoShape">
                    <a:avLst/>
                  </a:prstTxWarp>
                </a:bodyPr>
                <a:lstStyle/>
                <a:p>
                  <a:endParaRPr lang="en-US"/>
                </a:p>
              </p:txBody>
            </p:sp>
            <p:sp>
              <p:nvSpPr>
                <p:cNvPr id="89" name="Rectangle 576"/>
                <p:cNvSpPr>
                  <a:spLocks noChangeArrowheads="1"/>
                </p:cNvSpPr>
                <p:nvPr/>
              </p:nvSpPr>
              <p:spPr bwMode="auto">
                <a:xfrm>
                  <a:off x="1872" y="288"/>
                  <a:ext cx="48" cy="144"/>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90" name="Rectangle 577"/>
                <p:cNvSpPr>
                  <a:spLocks noChangeArrowheads="1"/>
                </p:cNvSpPr>
                <p:nvPr/>
              </p:nvSpPr>
              <p:spPr bwMode="auto">
                <a:xfrm>
                  <a:off x="2016"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91" name="Rectangle 578"/>
                <p:cNvSpPr>
                  <a:spLocks noChangeArrowheads="1"/>
                </p:cNvSpPr>
                <p:nvPr/>
              </p:nvSpPr>
              <p:spPr bwMode="auto">
                <a:xfrm>
                  <a:off x="2208" y="288"/>
                  <a:ext cx="48" cy="144"/>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92" name="Rectangle 579"/>
                <p:cNvSpPr>
                  <a:spLocks noChangeArrowheads="1"/>
                </p:cNvSpPr>
                <p:nvPr/>
              </p:nvSpPr>
              <p:spPr bwMode="auto">
                <a:xfrm>
                  <a:off x="2400" y="288"/>
                  <a:ext cx="48" cy="144"/>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93" name="Rectangle 580"/>
                <p:cNvSpPr>
                  <a:spLocks noChangeArrowheads="1"/>
                </p:cNvSpPr>
                <p:nvPr/>
              </p:nvSpPr>
              <p:spPr bwMode="auto">
                <a:xfrm>
                  <a:off x="2592"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94" name="Rectangle 581"/>
                <p:cNvSpPr>
                  <a:spLocks noChangeArrowheads="1"/>
                </p:cNvSpPr>
                <p:nvPr/>
              </p:nvSpPr>
              <p:spPr bwMode="auto">
                <a:xfrm>
                  <a:off x="2784" y="288"/>
                  <a:ext cx="48" cy="144"/>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95" name="Rectangle 582"/>
                <p:cNvSpPr>
                  <a:spLocks noChangeArrowheads="1"/>
                </p:cNvSpPr>
                <p:nvPr/>
              </p:nvSpPr>
              <p:spPr bwMode="auto">
                <a:xfrm>
                  <a:off x="2544"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96" name="Rectangle 583"/>
                <p:cNvSpPr>
                  <a:spLocks noChangeArrowheads="1"/>
                </p:cNvSpPr>
                <p:nvPr/>
              </p:nvSpPr>
              <p:spPr bwMode="auto">
                <a:xfrm>
                  <a:off x="2256" y="288"/>
                  <a:ext cx="48" cy="144"/>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97" name="Rectangle 584"/>
                <p:cNvSpPr>
                  <a:spLocks noChangeArrowheads="1"/>
                </p:cNvSpPr>
                <p:nvPr/>
              </p:nvSpPr>
              <p:spPr bwMode="auto">
                <a:xfrm>
                  <a:off x="1920" y="288"/>
                  <a:ext cx="48" cy="144"/>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98" name="Rectangle 585"/>
                <p:cNvSpPr>
                  <a:spLocks noChangeArrowheads="1"/>
                </p:cNvSpPr>
                <p:nvPr/>
              </p:nvSpPr>
              <p:spPr bwMode="auto">
                <a:xfrm>
                  <a:off x="1824" y="288"/>
                  <a:ext cx="48" cy="144"/>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99" name="Rectangle 586"/>
                <p:cNvSpPr>
                  <a:spLocks noChangeArrowheads="1"/>
                </p:cNvSpPr>
                <p:nvPr/>
              </p:nvSpPr>
              <p:spPr bwMode="auto">
                <a:xfrm>
                  <a:off x="2352" y="288"/>
                  <a:ext cx="48" cy="144"/>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100" name="Rectangle 587"/>
                <p:cNvSpPr>
                  <a:spLocks noChangeArrowheads="1"/>
                </p:cNvSpPr>
                <p:nvPr/>
              </p:nvSpPr>
              <p:spPr bwMode="auto">
                <a:xfrm>
                  <a:off x="2496"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101" name="Rectangle 588"/>
                <p:cNvSpPr>
                  <a:spLocks noChangeArrowheads="1"/>
                </p:cNvSpPr>
                <p:nvPr/>
              </p:nvSpPr>
              <p:spPr bwMode="auto">
                <a:xfrm>
                  <a:off x="2640"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102" name="Rectangle 589"/>
                <p:cNvSpPr>
                  <a:spLocks noChangeArrowheads="1"/>
                </p:cNvSpPr>
                <p:nvPr/>
              </p:nvSpPr>
              <p:spPr bwMode="auto">
                <a:xfrm>
                  <a:off x="2112"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103" name="Rectangle 590"/>
                <p:cNvSpPr>
                  <a:spLocks noChangeArrowheads="1"/>
                </p:cNvSpPr>
                <p:nvPr/>
              </p:nvSpPr>
              <p:spPr bwMode="auto">
                <a:xfrm>
                  <a:off x="2304" y="288"/>
                  <a:ext cx="48" cy="144"/>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104" name="Rectangle 591"/>
                <p:cNvSpPr>
                  <a:spLocks noChangeArrowheads="1"/>
                </p:cNvSpPr>
                <p:nvPr/>
              </p:nvSpPr>
              <p:spPr bwMode="auto">
                <a:xfrm>
                  <a:off x="2160"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105" name="Rectangle 592"/>
                <p:cNvSpPr>
                  <a:spLocks noChangeArrowheads="1"/>
                </p:cNvSpPr>
                <p:nvPr/>
              </p:nvSpPr>
              <p:spPr bwMode="auto">
                <a:xfrm>
                  <a:off x="2688"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106" name="Rectangle 593"/>
                <p:cNvSpPr>
                  <a:spLocks noChangeArrowheads="1"/>
                </p:cNvSpPr>
                <p:nvPr/>
              </p:nvSpPr>
              <p:spPr bwMode="auto">
                <a:xfrm>
                  <a:off x="2448" y="288"/>
                  <a:ext cx="48" cy="144"/>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107" name="Rectangle 594"/>
                <p:cNvSpPr>
                  <a:spLocks noChangeArrowheads="1"/>
                </p:cNvSpPr>
                <p:nvPr/>
              </p:nvSpPr>
              <p:spPr bwMode="auto">
                <a:xfrm>
                  <a:off x="1776" y="288"/>
                  <a:ext cx="48" cy="144"/>
                </a:xfrm>
                <a:prstGeom prst="rect">
                  <a:avLst/>
                </a:prstGeom>
                <a:solidFill>
                  <a:srgbClr val="800000"/>
                </a:solidFill>
                <a:ln w="9525">
                  <a:noFill/>
                  <a:miter lim="800000"/>
                  <a:headEnd/>
                  <a:tailEnd/>
                </a:ln>
              </p:spPr>
              <p:txBody>
                <a:bodyPr wrap="none" anchor="ctr">
                  <a:prstTxWarp prst="textNoShape">
                    <a:avLst/>
                  </a:prstTxWarp>
                </a:bodyPr>
                <a:lstStyle/>
                <a:p>
                  <a:endParaRPr lang="en-US"/>
                </a:p>
              </p:txBody>
            </p:sp>
            <p:sp>
              <p:nvSpPr>
                <p:cNvPr id="108" name="Rectangle 595"/>
                <p:cNvSpPr>
                  <a:spLocks noChangeArrowheads="1"/>
                </p:cNvSpPr>
                <p:nvPr/>
              </p:nvSpPr>
              <p:spPr bwMode="auto">
                <a:xfrm>
                  <a:off x="2736" y="288"/>
                  <a:ext cx="48" cy="144"/>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109" name="Rectangle 596"/>
                <p:cNvSpPr>
                  <a:spLocks noChangeArrowheads="1"/>
                </p:cNvSpPr>
                <p:nvPr/>
              </p:nvSpPr>
              <p:spPr bwMode="auto">
                <a:xfrm>
                  <a:off x="2064"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110" name="Rectangle 597"/>
                <p:cNvSpPr>
                  <a:spLocks noChangeArrowheads="1"/>
                </p:cNvSpPr>
                <p:nvPr/>
              </p:nvSpPr>
              <p:spPr bwMode="auto">
                <a:xfrm>
                  <a:off x="1968"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111" name="Line 598"/>
                <p:cNvSpPr>
                  <a:spLocks noChangeShapeType="1"/>
                </p:cNvSpPr>
                <p:nvPr/>
              </p:nvSpPr>
              <p:spPr bwMode="auto">
                <a:xfrm>
                  <a:off x="177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2" name="Line 599"/>
                <p:cNvSpPr>
                  <a:spLocks noChangeShapeType="1"/>
                </p:cNvSpPr>
                <p:nvPr/>
              </p:nvSpPr>
              <p:spPr bwMode="auto">
                <a:xfrm>
                  <a:off x="182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3" name="Line 600"/>
                <p:cNvSpPr>
                  <a:spLocks noChangeShapeType="1"/>
                </p:cNvSpPr>
                <p:nvPr/>
              </p:nvSpPr>
              <p:spPr bwMode="auto">
                <a:xfrm>
                  <a:off x="187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4" name="Line 601"/>
                <p:cNvSpPr>
                  <a:spLocks noChangeShapeType="1"/>
                </p:cNvSpPr>
                <p:nvPr/>
              </p:nvSpPr>
              <p:spPr bwMode="auto">
                <a:xfrm>
                  <a:off x="192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5" name="Line 602"/>
                <p:cNvSpPr>
                  <a:spLocks noChangeShapeType="1"/>
                </p:cNvSpPr>
                <p:nvPr/>
              </p:nvSpPr>
              <p:spPr bwMode="auto">
                <a:xfrm>
                  <a:off x="196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6" name="Line 603"/>
                <p:cNvSpPr>
                  <a:spLocks noChangeShapeType="1"/>
                </p:cNvSpPr>
                <p:nvPr/>
              </p:nvSpPr>
              <p:spPr bwMode="auto">
                <a:xfrm>
                  <a:off x="201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7" name="Line 604"/>
                <p:cNvSpPr>
                  <a:spLocks noChangeShapeType="1"/>
                </p:cNvSpPr>
                <p:nvPr/>
              </p:nvSpPr>
              <p:spPr bwMode="auto">
                <a:xfrm>
                  <a:off x="206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8" name="Line 605"/>
                <p:cNvSpPr>
                  <a:spLocks noChangeShapeType="1"/>
                </p:cNvSpPr>
                <p:nvPr/>
              </p:nvSpPr>
              <p:spPr bwMode="auto">
                <a:xfrm>
                  <a:off x="211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19" name="Line 606"/>
                <p:cNvSpPr>
                  <a:spLocks noChangeShapeType="1"/>
                </p:cNvSpPr>
                <p:nvPr/>
              </p:nvSpPr>
              <p:spPr bwMode="auto">
                <a:xfrm>
                  <a:off x="211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0" name="Line 607"/>
                <p:cNvSpPr>
                  <a:spLocks noChangeShapeType="1"/>
                </p:cNvSpPr>
                <p:nvPr/>
              </p:nvSpPr>
              <p:spPr bwMode="auto">
                <a:xfrm>
                  <a:off x="216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1" name="Line 608"/>
                <p:cNvSpPr>
                  <a:spLocks noChangeShapeType="1"/>
                </p:cNvSpPr>
                <p:nvPr/>
              </p:nvSpPr>
              <p:spPr bwMode="auto">
                <a:xfrm>
                  <a:off x="220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2" name="Line 609"/>
                <p:cNvSpPr>
                  <a:spLocks noChangeShapeType="1"/>
                </p:cNvSpPr>
                <p:nvPr/>
              </p:nvSpPr>
              <p:spPr bwMode="auto">
                <a:xfrm>
                  <a:off x="225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3" name="Line 610"/>
                <p:cNvSpPr>
                  <a:spLocks noChangeShapeType="1"/>
                </p:cNvSpPr>
                <p:nvPr/>
              </p:nvSpPr>
              <p:spPr bwMode="auto">
                <a:xfrm>
                  <a:off x="230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4" name="Line 611"/>
                <p:cNvSpPr>
                  <a:spLocks noChangeShapeType="1"/>
                </p:cNvSpPr>
                <p:nvPr/>
              </p:nvSpPr>
              <p:spPr bwMode="auto">
                <a:xfrm>
                  <a:off x="235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5" name="Line 612"/>
                <p:cNvSpPr>
                  <a:spLocks noChangeShapeType="1"/>
                </p:cNvSpPr>
                <p:nvPr/>
              </p:nvSpPr>
              <p:spPr bwMode="auto">
                <a:xfrm>
                  <a:off x="240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6" name="Line 613"/>
                <p:cNvSpPr>
                  <a:spLocks noChangeShapeType="1"/>
                </p:cNvSpPr>
                <p:nvPr/>
              </p:nvSpPr>
              <p:spPr bwMode="auto">
                <a:xfrm>
                  <a:off x="244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7" name="Line 614"/>
                <p:cNvSpPr>
                  <a:spLocks noChangeShapeType="1"/>
                </p:cNvSpPr>
                <p:nvPr/>
              </p:nvSpPr>
              <p:spPr bwMode="auto">
                <a:xfrm>
                  <a:off x="249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8" name="Line 615"/>
                <p:cNvSpPr>
                  <a:spLocks noChangeShapeType="1"/>
                </p:cNvSpPr>
                <p:nvPr/>
              </p:nvSpPr>
              <p:spPr bwMode="auto">
                <a:xfrm>
                  <a:off x="254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29" name="Line 616"/>
                <p:cNvSpPr>
                  <a:spLocks noChangeShapeType="1"/>
                </p:cNvSpPr>
                <p:nvPr/>
              </p:nvSpPr>
              <p:spPr bwMode="auto">
                <a:xfrm>
                  <a:off x="259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30" name="Line 617"/>
                <p:cNvSpPr>
                  <a:spLocks noChangeShapeType="1"/>
                </p:cNvSpPr>
                <p:nvPr/>
              </p:nvSpPr>
              <p:spPr bwMode="auto">
                <a:xfrm>
                  <a:off x="264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31" name="Line 618"/>
                <p:cNvSpPr>
                  <a:spLocks noChangeShapeType="1"/>
                </p:cNvSpPr>
                <p:nvPr/>
              </p:nvSpPr>
              <p:spPr bwMode="auto">
                <a:xfrm>
                  <a:off x="268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32" name="Line 619"/>
                <p:cNvSpPr>
                  <a:spLocks noChangeShapeType="1"/>
                </p:cNvSpPr>
                <p:nvPr/>
              </p:nvSpPr>
              <p:spPr bwMode="auto">
                <a:xfrm>
                  <a:off x="273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33" name="Line 620"/>
                <p:cNvSpPr>
                  <a:spLocks noChangeShapeType="1"/>
                </p:cNvSpPr>
                <p:nvPr/>
              </p:nvSpPr>
              <p:spPr bwMode="auto">
                <a:xfrm>
                  <a:off x="278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34" name="Line 621"/>
                <p:cNvSpPr>
                  <a:spLocks noChangeShapeType="1"/>
                </p:cNvSpPr>
                <p:nvPr/>
              </p:nvSpPr>
              <p:spPr bwMode="auto">
                <a:xfrm>
                  <a:off x="1728" y="288"/>
                  <a:ext cx="115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 name="Line 622"/>
                <p:cNvSpPr>
                  <a:spLocks noChangeShapeType="1"/>
                </p:cNvSpPr>
                <p:nvPr/>
              </p:nvSpPr>
              <p:spPr bwMode="auto">
                <a:xfrm flipV="1">
                  <a:off x="1728" y="288"/>
                  <a:ext cx="0"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6" name="Line 623"/>
                <p:cNvSpPr>
                  <a:spLocks noChangeShapeType="1"/>
                </p:cNvSpPr>
                <p:nvPr/>
              </p:nvSpPr>
              <p:spPr bwMode="auto">
                <a:xfrm>
                  <a:off x="283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137" name="Line 624"/>
                <p:cNvSpPr>
                  <a:spLocks noChangeShapeType="1"/>
                </p:cNvSpPr>
                <p:nvPr/>
              </p:nvSpPr>
              <p:spPr bwMode="auto">
                <a:xfrm>
                  <a:off x="1728" y="432"/>
                  <a:ext cx="115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35" name="Group 625"/>
              <p:cNvGrpSpPr>
                <a:grpSpLocks/>
              </p:cNvGrpSpPr>
              <p:nvPr/>
            </p:nvGrpSpPr>
            <p:grpSpPr bwMode="auto">
              <a:xfrm>
                <a:off x="1728" y="192"/>
                <a:ext cx="1152" cy="48"/>
                <a:chOff x="1728" y="288"/>
                <a:chExt cx="1152" cy="144"/>
              </a:xfrm>
            </p:grpSpPr>
            <p:sp>
              <p:nvSpPr>
                <p:cNvPr id="38" name="Rectangle 626"/>
                <p:cNvSpPr>
                  <a:spLocks noChangeArrowheads="1"/>
                </p:cNvSpPr>
                <p:nvPr/>
              </p:nvSpPr>
              <p:spPr bwMode="auto">
                <a:xfrm>
                  <a:off x="1728" y="288"/>
                  <a:ext cx="48" cy="144"/>
                </a:xfrm>
                <a:prstGeom prst="rect">
                  <a:avLst/>
                </a:prstGeom>
                <a:solidFill>
                  <a:srgbClr val="800000"/>
                </a:solidFill>
                <a:ln w="9525">
                  <a:noFill/>
                  <a:miter lim="800000"/>
                  <a:headEnd/>
                  <a:tailEnd/>
                </a:ln>
              </p:spPr>
              <p:txBody>
                <a:bodyPr wrap="none" anchor="ctr">
                  <a:prstTxWarp prst="textNoShape">
                    <a:avLst/>
                  </a:prstTxWarp>
                </a:bodyPr>
                <a:lstStyle/>
                <a:p>
                  <a:endParaRPr lang="en-US"/>
                </a:p>
              </p:txBody>
            </p:sp>
            <p:sp>
              <p:nvSpPr>
                <p:cNvPr id="39" name="Rectangle 627"/>
                <p:cNvSpPr>
                  <a:spLocks noChangeArrowheads="1"/>
                </p:cNvSpPr>
                <p:nvPr/>
              </p:nvSpPr>
              <p:spPr bwMode="auto">
                <a:xfrm>
                  <a:off x="1872" y="288"/>
                  <a:ext cx="48" cy="144"/>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40" name="Rectangle 628"/>
                <p:cNvSpPr>
                  <a:spLocks noChangeArrowheads="1"/>
                </p:cNvSpPr>
                <p:nvPr/>
              </p:nvSpPr>
              <p:spPr bwMode="auto">
                <a:xfrm>
                  <a:off x="2016"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41" name="Rectangle 629"/>
                <p:cNvSpPr>
                  <a:spLocks noChangeArrowheads="1"/>
                </p:cNvSpPr>
                <p:nvPr/>
              </p:nvSpPr>
              <p:spPr bwMode="auto">
                <a:xfrm>
                  <a:off x="2208" y="288"/>
                  <a:ext cx="48" cy="144"/>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42" name="Rectangle 630"/>
                <p:cNvSpPr>
                  <a:spLocks noChangeArrowheads="1"/>
                </p:cNvSpPr>
                <p:nvPr/>
              </p:nvSpPr>
              <p:spPr bwMode="auto">
                <a:xfrm>
                  <a:off x="2400" y="288"/>
                  <a:ext cx="48" cy="144"/>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43" name="Rectangle 631"/>
                <p:cNvSpPr>
                  <a:spLocks noChangeArrowheads="1"/>
                </p:cNvSpPr>
                <p:nvPr/>
              </p:nvSpPr>
              <p:spPr bwMode="auto">
                <a:xfrm>
                  <a:off x="2592"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44" name="Rectangle 632"/>
                <p:cNvSpPr>
                  <a:spLocks noChangeArrowheads="1"/>
                </p:cNvSpPr>
                <p:nvPr/>
              </p:nvSpPr>
              <p:spPr bwMode="auto">
                <a:xfrm>
                  <a:off x="2784" y="288"/>
                  <a:ext cx="48" cy="144"/>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45" name="Rectangle 633"/>
                <p:cNvSpPr>
                  <a:spLocks noChangeArrowheads="1"/>
                </p:cNvSpPr>
                <p:nvPr/>
              </p:nvSpPr>
              <p:spPr bwMode="auto">
                <a:xfrm>
                  <a:off x="2544"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46" name="Rectangle 634"/>
                <p:cNvSpPr>
                  <a:spLocks noChangeArrowheads="1"/>
                </p:cNvSpPr>
                <p:nvPr/>
              </p:nvSpPr>
              <p:spPr bwMode="auto">
                <a:xfrm>
                  <a:off x="2256" y="288"/>
                  <a:ext cx="48" cy="144"/>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47" name="Rectangle 635"/>
                <p:cNvSpPr>
                  <a:spLocks noChangeArrowheads="1"/>
                </p:cNvSpPr>
                <p:nvPr/>
              </p:nvSpPr>
              <p:spPr bwMode="auto">
                <a:xfrm>
                  <a:off x="1920" y="288"/>
                  <a:ext cx="48" cy="144"/>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48" name="Rectangle 636"/>
                <p:cNvSpPr>
                  <a:spLocks noChangeArrowheads="1"/>
                </p:cNvSpPr>
                <p:nvPr/>
              </p:nvSpPr>
              <p:spPr bwMode="auto">
                <a:xfrm>
                  <a:off x="1824" y="288"/>
                  <a:ext cx="48" cy="144"/>
                </a:xfrm>
                <a:prstGeom prst="rect">
                  <a:avLst/>
                </a:prstGeom>
                <a:solidFill>
                  <a:srgbClr val="FF6600"/>
                </a:solidFill>
                <a:ln w="9525">
                  <a:noFill/>
                  <a:miter lim="800000"/>
                  <a:headEnd/>
                  <a:tailEnd/>
                </a:ln>
              </p:spPr>
              <p:txBody>
                <a:bodyPr wrap="none" anchor="ctr">
                  <a:prstTxWarp prst="textNoShape">
                    <a:avLst/>
                  </a:prstTxWarp>
                </a:bodyPr>
                <a:lstStyle/>
                <a:p>
                  <a:endParaRPr lang="en-US"/>
                </a:p>
              </p:txBody>
            </p:sp>
            <p:sp>
              <p:nvSpPr>
                <p:cNvPr id="49" name="Rectangle 637"/>
                <p:cNvSpPr>
                  <a:spLocks noChangeArrowheads="1"/>
                </p:cNvSpPr>
                <p:nvPr/>
              </p:nvSpPr>
              <p:spPr bwMode="auto">
                <a:xfrm>
                  <a:off x="2352" y="288"/>
                  <a:ext cx="48" cy="144"/>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50" name="Rectangle 638"/>
                <p:cNvSpPr>
                  <a:spLocks noChangeArrowheads="1"/>
                </p:cNvSpPr>
                <p:nvPr/>
              </p:nvSpPr>
              <p:spPr bwMode="auto">
                <a:xfrm>
                  <a:off x="2496"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51" name="Rectangle 639"/>
                <p:cNvSpPr>
                  <a:spLocks noChangeArrowheads="1"/>
                </p:cNvSpPr>
                <p:nvPr/>
              </p:nvSpPr>
              <p:spPr bwMode="auto">
                <a:xfrm>
                  <a:off x="2640"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52" name="Rectangle 640"/>
                <p:cNvSpPr>
                  <a:spLocks noChangeArrowheads="1"/>
                </p:cNvSpPr>
                <p:nvPr/>
              </p:nvSpPr>
              <p:spPr bwMode="auto">
                <a:xfrm>
                  <a:off x="2112"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53" name="Rectangle 641"/>
                <p:cNvSpPr>
                  <a:spLocks noChangeArrowheads="1"/>
                </p:cNvSpPr>
                <p:nvPr/>
              </p:nvSpPr>
              <p:spPr bwMode="auto">
                <a:xfrm>
                  <a:off x="2304" y="288"/>
                  <a:ext cx="48" cy="144"/>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54" name="Rectangle 642"/>
                <p:cNvSpPr>
                  <a:spLocks noChangeArrowheads="1"/>
                </p:cNvSpPr>
                <p:nvPr/>
              </p:nvSpPr>
              <p:spPr bwMode="auto">
                <a:xfrm>
                  <a:off x="2160"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55" name="Rectangle 643"/>
                <p:cNvSpPr>
                  <a:spLocks noChangeArrowheads="1"/>
                </p:cNvSpPr>
                <p:nvPr/>
              </p:nvSpPr>
              <p:spPr bwMode="auto">
                <a:xfrm>
                  <a:off x="2688" y="288"/>
                  <a:ext cx="48" cy="144"/>
                </a:xfrm>
                <a:prstGeom prst="rect">
                  <a:avLst/>
                </a:prstGeom>
                <a:solidFill>
                  <a:srgbClr val="0000FF"/>
                </a:solidFill>
                <a:ln w="9525">
                  <a:noFill/>
                  <a:miter lim="800000"/>
                  <a:headEnd/>
                  <a:tailEnd/>
                </a:ln>
              </p:spPr>
              <p:txBody>
                <a:bodyPr wrap="none" anchor="ctr">
                  <a:prstTxWarp prst="textNoShape">
                    <a:avLst/>
                  </a:prstTxWarp>
                </a:bodyPr>
                <a:lstStyle/>
                <a:p>
                  <a:endParaRPr lang="en-US"/>
                </a:p>
              </p:txBody>
            </p:sp>
            <p:sp>
              <p:nvSpPr>
                <p:cNvPr id="56" name="Rectangle 644"/>
                <p:cNvSpPr>
                  <a:spLocks noChangeArrowheads="1"/>
                </p:cNvSpPr>
                <p:nvPr/>
              </p:nvSpPr>
              <p:spPr bwMode="auto">
                <a:xfrm>
                  <a:off x="2448" y="288"/>
                  <a:ext cx="48" cy="144"/>
                </a:xfrm>
                <a:prstGeom prst="rect">
                  <a:avLst/>
                </a:prstGeom>
                <a:solidFill>
                  <a:srgbClr val="008080"/>
                </a:solidFill>
                <a:ln w="9525">
                  <a:noFill/>
                  <a:miter lim="800000"/>
                  <a:headEnd/>
                  <a:tailEnd/>
                </a:ln>
              </p:spPr>
              <p:txBody>
                <a:bodyPr wrap="none" anchor="ctr">
                  <a:prstTxWarp prst="textNoShape">
                    <a:avLst/>
                  </a:prstTxWarp>
                </a:bodyPr>
                <a:lstStyle/>
                <a:p>
                  <a:endParaRPr lang="en-US"/>
                </a:p>
              </p:txBody>
            </p:sp>
            <p:sp>
              <p:nvSpPr>
                <p:cNvPr id="57" name="Rectangle 645"/>
                <p:cNvSpPr>
                  <a:spLocks noChangeArrowheads="1"/>
                </p:cNvSpPr>
                <p:nvPr/>
              </p:nvSpPr>
              <p:spPr bwMode="auto">
                <a:xfrm>
                  <a:off x="1776" y="288"/>
                  <a:ext cx="48" cy="144"/>
                </a:xfrm>
                <a:prstGeom prst="rect">
                  <a:avLst/>
                </a:prstGeom>
                <a:solidFill>
                  <a:srgbClr val="800000"/>
                </a:solidFill>
                <a:ln w="9525">
                  <a:noFill/>
                  <a:miter lim="800000"/>
                  <a:headEnd/>
                  <a:tailEnd/>
                </a:ln>
              </p:spPr>
              <p:txBody>
                <a:bodyPr wrap="none" anchor="ctr">
                  <a:prstTxWarp prst="textNoShape">
                    <a:avLst/>
                  </a:prstTxWarp>
                </a:bodyPr>
                <a:lstStyle/>
                <a:p>
                  <a:endParaRPr lang="en-US"/>
                </a:p>
              </p:txBody>
            </p:sp>
            <p:sp>
              <p:nvSpPr>
                <p:cNvPr id="58" name="Rectangle 646"/>
                <p:cNvSpPr>
                  <a:spLocks noChangeArrowheads="1"/>
                </p:cNvSpPr>
                <p:nvPr/>
              </p:nvSpPr>
              <p:spPr bwMode="auto">
                <a:xfrm>
                  <a:off x="2736" y="288"/>
                  <a:ext cx="48" cy="144"/>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59" name="Rectangle 647"/>
                <p:cNvSpPr>
                  <a:spLocks noChangeArrowheads="1"/>
                </p:cNvSpPr>
                <p:nvPr/>
              </p:nvSpPr>
              <p:spPr bwMode="auto">
                <a:xfrm>
                  <a:off x="2064"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60" name="Rectangle 648"/>
                <p:cNvSpPr>
                  <a:spLocks noChangeArrowheads="1"/>
                </p:cNvSpPr>
                <p:nvPr/>
              </p:nvSpPr>
              <p:spPr bwMode="auto">
                <a:xfrm>
                  <a:off x="1968" y="288"/>
                  <a:ext cx="48" cy="144"/>
                </a:xfrm>
                <a:prstGeom prst="rect">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61" name="Line 649"/>
                <p:cNvSpPr>
                  <a:spLocks noChangeShapeType="1"/>
                </p:cNvSpPr>
                <p:nvPr/>
              </p:nvSpPr>
              <p:spPr bwMode="auto">
                <a:xfrm>
                  <a:off x="177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2" name="Line 650"/>
                <p:cNvSpPr>
                  <a:spLocks noChangeShapeType="1"/>
                </p:cNvSpPr>
                <p:nvPr/>
              </p:nvSpPr>
              <p:spPr bwMode="auto">
                <a:xfrm>
                  <a:off x="182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3" name="Line 651"/>
                <p:cNvSpPr>
                  <a:spLocks noChangeShapeType="1"/>
                </p:cNvSpPr>
                <p:nvPr/>
              </p:nvSpPr>
              <p:spPr bwMode="auto">
                <a:xfrm>
                  <a:off x="187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4" name="Line 652"/>
                <p:cNvSpPr>
                  <a:spLocks noChangeShapeType="1"/>
                </p:cNvSpPr>
                <p:nvPr/>
              </p:nvSpPr>
              <p:spPr bwMode="auto">
                <a:xfrm>
                  <a:off x="192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5" name="Line 653"/>
                <p:cNvSpPr>
                  <a:spLocks noChangeShapeType="1"/>
                </p:cNvSpPr>
                <p:nvPr/>
              </p:nvSpPr>
              <p:spPr bwMode="auto">
                <a:xfrm>
                  <a:off x="196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6" name="Line 654"/>
                <p:cNvSpPr>
                  <a:spLocks noChangeShapeType="1"/>
                </p:cNvSpPr>
                <p:nvPr/>
              </p:nvSpPr>
              <p:spPr bwMode="auto">
                <a:xfrm>
                  <a:off x="201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7" name="Line 655"/>
                <p:cNvSpPr>
                  <a:spLocks noChangeShapeType="1"/>
                </p:cNvSpPr>
                <p:nvPr/>
              </p:nvSpPr>
              <p:spPr bwMode="auto">
                <a:xfrm>
                  <a:off x="206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8" name="Line 656"/>
                <p:cNvSpPr>
                  <a:spLocks noChangeShapeType="1"/>
                </p:cNvSpPr>
                <p:nvPr/>
              </p:nvSpPr>
              <p:spPr bwMode="auto">
                <a:xfrm>
                  <a:off x="211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69" name="Line 657"/>
                <p:cNvSpPr>
                  <a:spLocks noChangeShapeType="1"/>
                </p:cNvSpPr>
                <p:nvPr/>
              </p:nvSpPr>
              <p:spPr bwMode="auto">
                <a:xfrm>
                  <a:off x="211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0" name="Line 658"/>
                <p:cNvSpPr>
                  <a:spLocks noChangeShapeType="1"/>
                </p:cNvSpPr>
                <p:nvPr/>
              </p:nvSpPr>
              <p:spPr bwMode="auto">
                <a:xfrm>
                  <a:off x="216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1" name="Line 659"/>
                <p:cNvSpPr>
                  <a:spLocks noChangeShapeType="1"/>
                </p:cNvSpPr>
                <p:nvPr/>
              </p:nvSpPr>
              <p:spPr bwMode="auto">
                <a:xfrm>
                  <a:off x="220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2" name="Line 660"/>
                <p:cNvSpPr>
                  <a:spLocks noChangeShapeType="1"/>
                </p:cNvSpPr>
                <p:nvPr/>
              </p:nvSpPr>
              <p:spPr bwMode="auto">
                <a:xfrm>
                  <a:off x="225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3" name="Line 661"/>
                <p:cNvSpPr>
                  <a:spLocks noChangeShapeType="1"/>
                </p:cNvSpPr>
                <p:nvPr/>
              </p:nvSpPr>
              <p:spPr bwMode="auto">
                <a:xfrm>
                  <a:off x="230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4" name="Line 662"/>
                <p:cNvSpPr>
                  <a:spLocks noChangeShapeType="1"/>
                </p:cNvSpPr>
                <p:nvPr/>
              </p:nvSpPr>
              <p:spPr bwMode="auto">
                <a:xfrm>
                  <a:off x="235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5" name="Line 663"/>
                <p:cNvSpPr>
                  <a:spLocks noChangeShapeType="1"/>
                </p:cNvSpPr>
                <p:nvPr/>
              </p:nvSpPr>
              <p:spPr bwMode="auto">
                <a:xfrm>
                  <a:off x="240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6" name="Line 664"/>
                <p:cNvSpPr>
                  <a:spLocks noChangeShapeType="1"/>
                </p:cNvSpPr>
                <p:nvPr/>
              </p:nvSpPr>
              <p:spPr bwMode="auto">
                <a:xfrm>
                  <a:off x="244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7" name="Line 665"/>
                <p:cNvSpPr>
                  <a:spLocks noChangeShapeType="1"/>
                </p:cNvSpPr>
                <p:nvPr/>
              </p:nvSpPr>
              <p:spPr bwMode="auto">
                <a:xfrm>
                  <a:off x="249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8" name="Line 666"/>
                <p:cNvSpPr>
                  <a:spLocks noChangeShapeType="1"/>
                </p:cNvSpPr>
                <p:nvPr/>
              </p:nvSpPr>
              <p:spPr bwMode="auto">
                <a:xfrm>
                  <a:off x="254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79" name="Line 667"/>
                <p:cNvSpPr>
                  <a:spLocks noChangeShapeType="1"/>
                </p:cNvSpPr>
                <p:nvPr/>
              </p:nvSpPr>
              <p:spPr bwMode="auto">
                <a:xfrm>
                  <a:off x="259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80" name="Line 668"/>
                <p:cNvSpPr>
                  <a:spLocks noChangeShapeType="1"/>
                </p:cNvSpPr>
                <p:nvPr/>
              </p:nvSpPr>
              <p:spPr bwMode="auto">
                <a:xfrm>
                  <a:off x="2640"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81" name="Line 669"/>
                <p:cNvSpPr>
                  <a:spLocks noChangeShapeType="1"/>
                </p:cNvSpPr>
                <p:nvPr/>
              </p:nvSpPr>
              <p:spPr bwMode="auto">
                <a:xfrm>
                  <a:off x="2688"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82" name="Line 670"/>
                <p:cNvSpPr>
                  <a:spLocks noChangeShapeType="1"/>
                </p:cNvSpPr>
                <p:nvPr/>
              </p:nvSpPr>
              <p:spPr bwMode="auto">
                <a:xfrm>
                  <a:off x="2736"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83" name="Line 671"/>
                <p:cNvSpPr>
                  <a:spLocks noChangeShapeType="1"/>
                </p:cNvSpPr>
                <p:nvPr/>
              </p:nvSpPr>
              <p:spPr bwMode="auto">
                <a:xfrm>
                  <a:off x="2784"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84" name="Line 672"/>
                <p:cNvSpPr>
                  <a:spLocks noChangeShapeType="1"/>
                </p:cNvSpPr>
                <p:nvPr/>
              </p:nvSpPr>
              <p:spPr bwMode="auto">
                <a:xfrm>
                  <a:off x="1728" y="288"/>
                  <a:ext cx="115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 name="Line 673"/>
                <p:cNvSpPr>
                  <a:spLocks noChangeShapeType="1"/>
                </p:cNvSpPr>
                <p:nvPr/>
              </p:nvSpPr>
              <p:spPr bwMode="auto">
                <a:xfrm flipV="1">
                  <a:off x="1728" y="288"/>
                  <a:ext cx="0"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6" name="Line 674"/>
                <p:cNvSpPr>
                  <a:spLocks noChangeShapeType="1"/>
                </p:cNvSpPr>
                <p:nvPr/>
              </p:nvSpPr>
              <p:spPr bwMode="auto">
                <a:xfrm>
                  <a:off x="2832" y="288"/>
                  <a:ext cx="0" cy="144"/>
                </a:xfrm>
                <a:prstGeom prst="line">
                  <a:avLst/>
                </a:prstGeom>
                <a:noFill/>
                <a:ln w="6350">
                  <a:solidFill>
                    <a:srgbClr val="CCCCCC"/>
                  </a:solidFill>
                  <a:round/>
                  <a:headEnd/>
                  <a:tailEnd/>
                </a:ln>
              </p:spPr>
              <p:txBody>
                <a:bodyPr wrap="none" anchor="ctr">
                  <a:prstTxWarp prst="textNoShape">
                    <a:avLst/>
                  </a:prstTxWarp>
                </a:bodyPr>
                <a:lstStyle/>
                <a:p>
                  <a:endParaRPr lang="en-US"/>
                </a:p>
              </p:txBody>
            </p:sp>
            <p:sp>
              <p:nvSpPr>
                <p:cNvPr id="87" name="Line 675"/>
                <p:cNvSpPr>
                  <a:spLocks noChangeShapeType="1"/>
                </p:cNvSpPr>
                <p:nvPr/>
              </p:nvSpPr>
              <p:spPr bwMode="auto">
                <a:xfrm>
                  <a:off x="1728" y="432"/>
                  <a:ext cx="115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6" name="Text Box 676"/>
              <p:cNvSpPr txBox="1">
                <a:spLocks noChangeArrowheads="1"/>
              </p:cNvSpPr>
              <p:nvPr/>
            </p:nvSpPr>
            <p:spPr bwMode="auto">
              <a:xfrm>
                <a:off x="1728" y="144"/>
                <a:ext cx="720" cy="48"/>
              </a:xfrm>
              <a:prstGeom prst="rect">
                <a:avLst/>
              </a:prstGeom>
              <a:noFill/>
              <a:ln w="9525">
                <a:noFill/>
                <a:miter lim="800000"/>
                <a:headEnd/>
                <a:tailEnd/>
              </a:ln>
            </p:spPr>
            <p:txBody>
              <a:bodyPr lIns="0" tIns="0" rIns="0" bIns="0" anchor="ctr">
                <a:prstTxWarp prst="textNoShape">
                  <a:avLst/>
                </a:prstTxWarp>
              </a:bodyPr>
              <a:lstStyle/>
              <a:p>
                <a:r>
                  <a:rPr lang="en-US" sz="600">
                    <a:latin typeface="Lucida Console" pitchFamily="-110" charset="0"/>
                  </a:rPr>
                  <a:t>A.col[ ]</a:t>
                </a:r>
              </a:p>
            </p:txBody>
          </p:sp>
          <p:sp>
            <p:nvSpPr>
              <p:cNvPr id="37" name="Text Box 677"/>
              <p:cNvSpPr txBox="1">
                <a:spLocks noChangeArrowheads="1"/>
              </p:cNvSpPr>
              <p:nvPr/>
            </p:nvSpPr>
            <p:spPr bwMode="auto">
              <a:xfrm>
                <a:off x="2880" y="192"/>
                <a:ext cx="96" cy="48"/>
              </a:xfrm>
              <a:prstGeom prst="rect">
                <a:avLst/>
              </a:prstGeom>
              <a:noFill/>
              <a:ln w="9525">
                <a:noFill/>
                <a:miter lim="800000"/>
                <a:headEnd/>
                <a:tailEnd/>
              </a:ln>
            </p:spPr>
            <p:txBody>
              <a:bodyPr lIns="0" tIns="0" rIns="0" bIns="0" anchor="ctr">
                <a:prstTxWarp prst="textNoShape">
                  <a:avLst/>
                </a:prstTxWarp>
              </a:bodyPr>
              <a:lstStyle/>
              <a:p>
                <a:r>
                  <a:rPr lang="en-US" sz="600">
                    <a:latin typeface="Lucida Console" pitchFamily="-110" charset="0"/>
                  </a:rPr>
                  <a:t>...</a:t>
                </a: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Auto-tuning </a:t>
            </a:r>
            <a:r>
              <a:rPr lang="en-US" dirty="0" err="1" smtClean="0"/>
              <a:t>SpMV</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32</a:t>
            </a:fld>
            <a:endParaRPr lang="en-US"/>
          </a:p>
        </p:txBody>
      </p:sp>
      <p:pic>
        <p:nvPicPr>
          <p:cNvPr id="5" name="Picture 4" descr="example_bcsr2.pdf"/>
          <p:cNvPicPr>
            <a:picLocks noChangeAspect="1"/>
          </p:cNvPicPr>
          <p:nvPr/>
        </p:nvPicPr>
        <mc:AlternateContent>
          <mc:Choice xmlns:ma="http://schemas.microsoft.com/office/mac/drawingml/2008/main" Requires="ma">
            <p:blipFill>
              <a:blip r:embed="rId2"/>
              <a:srcRect b="12500"/>
              <a:stretch>
                <a:fillRect/>
              </a:stretch>
            </p:blipFill>
          </mc:Choice>
          <mc:Fallback>
            <p:blipFill>
              <a:blip r:embed="rId3"/>
              <a:srcRect b="12500"/>
              <a:stretch>
                <a:fillRect/>
              </a:stretch>
            </p:blipFill>
          </mc:Fallback>
        </mc:AlternateContent>
        <p:spPr>
          <a:xfrm>
            <a:off x="457200" y="2667000"/>
            <a:ext cx="8229600" cy="2400300"/>
          </a:xfrm>
          <a:prstGeom prst="rect">
            <a:avLst/>
          </a:prstGeom>
        </p:spPr>
      </p:pic>
      <p:sp>
        <p:nvSpPr>
          <p:cNvPr id="3" name="Content Placeholder 2"/>
          <p:cNvSpPr>
            <a:spLocks noGrp="1"/>
          </p:cNvSpPr>
          <p:nvPr>
            <p:ph idx="1"/>
          </p:nvPr>
        </p:nvSpPr>
        <p:spPr/>
        <p:txBody>
          <a:bodyPr/>
          <a:lstStyle/>
          <a:p>
            <a:r>
              <a:rPr lang="en-US" sz="1600" dirty="0" smtClean="0"/>
              <a:t>The most important goal is to minimize memory traffic.</a:t>
            </a:r>
          </a:p>
          <a:p>
            <a:r>
              <a:rPr lang="en-US" sz="1600" dirty="0" smtClean="0"/>
              <a:t>Typically, we do this by selecting the data representation that minimizes matrix size</a:t>
            </a:r>
          </a:p>
          <a:p>
            <a:r>
              <a:rPr lang="en-US" sz="1600" dirty="0" smtClean="0"/>
              <a:t>Register blocking is a common technique that creates small dense blocks within the matrix.</a:t>
            </a:r>
          </a:p>
          <a:p>
            <a:r>
              <a:rPr lang="en-US" sz="1600" dirty="0" smtClean="0"/>
              <a:t>Meta data (row/column coordinate) is only stored for each register block as opposed to each nonzero.</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Alternate matrix formats (COO, CSR, GCSR, etc…) can be combined to minimize total matrix size.</a:t>
            </a:r>
          </a:p>
          <a:p>
            <a:r>
              <a:rPr lang="en-US" sz="1600" dirty="0" smtClean="0"/>
              <a:t>We constructed an auto-tuner to explore these and other optimizations on CPUs and Cell.  Our collaborators conducted similar experiments on </a:t>
            </a:r>
            <a:r>
              <a:rPr lang="en-US" sz="1600" dirty="0" err="1" smtClean="0"/>
              <a:t>GPUs</a:t>
            </a:r>
            <a:r>
              <a:rPr lang="en-US" sz="1600" dirty="0" smtClean="0"/>
              <a:t>.</a:t>
            </a:r>
            <a:endParaRPr 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SpMV</a:t>
            </a:r>
            <a:r>
              <a:rPr lang="en-US" dirty="0" smtClean="0"/>
              <a:t> Performance</a:t>
            </a:r>
            <a:endParaRPr lang="en-US" dirty="0"/>
          </a:p>
        </p:txBody>
      </p:sp>
      <p:sp>
        <p:nvSpPr>
          <p:cNvPr id="3" name="Content Placeholder 2"/>
          <p:cNvSpPr>
            <a:spLocks noGrp="1"/>
          </p:cNvSpPr>
          <p:nvPr>
            <p:ph idx="1"/>
          </p:nvPr>
        </p:nvSpPr>
        <p:spPr>
          <a:xfrm>
            <a:off x="455613" y="1143001"/>
            <a:ext cx="8226425" cy="2286000"/>
          </a:xfrm>
        </p:spPr>
        <p:txBody>
          <a:bodyPr/>
          <a:lstStyle/>
          <a:p>
            <a:r>
              <a:rPr lang="en-US" dirty="0" smtClean="0"/>
              <a:t>Auto-tuner provided moderate speedups on Nehalem and Cell for a range of matrices.  (nothing in our toolbox worked for some)</a:t>
            </a:r>
          </a:p>
          <a:p>
            <a:r>
              <a:rPr lang="en-US" dirty="0" smtClean="0"/>
              <a:t>On the GPU, optimization/auto-tuning provided huge speedups</a:t>
            </a:r>
          </a:p>
          <a:p>
            <a:pPr lvl="1"/>
            <a:r>
              <a:rPr lang="en-US" dirty="0" smtClean="0"/>
              <a:t>blocked ELLPACK (BELLPACK) did best on many matrices</a:t>
            </a:r>
          </a:p>
          <a:p>
            <a:pPr lvl="1"/>
            <a:r>
              <a:rPr lang="en-US" dirty="0" smtClean="0"/>
              <a:t>hybrid (COO+ELLPACK) worked on others.</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33</a:t>
            </a:fld>
            <a:endParaRPr lang="en-US"/>
          </a:p>
        </p:txBody>
      </p:sp>
      <p:pic>
        <p:nvPicPr>
          <p:cNvPr id="5" name="Picture 4" descr="gpu.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943600" y="3429000"/>
            <a:ext cx="2743200" cy="2743200"/>
          </a:xfrm>
          <a:prstGeom prst="rect">
            <a:avLst/>
          </a:prstGeom>
        </p:spPr>
      </p:pic>
      <p:pic>
        <p:nvPicPr>
          <p:cNvPr id="6" name="Picture 5" descr="cel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200400" y="3429000"/>
            <a:ext cx="2743200" cy="2743200"/>
          </a:xfrm>
          <a:prstGeom prst="rect">
            <a:avLst/>
          </a:prstGeom>
        </p:spPr>
      </p:pic>
      <p:pic>
        <p:nvPicPr>
          <p:cNvPr id="7" name="Picture 6" descr="nhm.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7200" y="3429000"/>
            <a:ext cx="2743200" cy="2743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SpMV</a:t>
            </a:r>
            <a:r>
              <a:rPr lang="en-US" dirty="0" smtClean="0"/>
              <a:t> Summary</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34</a:t>
            </a:fld>
            <a:endParaRPr lang="en-US"/>
          </a:p>
        </p:txBody>
      </p:sp>
      <p:pic>
        <p:nvPicPr>
          <p:cNvPr id="5" name="Picture 4" descr="spmv_al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343400" y="1365738"/>
            <a:ext cx="4572000" cy="4572000"/>
          </a:xfrm>
          <a:prstGeom prst="rect">
            <a:avLst/>
          </a:prstGeom>
        </p:spPr>
      </p:pic>
      <p:grpSp>
        <p:nvGrpSpPr>
          <p:cNvPr id="6" name="Group 5"/>
          <p:cNvGrpSpPr>
            <a:grpSpLocks noChangeAspect="1"/>
          </p:cNvGrpSpPr>
          <p:nvPr/>
        </p:nvGrpSpPr>
        <p:grpSpPr>
          <a:xfrm>
            <a:off x="5105400" y="6013938"/>
            <a:ext cx="3657600" cy="234462"/>
            <a:chOff x="457200" y="5715000"/>
            <a:chExt cx="5943600" cy="381000"/>
          </a:xfrm>
        </p:grpSpPr>
        <p:sp>
          <p:nvSpPr>
            <p:cNvPr id="7" name="TextBox 6"/>
            <p:cNvSpPr txBox="1"/>
            <p:nvPr/>
          </p:nvSpPr>
          <p:spPr>
            <a:xfrm>
              <a:off x="762000" y="5715000"/>
              <a:ext cx="1371600" cy="381000"/>
            </a:xfrm>
            <a:prstGeom prst="rect">
              <a:avLst/>
            </a:prstGeom>
            <a:noFill/>
          </p:spPr>
          <p:txBody>
            <a:bodyPr wrap="square" lIns="0" tIns="0" rIns="0" bIns="0" rtlCol="0" anchor="t" anchorCtr="0">
              <a:noAutofit/>
            </a:bodyPr>
            <a:lstStyle/>
            <a:p>
              <a:r>
                <a:rPr lang="en-US" sz="900" b="1" dirty="0" smtClean="0">
                  <a:latin typeface="Verdana"/>
                  <a:cs typeface="Verdana"/>
                </a:rPr>
                <a:t>Nehalem</a:t>
              </a:r>
            </a:p>
            <a:p>
              <a:r>
                <a:rPr lang="en-US" sz="900" i="1" dirty="0" smtClean="0">
                  <a:latin typeface="Verdana"/>
                  <a:cs typeface="Verdana"/>
                </a:rPr>
                <a:t>Naïve</a:t>
              </a:r>
            </a:p>
            <a:p>
              <a:r>
                <a:rPr lang="en-US" sz="900" i="1" dirty="0" err="1" smtClean="0">
                  <a:latin typeface="Verdana"/>
                  <a:cs typeface="Verdana"/>
                </a:rPr>
                <a:t>OpenMP</a:t>
              </a:r>
              <a:endParaRPr lang="en-US" sz="900" i="1" dirty="0" smtClean="0">
                <a:latin typeface="Verdana"/>
                <a:cs typeface="Verdana"/>
              </a:endParaRPr>
            </a:p>
            <a:p>
              <a:endParaRPr lang="en-US" sz="900" dirty="0">
                <a:latin typeface="Verdana"/>
                <a:cs typeface="Verdana"/>
              </a:endParaRPr>
            </a:p>
          </p:txBody>
        </p:sp>
        <p:sp>
          <p:nvSpPr>
            <p:cNvPr id="8" name="Rectangle 7"/>
            <p:cNvSpPr/>
            <p:nvPr/>
          </p:nvSpPr>
          <p:spPr>
            <a:xfrm>
              <a:off x="4724400" y="5791200"/>
              <a:ext cx="228600" cy="228600"/>
            </a:xfrm>
            <a:prstGeom prst="rect">
              <a:avLst/>
            </a:prstGeom>
            <a:solidFill>
              <a:srgbClr val="7FFA5D"/>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Diamond 8"/>
            <p:cNvSpPr/>
            <p:nvPr/>
          </p:nvSpPr>
          <p:spPr>
            <a:xfrm>
              <a:off x="3200400" y="5791200"/>
              <a:ext cx="228600" cy="228600"/>
            </a:xfrm>
            <a:prstGeom prst="diamond">
              <a:avLst/>
            </a:prstGeom>
            <a:solidFill>
              <a:srgbClr val="0000FF"/>
            </a:solidFill>
            <a:ln w="31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p:cNvSpPr/>
            <p:nvPr/>
          </p:nvSpPr>
          <p:spPr>
            <a:xfrm>
              <a:off x="1828800" y="5791200"/>
              <a:ext cx="228600" cy="228600"/>
            </a:xfrm>
            <a:prstGeom prst="ellipse">
              <a:avLst/>
            </a:prstGeom>
            <a:solidFill>
              <a:srgbClr val="66CCFF"/>
            </a:solidFill>
            <a:ln w="31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1" name="Rectangle 10"/>
            <p:cNvSpPr/>
            <p:nvPr/>
          </p:nvSpPr>
          <p:spPr>
            <a:xfrm>
              <a:off x="457200" y="5791200"/>
              <a:ext cx="228600" cy="228600"/>
            </a:xfrm>
            <a:prstGeom prst="rect">
              <a:avLst/>
            </a:prstGeom>
            <a:solidFill>
              <a:srgbClr val="FB7A7A"/>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TextBox 11"/>
            <p:cNvSpPr txBox="1"/>
            <p:nvPr/>
          </p:nvSpPr>
          <p:spPr>
            <a:xfrm>
              <a:off x="3505200" y="5715000"/>
              <a:ext cx="1371600" cy="381000"/>
            </a:xfrm>
            <a:prstGeom prst="rect">
              <a:avLst/>
            </a:prstGeom>
            <a:noFill/>
          </p:spPr>
          <p:txBody>
            <a:bodyPr wrap="square" lIns="0" tIns="0" rIns="0" bIns="0" rtlCol="0" anchor="t" anchorCtr="0">
              <a:noAutofit/>
            </a:bodyPr>
            <a:lstStyle/>
            <a:p>
              <a:r>
                <a:rPr lang="en-US" sz="900" b="1" dirty="0" smtClean="0">
                  <a:latin typeface="Verdana"/>
                  <a:cs typeface="Verdana"/>
                </a:rPr>
                <a:t>QS22</a:t>
              </a:r>
            </a:p>
            <a:p>
              <a:r>
                <a:rPr lang="en-US" sz="900" i="1" dirty="0" smtClean="0">
                  <a:latin typeface="Verdana"/>
                  <a:cs typeface="Verdana"/>
                </a:rPr>
                <a:t>Auto-tuned</a:t>
              </a:r>
            </a:p>
            <a:p>
              <a:r>
                <a:rPr lang="en-US" sz="900" i="1" dirty="0" err="1" smtClean="0">
                  <a:latin typeface="Verdana"/>
                  <a:cs typeface="Verdana"/>
                </a:rPr>
                <a:t>Pthreads</a:t>
              </a:r>
              <a:endParaRPr lang="en-US" sz="900" i="1" dirty="0">
                <a:latin typeface="Verdana"/>
                <a:cs typeface="Verdana"/>
              </a:endParaRPr>
            </a:p>
          </p:txBody>
        </p:sp>
        <p:sp>
          <p:nvSpPr>
            <p:cNvPr id="13" name="TextBox 12"/>
            <p:cNvSpPr txBox="1"/>
            <p:nvPr/>
          </p:nvSpPr>
          <p:spPr>
            <a:xfrm>
              <a:off x="2133600" y="5715000"/>
              <a:ext cx="1371600" cy="381000"/>
            </a:xfrm>
            <a:prstGeom prst="rect">
              <a:avLst/>
            </a:prstGeom>
            <a:noFill/>
          </p:spPr>
          <p:txBody>
            <a:bodyPr wrap="square" lIns="0" tIns="0" rIns="0" bIns="0" rtlCol="0" anchor="t" anchorCtr="0">
              <a:noAutofit/>
            </a:bodyPr>
            <a:lstStyle/>
            <a:p>
              <a:r>
                <a:rPr lang="en-US" sz="900" b="1" dirty="0" smtClean="0">
                  <a:latin typeface="Verdana"/>
                  <a:cs typeface="Verdana"/>
                </a:rPr>
                <a:t>Nehalem</a:t>
              </a:r>
            </a:p>
            <a:p>
              <a:r>
                <a:rPr lang="en-US" sz="900" i="1" dirty="0" smtClean="0">
                  <a:latin typeface="Verdana"/>
                  <a:cs typeface="Verdana"/>
                </a:rPr>
                <a:t>Auto-tuned</a:t>
              </a:r>
            </a:p>
            <a:p>
              <a:r>
                <a:rPr lang="en-US" sz="900" i="1" dirty="0" err="1" smtClean="0">
                  <a:latin typeface="Verdana"/>
                  <a:cs typeface="Verdana"/>
                </a:rPr>
                <a:t>Pthreads</a:t>
              </a:r>
              <a:endParaRPr lang="en-US" sz="900" i="1" dirty="0">
                <a:latin typeface="Verdana"/>
                <a:cs typeface="Verdana"/>
              </a:endParaRPr>
            </a:p>
          </p:txBody>
        </p:sp>
        <p:sp>
          <p:nvSpPr>
            <p:cNvPr id="14" name="TextBox 13"/>
            <p:cNvSpPr txBox="1"/>
            <p:nvPr/>
          </p:nvSpPr>
          <p:spPr>
            <a:xfrm>
              <a:off x="5029200" y="5715000"/>
              <a:ext cx="1371600" cy="381000"/>
            </a:xfrm>
            <a:prstGeom prst="rect">
              <a:avLst/>
            </a:prstGeom>
            <a:noFill/>
          </p:spPr>
          <p:txBody>
            <a:bodyPr wrap="square" lIns="0" tIns="0" rIns="0" bIns="0" rtlCol="0" anchor="t" anchorCtr="0">
              <a:noAutofit/>
            </a:bodyPr>
            <a:lstStyle/>
            <a:p>
              <a:r>
                <a:rPr lang="en-US" sz="900" b="1" dirty="0" smtClean="0">
                  <a:latin typeface="Verdana"/>
                  <a:cs typeface="Verdana"/>
                </a:rPr>
                <a:t>GTX285</a:t>
              </a:r>
            </a:p>
            <a:p>
              <a:r>
                <a:rPr lang="en-US" sz="900" i="1" dirty="0" smtClean="0">
                  <a:latin typeface="Verdana"/>
                  <a:cs typeface="Verdana"/>
                </a:rPr>
                <a:t>Tuned</a:t>
              </a:r>
            </a:p>
            <a:p>
              <a:r>
                <a:rPr lang="en-US" sz="900" i="1" dirty="0" smtClean="0">
                  <a:latin typeface="Verdana"/>
                  <a:cs typeface="Verdana"/>
                </a:rPr>
                <a:t>CUDA</a:t>
              </a:r>
              <a:endParaRPr lang="en-US" sz="900" i="1" dirty="0">
                <a:latin typeface="Verdana"/>
                <a:cs typeface="Verdana"/>
              </a:endParaRPr>
            </a:p>
          </p:txBody>
        </p:sp>
      </p:grpSp>
      <p:sp>
        <p:nvSpPr>
          <p:cNvPr id="3" name="Content Placeholder 2"/>
          <p:cNvSpPr>
            <a:spLocks noGrp="1"/>
          </p:cNvSpPr>
          <p:nvPr>
            <p:ph idx="1"/>
          </p:nvPr>
        </p:nvSpPr>
        <p:spPr>
          <a:xfrm>
            <a:off x="455613" y="1143000"/>
            <a:ext cx="4116387" cy="5256213"/>
          </a:xfrm>
        </p:spPr>
        <p:txBody>
          <a:bodyPr/>
          <a:lstStyle/>
          <a:p>
            <a:r>
              <a:rPr lang="en-US" sz="1800" dirty="0" smtClean="0"/>
              <a:t>Overall, </a:t>
            </a:r>
            <a:r>
              <a:rPr lang="en-US" sz="1800" dirty="0" err="1" smtClean="0"/>
              <a:t>GPU’s</a:t>
            </a:r>
            <a:r>
              <a:rPr lang="en-US" sz="1800" dirty="0" smtClean="0"/>
              <a:t> delivered better performance for most matrices, often attaining a </a:t>
            </a:r>
            <a:r>
              <a:rPr lang="en-US" sz="1800" b="1" dirty="0" smtClean="0">
                <a:solidFill>
                  <a:srgbClr val="0000FF"/>
                </a:solidFill>
              </a:rPr>
              <a:t>2x speedup</a:t>
            </a:r>
          </a:p>
          <a:p>
            <a:r>
              <a:rPr lang="en-US" sz="1800" dirty="0" smtClean="0"/>
              <a:t>Cell and Nehalem delivered similar performance.  (over last 5 years, IBM’s Cell efforts have been focused in power/cost)</a:t>
            </a:r>
          </a:p>
          <a:p>
            <a:r>
              <a:rPr lang="en-US" sz="1800" dirty="0" smtClean="0"/>
              <a:t>Despite the random access challenge, most matrices have sufficiently small working sets that they fit in Fermi’s L2.</a:t>
            </a:r>
          </a:p>
          <a:p>
            <a:r>
              <a:rPr lang="en-US" sz="1800" dirty="0" smtClean="0"/>
              <a:t>Unlike PIC, there are no data synchronization challenges.</a:t>
            </a:r>
          </a:p>
          <a:p>
            <a:pPr>
              <a:buNone/>
            </a:pPr>
            <a:endParaRPr lang="en-US" sz="1800" dirty="0" smtClean="0"/>
          </a:p>
          <a:p>
            <a:endParaRPr lang="en-US" sz="1800" dirty="0" smtClean="0"/>
          </a:p>
          <a:p>
            <a:r>
              <a:rPr lang="en-US" sz="1800" b="1" i="1" dirty="0" smtClean="0">
                <a:solidFill>
                  <a:srgbClr val="FF0080"/>
                </a:solidFill>
              </a:rPr>
              <a:t>Note, this presumes perfect locality of vectors and matrix within GPU device memory.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A6688060-3351-004F-BDDD-4D2330D7A48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5613" y="1143000"/>
            <a:ext cx="8459787" cy="5256213"/>
          </a:xfrm>
        </p:spPr>
        <p:txBody>
          <a:bodyPr/>
          <a:lstStyle/>
          <a:p>
            <a:r>
              <a:rPr lang="en-US" dirty="0" smtClean="0"/>
              <a:t>There has been a great deal of fanfare surrounding accelerators</a:t>
            </a:r>
          </a:p>
          <a:p>
            <a:endParaRPr lang="en-US" dirty="0" smtClean="0"/>
          </a:p>
          <a:p>
            <a:r>
              <a:rPr lang="en-US" dirty="0" smtClean="0"/>
              <a:t>We observe that </a:t>
            </a:r>
            <a:r>
              <a:rPr lang="en-US" dirty="0" err="1" smtClean="0"/>
              <a:t>GPU’s</a:t>
            </a:r>
            <a:r>
              <a:rPr lang="en-US" dirty="0" smtClean="0"/>
              <a:t> (c2050) offer </a:t>
            </a:r>
            <a:r>
              <a:rPr lang="en-US" b="1" dirty="0" smtClean="0">
                <a:solidFill>
                  <a:srgbClr val="0000FF"/>
                </a:solidFill>
              </a:rPr>
              <a:t>2-3x performance advantage</a:t>
            </a:r>
            <a:r>
              <a:rPr lang="en-US" dirty="0" smtClean="0"/>
              <a:t> over conventional CPU (Nehalem) servers.</a:t>
            </a:r>
          </a:p>
          <a:p>
            <a:pPr lvl="1"/>
            <a:r>
              <a:rPr lang="en-US" dirty="0" smtClean="0"/>
              <a:t>many of the applications/kernels of interest tend to be memory intensive</a:t>
            </a:r>
          </a:p>
          <a:p>
            <a:pPr lvl="1"/>
            <a:r>
              <a:rPr lang="en-US" dirty="0" smtClean="0"/>
              <a:t>many applications have substantial inter-node MPI requirements</a:t>
            </a:r>
          </a:p>
          <a:p>
            <a:pPr lvl="1"/>
            <a:r>
              <a:rPr lang="en-US" dirty="0" smtClean="0"/>
              <a:t>caches benefit complex temporal locality patterns</a:t>
            </a:r>
          </a:p>
          <a:p>
            <a:r>
              <a:rPr lang="en-US" b="1" dirty="0" smtClean="0">
                <a:solidFill>
                  <a:srgbClr val="FF0080"/>
                </a:solidFill>
              </a:rPr>
              <a:t>Adding an accelerator nearly doubles the cost of a node, and increases sustained power by at least 33% (peak by 66%).</a:t>
            </a:r>
          </a:p>
          <a:p>
            <a:r>
              <a:rPr lang="en-US" dirty="0" smtClean="0"/>
              <a:t>CPU and GPU optimization is critical to performance/efficiency</a:t>
            </a:r>
          </a:p>
          <a:p>
            <a:endParaRPr lang="en-US" dirty="0" smtClean="0"/>
          </a:p>
          <a:p>
            <a:r>
              <a:rPr lang="en-US" dirty="0" smtClean="0"/>
              <a:t>Metrics of Success:</a:t>
            </a:r>
          </a:p>
          <a:p>
            <a:pPr lvl="1"/>
            <a:r>
              <a:rPr lang="en-US" dirty="0" smtClean="0"/>
              <a:t>performance per node</a:t>
            </a:r>
          </a:p>
          <a:p>
            <a:pPr lvl="1"/>
            <a:r>
              <a:rPr lang="en-US" dirty="0" smtClean="0"/>
              <a:t>performance per $</a:t>
            </a:r>
          </a:p>
          <a:p>
            <a:pPr lvl="1"/>
            <a:r>
              <a:rPr lang="en-US" dirty="0" smtClean="0"/>
              <a:t>performance per Watt</a:t>
            </a:r>
          </a:p>
          <a:p>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Challenges (1)</a:t>
            </a:r>
            <a:endParaRPr lang="en-US" dirty="0"/>
          </a:p>
        </p:txBody>
      </p:sp>
      <p:sp>
        <p:nvSpPr>
          <p:cNvPr id="3" name="Content Placeholder 2"/>
          <p:cNvSpPr>
            <a:spLocks noGrp="1"/>
          </p:cNvSpPr>
          <p:nvPr>
            <p:ph idx="1"/>
          </p:nvPr>
        </p:nvSpPr>
        <p:spPr/>
        <p:txBody>
          <a:bodyPr/>
          <a:lstStyle/>
          <a:p>
            <a:r>
              <a:rPr lang="en-US" dirty="0" smtClean="0"/>
              <a:t>Random and Dynamic memory access patterns</a:t>
            </a:r>
          </a:p>
          <a:p>
            <a:pPr lvl="1"/>
            <a:r>
              <a:rPr lang="en-US" dirty="0" smtClean="0"/>
              <a:t>SW can’t always predict access pattern</a:t>
            </a:r>
          </a:p>
          <a:p>
            <a:pPr lvl="1"/>
            <a:r>
              <a:rPr lang="en-US" dirty="0" smtClean="0"/>
              <a:t>trading caches for flops may not be a great idea</a:t>
            </a:r>
          </a:p>
          <a:p>
            <a:pPr lvl="1"/>
            <a:r>
              <a:rPr lang="en-US" dirty="0" smtClean="0"/>
              <a:t>trading caches for LS may not be a great idea</a:t>
            </a:r>
          </a:p>
          <a:p>
            <a:endParaRPr lang="en-US" dirty="0" smtClean="0"/>
          </a:p>
          <a:p>
            <a:r>
              <a:rPr lang="en-US" dirty="0" smtClean="0"/>
              <a:t>Substantial inter-node communication</a:t>
            </a:r>
          </a:p>
          <a:p>
            <a:pPr lvl="1"/>
            <a:r>
              <a:rPr lang="en-US" dirty="0" smtClean="0"/>
              <a:t>improved on-node performance coupled with reduced on-node memory results in </a:t>
            </a:r>
            <a:r>
              <a:rPr lang="en-US" b="1" dirty="0" smtClean="0">
                <a:solidFill>
                  <a:srgbClr val="FF0080"/>
                </a:solidFill>
              </a:rPr>
              <a:t>communication dominated applications</a:t>
            </a:r>
          </a:p>
          <a:p>
            <a:pPr lvl="1">
              <a:buNone/>
            </a:pPr>
            <a:r>
              <a:rPr lang="en-US" dirty="0" smtClean="0"/>
              <a:t>	= flop/</a:t>
            </a:r>
            <a:r>
              <a:rPr lang="en-US" dirty="0" err="1" smtClean="0"/>
              <a:t>s</a:t>
            </a:r>
            <a:r>
              <a:rPr lang="en-US" dirty="0" smtClean="0"/>
              <a:t> (or GB/</a:t>
            </a:r>
            <a:r>
              <a:rPr lang="en-US" dirty="0" err="1" smtClean="0"/>
              <a:t>s</a:t>
            </a:r>
            <a:r>
              <a:rPr lang="en-US" dirty="0" smtClean="0"/>
              <a:t>) vs. GB of capacity</a:t>
            </a:r>
          </a:p>
          <a:p>
            <a:pPr lvl="1"/>
            <a:r>
              <a:rPr lang="en-US" dirty="0" smtClean="0"/>
              <a:t>strong scaling among nodes decreases computation per node (also exacerbating the problem)</a:t>
            </a:r>
          </a:p>
          <a:p>
            <a:endParaRPr lang="en-US" dirty="0" smtClean="0"/>
          </a:p>
          <a:p>
            <a:r>
              <a:rPr lang="en-US" dirty="0" smtClean="0"/>
              <a:t>Finite/diminishing parallelism</a:t>
            </a:r>
          </a:p>
          <a:p>
            <a:pPr lvl="1"/>
            <a:r>
              <a:rPr lang="en-US" dirty="0" smtClean="0"/>
              <a:t>strong scaling among nodes decreases computation per node</a:t>
            </a:r>
          </a:p>
          <a:p>
            <a:pPr lvl="1"/>
            <a:r>
              <a:rPr lang="en-US" dirty="0" err="1" smtClean="0"/>
              <a:t>multigrid</a:t>
            </a:r>
            <a:r>
              <a:rPr lang="en-US" dirty="0" smtClean="0"/>
              <a:t> (exponentially decreasing work &amp; </a:t>
            </a:r>
            <a:r>
              <a:rPr lang="en-US" dirty="0" err="1" smtClean="0"/>
              <a:t>surface:volume</a:t>
            </a:r>
            <a:r>
              <a:rPr lang="en-US" dirty="0" smtClean="0"/>
              <a:t>)</a:t>
            </a:r>
          </a:p>
        </p:txBody>
      </p:sp>
      <p:sp>
        <p:nvSpPr>
          <p:cNvPr id="4" name="Slide Number Placeholder 3"/>
          <p:cNvSpPr>
            <a:spLocks noGrp="1"/>
          </p:cNvSpPr>
          <p:nvPr>
            <p:ph type="sldNum" sz="quarter" idx="10"/>
          </p:nvPr>
        </p:nvSpPr>
        <p:spPr/>
        <p:txBody>
          <a:bodyPr/>
          <a:lstStyle/>
          <a:p>
            <a:fld id="{A6688060-3351-004F-BDDD-4D2330D7A48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Challenges (2)</a:t>
            </a:r>
            <a:endParaRPr lang="en-US" dirty="0"/>
          </a:p>
        </p:txBody>
      </p:sp>
      <p:sp>
        <p:nvSpPr>
          <p:cNvPr id="3" name="Content Placeholder 2"/>
          <p:cNvSpPr>
            <a:spLocks noGrp="1"/>
          </p:cNvSpPr>
          <p:nvPr>
            <p:ph idx="1"/>
          </p:nvPr>
        </p:nvSpPr>
        <p:spPr/>
        <p:txBody>
          <a:bodyPr/>
          <a:lstStyle/>
          <a:p>
            <a:r>
              <a:rPr lang="en-US" dirty="0" smtClean="0"/>
              <a:t>On-chip communication</a:t>
            </a:r>
          </a:p>
          <a:p>
            <a:pPr lvl="1"/>
            <a:r>
              <a:rPr lang="en-US" dirty="0" smtClean="0"/>
              <a:t>fastest algorithms communicate data directly between cores</a:t>
            </a:r>
          </a:p>
          <a:p>
            <a:pPr lvl="1"/>
            <a:r>
              <a:rPr lang="en-US" dirty="0" smtClean="0"/>
              <a:t>We need arch/programming models that allow this (</a:t>
            </a:r>
            <a:r>
              <a:rPr lang="en-US" dirty="0" err="1" smtClean="0"/>
              <a:t>GPUs</a:t>
            </a:r>
            <a:r>
              <a:rPr lang="en-US" dirty="0" smtClean="0"/>
              <a:t>/CUDA restricts inter-core communication to cores within a thread block)</a:t>
            </a:r>
          </a:p>
          <a:p>
            <a:pPr lvl="1"/>
            <a:r>
              <a:rPr lang="en-US" dirty="0" smtClean="0"/>
              <a:t>fine-grained synchronization can be an impediment</a:t>
            </a:r>
          </a:p>
          <a:p>
            <a:pPr lvl="1">
              <a:buNone/>
            </a:pPr>
            <a:r>
              <a:rPr lang="en-US" smtClean="0"/>
              <a:t>	(</a:t>
            </a:r>
            <a:r>
              <a:rPr lang="en-US" dirty="0" smtClean="0"/>
              <a:t>on </a:t>
            </a:r>
            <a:r>
              <a:rPr lang="en-US" dirty="0" err="1" smtClean="0"/>
              <a:t>GPUs</a:t>
            </a:r>
            <a:r>
              <a:rPr lang="en-US" dirty="0" smtClean="0"/>
              <a:t>, 64b integer increments were 2x faster than CAS)</a:t>
            </a:r>
          </a:p>
          <a:p>
            <a:endParaRPr lang="en-US" dirty="0" smtClean="0"/>
          </a:p>
          <a:p>
            <a:r>
              <a:rPr lang="en-US" dirty="0" smtClean="0"/>
              <a:t>Accelerator-host communication</a:t>
            </a:r>
          </a:p>
          <a:p>
            <a:pPr lvl="1"/>
            <a:r>
              <a:rPr lang="en-US" dirty="0" smtClean="0"/>
              <a:t>push as much computation onto the accelerator as possible</a:t>
            </a:r>
          </a:p>
          <a:p>
            <a:pPr lvl="1"/>
            <a:r>
              <a:rPr lang="en-US" dirty="0" smtClean="0"/>
              <a:t>really want </a:t>
            </a:r>
            <a:r>
              <a:rPr lang="en-US" dirty="0" err="1" smtClean="0"/>
              <a:t>manycore</a:t>
            </a:r>
            <a:r>
              <a:rPr lang="en-US" dirty="0" smtClean="0"/>
              <a:t> processors (not accelerators)</a:t>
            </a:r>
          </a:p>
          <a:p>
            <a:pPr lvl="1"/>
            <a:r>
              <a:rPr lang="en-US" dirty="0" smtClean="0"/>
              <a:t>in effect, we may end up </a:t>
            </a:r>
            <a:r>
              <a:rPr lang="en-US" b="1" dirty="0" smtClean="0">
                <a:solidFill>
                  <a:srgbClr val="0000FF"/>
                </a:solidFill>
              </a:rPr>
              <a:t>turning the host into an accelerator for sequential, OS, and I/O operations</a:t>
            </a:r>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0" y="1524000"/>
            <a:ext cx="9144000" cy="1905000"/>
          </a:xfrm>
          <a:noFill/>
          <a:ln/>
        </p:spPr>
        <p:txBody>
          <a:bodyPr/>
          <a:lstStyle/>
          <a:p>
            <a:r>
              <a:rPr lang="en-US" sz="4800" dirty="0"/>
              <a:t>Questions?</a:t>
            </a:r>
            <a:endParaRPr lang="en-US" dirty="0"/>
          </a:p>
        </p:txBody>
      </p:sp>
      <p:sp>
        <p:nvSpPr>
          <p:cNvPr id="11269" name="Rectangle 5"/>
          <p:cNvSpPr>
            <a:spLocks noGrp="1" noChangeArrowheads="1"/>
          </p:cNvSpPr>
          <p:nvPr>
            <p:ph type="subTitle" idx="1"/>
          </p:nvPr>
        </p:nvSpPr>
        <p:spPr>
          <a:xfrm>
            <a:off x="1219200" y="3429000"/>
            <a:ext cx="6705600" cy="1752600"/>
          </a:xfrm>
          <a:ln/>
        </p:spPr>
        <p:txBody>
          <a:bodyPr/>
          <a:lstStyle/>
          <a:p>
            <a:pPr algn="just"/>
            <a:r>
              <a:rPr lang="en-US" sz="1600" b="1" dirty="0" smtClean="0"/>
              <a:t>Acknowledgments</a:t>
            </a:r>
          </a:p>
          <a:p>
            <a:pPr algn="just"/>
            <a:r>
              <a:rPr lang="en-US" dirty="0" smtClean="0"/>
              <a:t>Research supported by DOE Office of Science under contract number DE-AC02-05CH11231. This research used resources of the Argonne Leadership Computing Facility at Argonne National Laboratory, which is supported by the Office of Science of the U.S. Department of Energy under contract DE-AC02-06CH11357. 2005. </a:t>
            </a:r>
            <a:endParaRPr lang="en-US" dirty="0"/>
          </a:p>
        </p:txBody>
      </p:sp>
      <p:sp>
        <p:nvSpPr>
          <p:cNvPr id="4" name="Rectangle 9"/>
          <p:cNvSpPr>
            <a:spLocks noGrp="1" noChangeArrowheads="1"/>
          </p:cNvSpPr>
          <p:nvPr>
            <p:ph type="sldNum" sz="quarter" idx="10"/>
          </p:nvPr>
        </p:nvSpPr>
        <p:spPr/>
        <p:txBody>
          <a:bodyPr/>
          <a:lstStyle/>
          <a:p>
            <a:fld id="{CFE70DF5-D712-7548-B441-8B8971E53159}"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Optimization of</a:t>
            </a:r>
            <a:br>
              <a:rPr lang="en-US" dirty="0" smtClean="0"/>
            </a:br>
            <a:r>
              <a:rPr lang="en-US" dirty="0" smtClean="0"/>
              <a:t>Particle-In-Cell (PIC) Codes</a:t>
            </a:r>
            <a:endParaRPr lang="en-US" dirty="0"/>
          </a:p>
        </p:txBody>
      </p:sp>
      <p:sp>
        <p:nvSpPr>
          <p:cNvPr id="5" name="Subtitle 4"/>
          <p:cNvSpPr>
            <a:spLocks noGrp="1"/>
          </p:cNvSpPr>
          <p:nvPr>
            <p:ph type="subTitle" idx="1"/>
          </p:nvPr>
        </p:nvSpPr>
        <p:spPr/>
        <p:txBody>
          <a:bodyPr/>
          <a:lstStyle/>
          <a:p>
            <a:pPr algn="just"/>
            <a:r>
              <a:rPr lang="en-US" dirty="0" smtClean="0"/>
              <a:t>K. </a:t>
            </a:r>
            <a:r>
              <a:rPr lang="en-US" dirty="0" err="1" smtClean="0"/>
              <a:t>Madduri</a:t>
            </a:r>
            <a:r>
              <a:rPr lang="en-US" dirty="0" smtClean="0"/>
              <a:t>, K. Ibrahim, S. Williams, E.J. </a:t>
            </a:r>
            <a:r>
              <a:rPr lang="en-US" dirty="0" err="1" smtClean="0"/>
              <a:t>Im</a:t>
            </a:r>
            <a:r>
              <a:rPr lang="en-US" dirty="0" smtClean="0"/>
              <a:t>, S. </a:t>
            </a:r>
            <a:r>
              <a:rPr lang="en-US" dirty="0" err="1" smtClean="0"/>
              <a:t>Ethier</a:t>
            </a:r>
            <a:r>
              <a:rPr lang="en-US" dirty="0" smtClean="0"/>
              <a:t>, J. </a:t>
            </a:r>
            <a:r>
              <a:rPr lang="en-US" dirty="0" err="1" smtClean="0"/>
              <a:t>Shalf</a:t>
            </a:r>
            <a:r>
              <a:rPr lang="en-US" dirty="0" smtClean="0"/>
              <a:t>, L. </a:t>
            </a:r>
            <a:r>
              <a:rPr lang="en-US" dirty="0" err="1" smtClean="0"/>
              <a:t>Oliker</a:t>
            </a:r>
            <a:r>
              <a:rPr lang="en-US" dirty="0" smtClean="0"/>
              <a:t>, "</a:t>
            </a:r>
            <a:r>
              <a:rPr lang="en-US" dirty="0" err="1" smtClean="0"/>
              <a:t>Gyrokinetic</a:t>
            </a:r>
            <a:r>
              <a:rPr lang="en-US" dirty="0" smtClean="0"/>
              <a:t> </a:t>
            </a:r>
            <a:r>
              <a:rPr lang="en-US" dirty="0" err="1" smtClean="0"/>
              <a:t>Toroidal</a:t>
            </a:r>
            <a:r>
              <a:rPr lang="en-US" dirty="0" smtClean="0"/>
              <a:t> Simulations on Leading </a:t>
            </a:r>
            <a:r>
              <a:rPr lang="en-US" dirty="0" err="1" smtClean="0"/>
              <a:t>Mult</a:t>
            </a:r>
            <a:r>
              <a:rPr lang="en-US" dirty="0" smtClean="0"/>
              <a:t>- and </a:t>
            </a:r>
            <a:r>
              <a:rPr lang="en-US" dirty="0" err="1" smtClean="0"/>
              <a:t>Manycore</a:t>
            </a:r>
            <a:r>
              <a:rPr lang="en-US" dirty="0" smtClean="0"/>
              <a:t> HPC Systems", Supercomputing (SC), 2011.</a:t>
            </a:r>
          </a:p>
          <a:p>
            <a:pPr algn="just"/>
            <a:endParaRPr lang="en-US" dirty="0" smtClean="0"/>
          </a:p>
          <a:p>
            <a:pPr algn="just"/>
            <a:r>
              <a:rPr lang="en-US" dirty="0" smtClean="0"/>
              <a:t>K. </a:t>
            </a:r>
            <a:r>
              <a:rPr lang="en-US" dirty="0" err="1" smtClean="0"/>
              <a:t>Madduri</a:t>
            </a:r>
            <a:r>
              <a:rPr lang="en-US" dirty="0" smtClean="0"/>
              <a:t>, E.J. </a:t>
            </a:r>
            <a:r>
              <a:rPr lang="en-US" dirty="0" err="1" smtClean="0"/>
              <a:t>Im</a:t>
            </a:r>
            <a:r>
              <a:rPr lang="en-US" dirty="0" smtClean="0"/>
              <a:t>, K. Ibrahim, S. Williams, S. </a:t>
            </a:r>
            <a:r>
              <a:rPr lang="en-US" dirty="0" err="1" smtClean="0"/>
              <a:t>Ethier</a:t>
            </a:r>
            <a:r>
              <a:rPr lang="en-US" dirty="0" smtClean="0"/>
              <a:t>, L. </a:t>
            </a:r>
            <a:r>
              <a:rPr lang="en-US" dirty="0" err="1" smtClean="0"/>
              <a:t>Oliker</a:t>
            </a:r>
            <a:r>
              <a:rPr lang="en-US" dirty="0" smtClean="0"/>
              <a:t>, "</a:t>
            </a:r>
            <a:r>
              <a:rPr lang="en-US" dirty="0" err="1" smtClean="0"/>
              <a:t>Gyrokinetic</a:t>
            </a:r>
            <a:r>
              <a:rPr lang="en-US" dirty="0" smtClean="0"/>
              <a:t> Particle-in-Cell Optimization on Emerging Multi- and </a:t>
            </a:r>
            <a:r>
              <a:rPr lang="en-US" dirty="0" err="1" smtClean="0"/>
              <a:t>Manycore</a:t>
            </a:r>
            <a:r>
              <a:rPr lang="en-US" dirty="0" smtClean="0"/>
              <a:t> Platforms", Parallel Computing, 2011.</a:t>
            </a:r>
          </a:p>
          <a:p>
            <a:pPr algn="just"/>
            <a:endParaRPr lang="en-US" dirty="0" smtClean="0"/>
          </a:p>
          <a:p>
            <a:pPr algn="just"/>
            <a:r>
              <a:rPr lang="en-US" dirty="0" smtClean="0"/>
              <a:t>K. </a:t>
            </a:r>
            <a:r>
              <a:rPr lang="en-US" dirty="0" err="1" smtClean="0"/>
              <a:t>Madduri</a:t>
            </a:r>
            <a:r>
              <a:rPr lang="en-US" dirty="0" smtClean="0"/>
              <a:t>, S. Williams, S. </a:t>
            </a:r>
            <a:r>
              <a:rPr lang="en-US" dirty="0" err="1" smtClean="0"/>
              <a:t>Ethier</a:t>
            </a:r>
            <a:r>
              <a:rPr lang="en-US" dirty="0" smtClean="0"/>
              <a:t>, L. </a:t>
            </a:r>
            <a:r>
              <a:rPr lang="en-US" dirty="0" err="1" smtClean="0"/>
              <a:t>Oliker</a:t>
            </a:r>
            <a:r>
              <a:rPr lang="en-US" dirty="0" smtClean="0"/>
              <a:t>, J. </a:t>
            </a:r>
            <a:r>
              <a:rPr lang="en-US" dirty="0" err="1" smtClean="0"/>
              <a:t>Shalf</a:t>
            </a:r>
            <a:r>
              <a:rPr lang="en-US" dirty="0" smtClean="0"/>
              <a:t>, E. </a:t>
            </a:r>
            <a:r>
              <a:rPr lang="en-US" dirty="0" err="1" smtClean="0"/>
              <a:t>Strohmaier</a:t>
            </a:r>
            <a:r>
              <a:rPr lang="en-US" dirty="0" smtClean="0"/>
              <a:t>, K. Yelick, "Memory-Efficient Optimization of </a:t>
            </a:r>
            <a:r>
              <a:rPr lang="en-US" dirty="0" err="1" smtClean="0"/>
              <a:t>Gyrokinetic</a:t>
            </a:r>
            <a:r>
              <a:rPr lang="en-US" dirty="0" smtClean="0"/>
              <a:t> Particle-to-Grid Interpolation for Multicore Processors", Supercomputing (SC), 2009. </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Locality</a:t>
            </a:r>
            <a:endParaRPr lang="en-US" dirty="0"/>
          </a:p>
        </p:txBody>
      </p:sp>
      <p:sp>
        <p:nvSpPr>
          <p:cNvPr id="3" name="Content Placeholder 2"/>
          <p:cNvSpPr>
            <a:spLocks noGrp="1"/>
          </p:cNvSpPr>
          <p:nvPr>
            <p:ph idx="1"/>
          </p:nvPr>
        </p:nvSpPr>
        <p:spPr/>
        <p:txBody>
          <a:bodyPr/>
          <a:lstStyle/>
          <a:p>
            <a:r>
              <a:rPr lang="en-US" dirty="0" smtClean="0"/>
              <a:t>Spatial Locality</a:t>
            </a:r>
          </a:p>
          <a:p>
            <a:pPr lvl="1"/>
            <a:r>
              <a:rPr lang="en-US" dirty="0" smtClean="0"/>
              <a:t>data is transferred from cache to registers in words.</a:t>
            </a:r>
          </a:p>
          <a:p>
            <a:pPr lvl="1"/>
            <a:r>
              <a:rPr lang="en-US" dirty="0" smtClean="0"/>
              <a:t>However, data is transferred to the cache in 64-128Byte lines</a:t>
            </a:r>
          </a:p>
          <a:p>
            <a:pPr lvl="1"/>
            <a:r>
              <a:rPr lang="en-US" dirty="0" smtClean="0"/>
              <a:t>using every word in a line maximizes spatial locality.</a:t>
            </a:r>
          </a:p>
          <a:p>
            <a:pPr lvl="1"/>
            <a:r>
              <a:rPr lang="en-US" b="1" dirty="0" smtClean="0">
                <a:solidFill>
                  <a:srgbClr val="0000FF"/>
                </a:solidFill>
              </a:rPr>
              <a:t>transform data structures into </a:t>
            </a:r>
            <a:r>
              <a:rPr lang="en-US" b="1" i="1" dirty="0" smtClean="0">
                <a:solidFill>
                  <a:srgbClr val="0000FF"/>
                </a:solidFill>
              </a:rPr>
              <a:t>structure of arrays </a:t>
            </a:r>
            <a:r>
              <a:rPr lang="en-US" b="1" dirty="0" smtClean="0">
                <a:solidFill>
                  <a:srgbClr val="0000FF"/>
                </a:solidFill>
              </a:rPr>
              <a:t>(</a:t>
            </a:r>
            <a:r>
              <a:rPr lang="en-US" b="1" dirty="0" err="1" smtClean="0">
                <a:solidFill>
                  <a:srgbClr val="0000FF"/>
                </a:solidFill>
              </a:rPr>
              <a:t>SoA</a:t>
            </a:r>
            <a:r>
              <a:rPr lang="en-US" b="1" dirty="0" smtClean="0">
                <a:solidFill>
                  <a:srgbClr val="0000FF"/>
                </a:solidFill>
              </a:rPr>
              <a:t>) layout</a:t>
            </a:r>
          </a:p>
          <a:p>
            <a:pPr lvl="1"/>
            <a:endParaRPr lang="en-US" dirty="0" smtClean="0"/>
          </a:p>
          <a:p>
            <a:r>
              <a:rPr lang="en-US" dirty="0" smtClean="0"/>
              <a:t>Sequential Locality</a:t>
            </a:r>
          </a:p>
          <a:p>
            <a:pPr lvl="1"/>
            <a:r>
              <a:rPr lang="en-US" dirty="0" smtClean="0"/>
              <a:t>Many memory address patterns access cache lines sequentially.</a:t>
            </a:r>
          </a:p>
          <a:p>
            <a:pPr lvl="1"/>
            <a:r>
              <a:rPr lang="en-US" dirty="0" smtClean="0"/>
              <a:t>CPU’s hardware stream </a:t>
            </a:r>
            <a:r>
              <a:rPr lang="en-US" dirty="0" err="1" smtClean="0"/>
              <a:t>prefetchers</a:t>
            </a:r>
            <a:r>
              <a:rPr lang="en-US" dirty="0" smtClean="0"/>
              <a:t> exploit this observation to hide speculatively load data to memory latency. </a:t>
            </a:r>
          </a:p>
          <a:p>
            <a:pPr lvl="1"/>
            <a:r>
              <a:rPr lang="en-US" b="1" dirty="0" smtClean="0">
                <a:solidFill>
                  <a:srgbClr val="0000FF"/>
                </a:solidFill>
              </a:rPr>
              <a:t>Transform loops to generate (a few) long, unit-stride accesses.</a:t>
            </a:r>
          </a:p>
          <a:p>
            <a:pPr lvl="1"/>
            <a:endParaRPr lang="en-US" b="1" dirty="0" smtClean="0">
              <a:solidFill>
                <a:srgbClr val="0000FF"/>
              </a:solidFill>
            </a:endParaRPr>
          </a:p>
          <a:p>
            <a:r>
              <a:rPr lang="en-US" dirty="0" smtClean="0"/>
              <a:t>Temporal Locality</a:t>
            </a:r>
          </a:p>
          <a:p>
            <a:pPr lvl="1"/>
            <a:r>
              <a:rPr lang="en-US" dirty="0" smtClean="0"/>
              <a:t>reusing data (either registers or cache lines) multiple times</a:t>
            </a:r>
          </a:p>
          <a:p>
            <a:pPr lvl="1"/>
            <a:r>
              <a:rPr lang="en-US" dirty="0" smtClean="0"/>
              <a:t>amortizes the impact of limited bandwidth.</a:t>
            </a:r>
          </a:p>
          <a:p>
            <a:pPr lvl="1"/>
            <a:r>
              <a:rPr lang="en-US" b="1" dirty="0" smtClean="0">
                <a:solidFill>
                  <a:srgbClr val="0000FF"/>
                </a:solidFill>
              </a:rPr>
              <a:t>transform loops or algorithms to maximize reuse.</a:t>
            </a:r>
          </a:p>
          <a:p>
            <a:pPr lvl="1"/>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B90BEF-790F-7C49-83B9-7481EC60FDCC}" type="slidenum">
              <a:rPr lang="en-US" smtClean="0"/>
              <a:pPr/>
              <a:t>42</a:t>
            </a:fld>
            <a:endParaRPr lang="en-US" smtClean="0"/>
          </a:p>
        </p:txBody>
      </p:sp>
      <p:sp>
        <p:nvSpPr>
          <p:cNvPr id="21507" name="Rectangle 2"/>
          <p:cNvSpPr>
            <a:spLocks noGrp="1" noChangeArrowheads="1"/>
          </p:cNvSpPr>
          <p:nvPr>
            <p:ph type="title"/>
          </p:nvPr>
        </p:nvSpPr>
        <p:spPr>
          <a:xfrm>
            <a:off x="0" y="0"/>
            <a:ext cx="9144000" cy="914400"/>
          </a:xfrm>
          <a:noFill/>
        </p:spPr>
        <p:txBody>
          <a:bodyPr/>
          <a:lstStyle/>
          <a:p>
            <a:pPr eaLnBrk="1" hangingPunct="1"/>
            <a:r>
              <a:rPr lang="en-US" dirty="0"/>
              <a:t>Arithmetic </a:t>
            </a:r>
            <a:r>
              <a:rPr lang="en-US" dirty="0" smtClean="0"/>
              <a:t>Intensity</a:t>
            </a:r>
            <a:endParaRPr lang="en-US" dirty="0"/>
          </a:p>
        </p:txBody>
      </p:sp>
      <p:sp>
        <p:nvSpPr>
          <p:cNvPr id="21508" name="Rectangle 3"/>
          <p:cNvSpPr>
            <a:spLocks noGrp="1" noChangeArrowheads="1"/>
          </p:cNvSpPr>
          <p:nvPr>
            <p:ph type="body" idx="1"/>
          </p:nvPr>
        </p:nvSpPr>
        <p:spPr>
          <a:xfrm>
            <a:off x="455613" y="4114800"/>
            <a:ext cx="8226425" cy="1828800"/>
          </a:xfrm>
          <a:noFill/>
        </p:spPr>
        <p:txBody>
          <a:bodyPr/>
          <a:lstStyle/>
          <a:p>
            <a:pPr marL="346075" indent="-346075" eaLnBrk="1" hangingPunct="1">
              <a:lnSpc>
                <a:spcPct val="90000"/>
              </a:lnSpc>
            </a:pPr>
            <a:r>
              <a:rPr lang="en-US" sz="1800" b="1" dirty="0" smtClean="0">
                <a:solidFill>
                  <a:srgbClr val="0000FF"/>
                </a:solidFill>
              </a:rPr>
              <a:t>True </a:t>
            </a:r>
            <a:r>
              <a:rPr lang="en-US" sz="1800" b="1" dirty="0">
                <a:solidFill>
                  <a:srgbClr val="0000FF"/>
                </a:solidFill>
              </a:rPr>
              <a:t>Arithmetic Intensity (AI) ~ Total Flops / Total DRAM Bytes</a:t>
            </a:r>
            <a:endParaRPr lang="en-US" sz="1800" b="1" dirty="0" smtClean="0"/>
          </a:p>
          <a:p>
            <a:pPr marL="346075" indent="-346075" eaLnBrk="1" hangingPunct="1">
              <a:lnSpc>
                <a:spcPct val="90000"/>
              </a:lnSpc>
            </a:pPr>
            <a:endParaRPr lang="en-US" sz="1800" dirty="0" smtClean="0"/>
          </a:p>
          <a:p>
            <a:pPr marL="346075" indent="-346075" eaLnBrk="1" hangingPunct="1">
              <a:lnSpc>
                <a:spcPct val="90000"/>
              </a:lnSpc>
            </a:pPr>
            <a:r>
              <a:rPr lang="en-US" sz="1800" dirty="0" smtClean="0"/>
              <a:t>Some </a:t>
            </a:r>
            <a:r>
              <a:rPr lang="en-US" sz="1800" dirty="0"/>
              <a:t>HPC kernels have an arithmetic intensity that scales with problem size (increased temporal locality</a:t>
            </a:r>
            <a:r>
              <a:rPr lang="en-US" sz="1800" dirty="0" smtClean="0"/>
              <a:t>)</a:t>
            </a:r>
          </a:p>
          <a:p>
            <a:pPr marL="346075" indent="-346075" eaLnBrk="1" hangingPunct="1">
              <a:lnSpc>
                <a:spcPct val="90000"/>
              </a:lnSpc>
            </a:pPr>
            <a:r>
              <a:rPr lang="en-US" sz="1800" dirty="0" smtClean="0"/>
              <a:t>Others have constant intensity</a:t>
            </a:r>
          </a:p>
          <a:p>
            <a:pPr marL="346075" indent="-346075" eaLnBrk="1" hangingPunct="1">
              <a:lnSpc>
                <a:spcPct val="90000"/>
              </a:lnSpc>
            </a:pPr>
            <a:endParaRPr lang="en-US" sz="1800" dirty="0" smtClean="0"/>
          </a:p>
          <a:p>
            <a:pPr marL="346075" indent="-346075" eaLnBrk="1" hangingPunct="1">
              <a:lnSpc>
                <a:spcPct val="90000"/>
              </a:lnSpc>
            </a:pPr>
            <a:r>
              <a:rPr lang="en-US" sz="1800" dirty="0" smtClean="0"/>
              <a:t>Arithmetic </a:t>
            </a:r>
            <a:r>
              <a:rPr lang="en-US" sz="1800" dirty="0"/>
              <a:t>intensity is ultimately limited by compulsory traffic</a:t>
            </a:r>
          </a:p>
          <a:p>
            <a:pPr marL="346075" indent="-346075" eaLnBrk="1" hangingPunct="1">
              <a:lnSpc>
                <a:spcPct val="90000"/>
              </a:lnSpc>
            </a:pPr>
            <a:r>
              <a:rPr lang="en-US" sz="1800" dirty="0"/>
              <a:t>Arithmetic intensity is diminished by conflict or capacity misses.</a:t>
            </a:r>
          </a:p>
        </p:txBody>
      </p:sp>
      <p:sp>
        <p:nvSpPr>
          <p:cNvPr id="598020" name="AutoShape 4"/>
          <p:cNvSpPr>
            <a:spLocks noChangeArrowheads="1"/>
          </p:cNvSpPr>
          <p:nvPr/>
        </p:nvSpPr>
        <p:spPr bwMode="auto">
          <a:xfrm>
            <a:off x="1600200" y="1828800"/>
            <a:ext cx="6400800" cy="914400"/>
          </a:xfrm>
          <a:prstGeom prst="rightArrow">
            <a:avLst>
              <a:gd name="adj1" fmla="val 50000"/>
              <a:gd name="adj2" fmla="val 50523"/>
            </a:avLst>
          </a:prstGeom>
          <a:gradFill rotWithShape="0">
            <a:gsLst>
              <a:gs pos="0">
                <a:srgbClr val="FF0000"/>
              </a:gs>
              <a:gs pos="100000">
                <a:srgbClr val="FFFF00"/>
              </a:gs>
            </a:gsLst>
            <a:lin ang="0" scaled="1"/>
          </a:gra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598021" name="Text Box 5"/>
          <p:cNvSpPr txBox="1">
            <a:spLocks noChangeArrowheads="1"/>
          </p:cNvSpPr>
          <p:nvPr/>
        </p:nvSpPr>
        <p:spPr bwMode="auto">
          <a:xfrm flipH="1">
            <a:off x="2057400" y="2105025"/>
            <a:ext cx="5486400" cy="363538"/>
          </a:xfrm>
          <a:prstGeom prst="rect">
            <a:avLst/>
          </a:prstGeom>
          <a:noFill/>
          <a:ln w="12700">
            <a:noFill/>
            <a:miter lim="800000"/>
            <a:headEnd/>
            <a:tailEnd/>
          </a:ln>
          <a:effectLst/>
        </p:spPr>
        <p:txBody>
          <a:bodyPr lIns="88900" tIns="44450" rIns="88900" bIns="44450" anchor="ctr">
            <a:prstTxWarp prst="textNoShape">
              <a:avLst/>
            </a:prstTxWarp>
            <a:spAutoFit/>
          </a:bodyPr>
          <a:lstStyle/>
          <a:p>
            <a:pPr algn="ctr">
              <a:lnSpc>
                <a:spcPct val="90000"/>
              </a:lnSpc>
              <a:spcBef>
                <a:spcPct val="30000"/>
              </a:spcBef>
              <a:defRPr/>
            </a:pPr>
            <a:r>
              <a:rPr lang="en-US" sz="2000" b="1">
                <a:solidFill>
                  <a:srgbClr val="800000">
                    <a:alpha val="67000"/>
                  </a:srgbClr>
                </a:solidFill>
                <a:latin typeface="Arial Black" pitchFamily="-110" charset="0"/>
              </a:rPr>
              <a:t>A r i t h m e t i c  I n t e n s i t y</a:t>
            </a:r>
          </a:p>
        </p:txBody>
      </p:sp>
      <p:sp>
        <p:nvSpPr>
          <p:cNvPr id="21511" name="AutoShape 6"/>
          <p:cNvSpPr>
            <a:spLocks/>
          </p:cNvSpPr>
          <p:nvPr/>
        </p:nvSpPr>
        <p:spPr bwMode="auto">
          <a:xfrm rot="16200000" flipH="1">
            <a:off x="6060281" y="416719"/>
            <a:ext cx="147638" cy="2971800"/>
          </a:xfrm>
          <a:prstGeom prst="leftBrace">
            <a:avLst>
              <a:gd name="adj1" fmla="val 167741"/>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2" name="AutoShape 7"/>
          <p:cNvSpPr>
            <a:spLocks/>
          </p:cNvSpPr>
          <p:nvPr/>
        </p:nvSpPr>
        <p:spPr bwMode="auto">
          <a:xfrm rot="16200000" flipH="1">
            <a:off x="2670175" y="760412"/>
            <a:ext cx="152400" cy="2286000"/>
          </a:xfrm>
          <a:prstGeom prst="leftBrace">
            <a:avLst>
              <a:gd name="adj1" fmla="val 133160"/>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3" name="AutoShape 8"/>
          <p:cNvSpPr>
            <a:spLocks/>
          </p:cNvSpPr>
          <p:nvPr/>
        </p:nvSpPr>
        <p:spPr bwMode="auto">
          <a:xfrm rot="16200000" flipH="1">
            <a:off x="4305300" y="647700"/>
            <a:ext cx="228600" cy="2133600"/>
          </a:xfrm>
          <a:prstGeom prst="leftBrace">
            <a:avLst>
              <a:gd name="adj1" fmla="val 77778"/>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4" name="Text Box 9"/>
          <p:cNvSpPr txBox="1">
            <a:spLocks noChangeArrowheads="1"/>
          </p:cNvSpPr>
          <p:nvPr/>
        </p:nvSpPr>
        <p:spPr bwMode="auto">
          <a:xfrm flipH="1">
            <a:off x="5562600" y="1600200"/>
            <a:ext cx="1230312"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N )</a:t>
            </a:r>
          </a:p>
        </p:txBody>
      </p:sp>
      <p:sp>
        <p:nvSpPr>
          <p:cNvPr id="21515" name="Text Box 10"/>
          <p:cNvSpPr txBox="1">
            <a:spLocks noChangeArrowheads="1"/>
          </p:cNvSpPr>
          <p:nvPr/>
        </p:nvSpPr>
        <p:spPr bwMode="auto">
          <a:xfrm flipH="1">
            <a:off x="3962400" y="1371600"/>
            <a:ext cx="914400"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a:t>
            </a:r>
            <a:r>
              <a:rPr lang="en-US" sz="1300" dirty="0" err="1"/>
              <a:t>log(N</a:t>
            </a:r>
            <a:r>
              <a:rPr lang="en-US" sz="1300" dirty="0"/>
              <a:t>) )</a:t>
            </a:r>
          </a:p>
        </p:txBody>
      </p:sp>
      <p:sp>
        <p:nvSpPr>
          <p:cNvPr id="21516" name="Text Box 11"/>
          <p:cNvSpPr txBox="1">
            <a:spLocks noChangeArrowheads="1"/>
          </p:cNvSpPr>
          <p:nvPr/>
        </p:nvSpPr>
        <p:spPr bwMode="auto">
          <a:xfrm flipH="1">
            <a:off x="2286000" y="1600200"/>
            <a:ext cx="914400"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O( 1 )</a:t>
            </a:r>
          </a:p>
        </p:txBody>
      </p:sp>
      <p:sp>
        <p:nvSpPr>
          <p:cNvPr id="21517" name="Line 12"/>
          <p:cNvSpPr>
            <a:spLocks noChangeShapeType="1"/>
          </p:cNvSpPr>
          <p:nvPr/>
        </p:nvSpPr>
        <p:spPr bwMode="auto">
          <a:xfrm flipH="1">
            <a:off x="2133600" y="2438400"/>
            <a:ext cx="0" cy="685800"/>
          </a:xfrm>
          <a:prstGeom prst="line">
            <a:avLst/>
          </a:prstGeom>
          <a:noFill/>
          <a:ln w="12700">
            <a:solidFill>
              <a:schemeClr val="tx1"/>
            </a:solidFill>
            <a:round/>
            <a:headEnd type="oval" w="med" len="med"/>
            <a:tailEnd/>
          </a:ln>
        </p:spPr>
        <p:txBody>
          <a:bodyPr wrap="none" lIns="88900" tIns="44450" rIns="88900" bIns="44450" anchor="ctr">
            <a:prstTxWarp prst="textNoShape">
              <a:avLst/>
            </a:prstTxWarp>
            <a:spAutoFit/>
          </a:bodyPr>
          <a:lstStyle/>
          <a:p>
            <a:endParaRPr lang="en-US"/>
          </a:p>
        </p:txBody>
      </p:sp>
      <p:sp>
        <p:nvSpPr>
          <p:cNvPr id="21518" name="Text Box 13"/>
          <p:cNvSpPr txBox="1">
            <a:spLocks noChangeArrowheads="1"/>
          </p:cNvSpPr>
          <p:nvPr/>
        </p:nvSpPr>
        <p:spPr bwMode="auto">
          <a:xfrm flipH="1">
            <a:off x="1143000" y="29718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SpMV, BLAS1,2</a:t>
            </a:r>
          </a:p>
        </p:txBody>
      </p:sp>
      <p:sp>
        <p:nvSpPr>
          <p:cNvPr id="21519" name="Line 14"/>
          <p:cNvSpPr>
            <a:spLocks noChangeShapeType="1"/>
          </p:cNvSpPr>
          <p:nvPr/>
        </p:nvSpPr>
        <p:spPr bwMode="auto">
          <a:xfrm flipH="1">
            <a:off x="2819400" y="2438400"/>
            <a:ext cx="0" cy="9906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0" name="Text Box 15"/>
          <p:cNvSpPr txBox="1">
            <a:spLocks noChangeArrowheads="1"/>
          </p:cNvSpPr>
          <p:nvPr/>
        </p:nvSpPr>
        <p:spPr bwMode="auto">
          <a:xfrm flipH="1">
            <a:off x="1828800" y="32766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Stencils (PDEs)</a:t>
            </a:r>
          </a:p>
        </p:txBody>
      </p:sp>
      <p:sp>
        <p:nvSpPr>
          <p:cNvPr id="21521" name="Line 16"/>
          <p:cNvSpPr>
            <a:spLocks noChangeShapeType="1"/>
          </p:cNvSpPr>
          <p:nvPr/>
        </p:nvSpPr>
        <p:spPr bwMode="auto">
          <a:xfrm flipH="1">
            <a:off x="3505200" y="2438400"/>
            <a:ext cx="0" cy="12954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2" name="Text Box 17"/>
          <p:cNvSpPr txBox="1">
            <a:spLocks noChangeArrowheads="1"/>
          </p:cNvSpPr>
          <p:nvPr/>
        </p:nvSpPr>
        <p:spPr bwMode="auto">
          <a:xfrm flipH="1">
            <a:off x="2514600" y="35814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Lattice Methods</a:t>
            </a:r>
          </a:p>
        </p:txBody>
      </p:sp>
      <p:sp>
        <p:nvSpPr>
          <p:cNvPr id="21523" name="Line 18"/>
          <p:cNvSpPr>
            <a:spLocks noChangeShapeType="1"/>
          </p:cNvSpPr>
          <p:nvPr/>
        </p:nvSpPr>
        <p:spPr bwMode="auto">
          <a:xfrm flipH="1">
            <a:off x="4191000" y="2438400"/>
            <a:ext cx="0" cy="685800"/>
          </a:xfrm>
          <a:prstGeom prst="line">
            <a:avLst/>
          </a:prstGeom>
          <a:noFill/>
          <a:ln w="12700">
            <a:solidFill>
              <a:schemeClr val="tx1"/>
            </a:solidFill>
            <a:round/>
            <a:headEnd type="oval" w="med" len="med"/>
            <a:tailEnd/>
          </a:ln>
        </p:spPr>
        <p:txBody>
          <a:bodyPr wrap="none" lIns="88900" tIns="44450" rIns="88900" bIns="44450" anchor="ctr">
            <a:prstTxWarp prst="textNoShape">
              <a:avLst/>
            </a:prstTxWarp>
            <a:spAutoFit/>
          </a:bodyPr>
          <a:lstStyle/>
          <a:p>
            <a:endParaRPr lang="en-US"/>
          </a:p>
        </p:txBody>
      </p:sp>
      <p:sp>
        <p:nvSpPr>
          <p:cNvPr id="21524" name="Text Box 19"/>
          <p:cNvSpPr txBox="1">
            <a:spLocks noChangeArrowheads="1"/>
          </p:cNvSpPr>
          <p:nvPr/>
        </p:nvSpPr>
        <p:spPr bwMode="auto">
          <a:xfrm flipH="1">
            <a:off x="3200400" y="29718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FFTs</a:t>
            </a:r>
          </a:p>
        </p:txBody>
      </p:sp>
      <p:sp>
        <p:nvSpPr>
          <p:cNvPr id="21525" name="Line 20"/>
          <p:cNvSpPr>
            <a:spLocks noChangeShapeType="1"/>
          </p:cNvSpPr>
          <p:nvPr/>
        </p:nvSpPr>
        <p:spPr bwMode="auto">
          <a:xfrm flipH="1">
            <a:off x="6172200" y="2438400"/>
            <a:ext cx="0" cy="9906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6" name="Text Box 21"/>
          <p:cNvSpPr txBox="1">
            <a:spLocks noChangeArrowheads="1"/>
          </p:cNvSpPr>
          <p:nvPr/>
        </p:nvSpPr>
        <p:spPr bwMode="auto">
          <a:xfrm flipH="1">
            <a:off x="5181600" y="32766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Dense Linear Algebra</a:t>
            </a:r>
          </a:p>
          <a:p>
            <a:pPr algn="r">
              <a:lnSpc>
                <a:spcPct val="90000"/>
              </a:lnSpc>
              <a:spcBef>
                <a:spcPct val="30000"/>
              </a:spcBef>
            </a:pPr>
            <a:r>
              <a:rPr lang="en-US" sz="1300"/>
              <a:t>(BLAS3)</a:t>
            </a:r>
          </a:p>
        </p:txBody>
      </p:sp>
      <p:sp>
        <p:nvSpPr>
          <p:cNvPr id="21527" name="Line 22"/>
          <p:cNvSpPr>
            <a:spLocks noChangeShapeType="1"/>
          </p:cNvSpPr>
          <p:nvPr/>
        </p:nvSpPr>
        <p:spPr bwMode="auto">
          <a:xfrm flipH="1">
            <a:off x="7467600" y="2438400"/>
            <a:ext cx="0" cy="12954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8" name="Text Box 23"/>
          <p:cNvSpPr txBox="1">
            <a:spLocks noChangeArrowheads="1"/>
          </p:cNvSpPr>
          <p:nvPr/>
        </p:nvSpPr>
        <p:spPr bwMode="auto">
          <a:xfrm flipH="1">
            <a:off x="6477000" y="35814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Particle Methods</a:t>
            </a:r>
          </a:p>
        </p:txBody>
      </p:sp>
      <p:sp>
        <p:nvSpPr>
          <p:cNvPr id="21529" name="Oval 24"/>
          <p:cNvSpPr>
            <a:spLocks noChangeArrowheads="1"/>
          </p:cNvSpPr>
          <p:nvPr/>
        </p:nvSpPr>
        <p:spPr bwMode="auto">
          <a:xfrm rot="900000">
            <a:off x="762000" y="2971800"/>
            <a:ext cx="2741613" cy="9144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9"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Lattice Boltzmann Methods:</a:t>
            </a:r>
            <a:br>
              <a:rPr lang="en-US" dirty="0" smtClean="0"/>
            </a:br>
            <a:r>
              <a:rPr lang="en-US" dirty="0" smtClean="0"/>
              <a:t>LBMHD</a:t>
            </a:r>
            <a:endParaRPr lang="en-US" dirty="0"/>
          </a:p>
        </p:txBody>
      </p:sp>
      <p:sp>
        <p:nvSpPr>
          <p:cNvPr id="6" name="Subtitle 5"/>
          <p:cNvSpPr>
            <a:spLocks noGrp="1"/>
          </p:cNvSpPr>
          <p:nvPr>
            <p:ph type="subTitle" idx="1"/>
          </p:nvPr>
        </p:nvSpPr>
        <p:spPr/>
        <p:txBody>
          <a:bodyPr/>
          <a:lstStyle/>
          <a:p>
            <a:pPr algn="just"/>
            <a:r>
              <a:rPr lang="en-US" sz="1200" dirty="0" smtClean="0"/>
              <a:t>Samuel Williams, Jonathan Carter, Leonid </a:t>
            </a:r>
            <a:r>
              <a:rPr lang="en-US" sz="1200" dirty="0" err="1" smtClean="0"/>
              <a:t>Oliker</a:t>
            </a:r>
            <a:r>
              <a:rPr lang="en-US" sz="1200" dirty="0" smtClean="0"/>
              <a:t>, John </a:t>
            </a:r>
            <a:r>
              <a:rPr lang="en-US" sz="1200" dirty="0" err="1" smtClean="0"/>
              <a:t>Shalf</a:t>
            </a:r>
            <a:r>
              <a:rPr lang="en-US" sz="1200" dirty="0" smtClean="0"/>
              <a:t>, Katherine Yelick, "Extracting Ultra-Scale Lattice Boltzmann Performance via Hierarchical and Distributed Auto-Tuning", Supercomputing (SC), 2011.</a:t>
            </a:r>
          </a:p>
          <a:p>
            <a:pPr algn="just"/>
            <a:endParaRPr lang="en-US" sz="1200" dirty="0" smtClean="0"/>
          </a:p>
          <a:p>
            <a:pPr algn="just"/>
            <a:r>
              <a:rPr lang="en-US" sz="1200" dirty="0" smtClean="0"/>
              <a:t>Samuel Williams, Jonathan Carter, Leonid </a:t>
            </a:r>
            <a:r>
              <a:rPr lang="en-US" sz="1200" dirty="0" err="1" smtClean="0"/>
              <a:t>Oliker</a:t>
            </a:r>
            <a:r>
              <a:rPr lang="en-US" sz="1200" dirty="0" smtClean="0"/>
              <a:t>, John </a:t>
            </a:r>
            <a:r>
              <a:rPr lang="en-US" sz="1200" dirty="0" err="1" smtClean="0"/>
              <a:t>Shalf</a:t>
            </a:r>
            <a:r>
              <a:rPr lang="en-US" sz="1200" dirty="0" smtClean="0"/>
              <a:t>, Katherine Yelick, "Lattice Boltzmann Simulation Optimization on Leading Multicore Platforms", International Parallel &amp; Distributed Processing Symposium (IPDPS), 2008. </a:t>
            </a:r>
            <a:r>
              <a:rPr lang="en-US" sz="1200" b="1" i="1" dirty="0" smtClean="0"/>
              <a:t>Best Paper, Applications Track </a:t>
            </a:r>
            <a:endParaRPr lang="en-US" sz="12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bwMode="auto">
          <a:xfrm>
            <a:off x="7010400" y="6553200"/>
            <a:ext cx="2133600" cy="238125"/>
          </a:xfrm>
          <a:noFill/>
          <a:ln>
            <a:miter lim="800000"/>
            <a:headEnd/>
            <a:tailEnd/>
          </a:ln>
        </p:spPr>
        <p:txBody>
          <a:bodyPr wrap="square" numCol="1" anchorCtr="0" compatLnSpc="1">
            <a:prstTxWarp prst="textNoShape">
              <a:avLst/>
            </a:prstTxWarp>
          </a:bodyPr>
          <a:lstStyle/>
          <a:p>
            <a:fld id="{BAE62F10-0226-5646-8445-AF22952C4643}" type="slidenum">
              <a:rPr lang="en-US" smtClean="0"/>
              <a:pPr/>
              <a:t>44</a:t>
            </a:fld>
            <a:endParaRPr lang="en-US" smtClean="0"/>
          </a:p>
        </p:txBody>
      </p:sp>
      <p:pic>
        <p:nvPicPr>
          <p:cNvPr id="92163" name="Picture 127"/>
          <p:cNvPicPr>
            <a:picLocks noChangeAspect="1" noChangeArrowheads="1"/>
          </p:cNvPicPr>
          <p:nvPr/>
        </p:nvPicPr>
        <p:blipFill>
          <a:blip r:embed="rId3"/>
          <a:srcRect/>
          <a:stretch>
            <a:fillRect/>
          </a:stretch>
        </p:blipFill>
        <p:spPr bwMode="auto">
          <a:xfrm>
            <a:off x="6324600" y="1600200"/>
            <a:ext cx="2741613" cy="2044700"/>
          </a:xfrm>
          <a:prstGeom prst="rect">
            <a:avLst/>
          </a:prstGeom>
          <a:noFill/>
          <a:ln w="9525">
            <a:noFill/>
            <a:miter lim="800000"/>
            <a:headEnd/>
            <a:tailEnd/>
          </a:ln>
        </p:spPr>
      </p:pic>
      <p:sp>
        <p:nvSpPr>
          <p:cNvPr id="92164" name="Rectangle 2"/>
          <p:cNvSpPr>
            <a:spLocks noGrp="1" noChangeArrowheads="1"/>
          </p:cNvSpPr>
          <p:nvPr>
            <p:ph type="title"/>
          </p:nvPr>
        </p:nvSpPr>
        <p:spPr>
          <a:xfrm>
            <a:off x="0" y="0"/>
            <a:ext cx="9144000" cy="914400"/>
          </a:xfrm>
          <a:noFill/>
        </p:spPr>
        <p:txBody>
          <a:bodyPr/>
          <a:lstStyle/>
          <a:p>
            <a:pPr eaLnBrk="1" hangingPunct="1"/>
            <a:r>
              <a:rPr lang="en-US"/>
              <a:t>LBMHD</a:t>
            </a:r>
          </a:p>
        </p:txBody>
      </p:sp>
      <p:grpSp>
        <p:nvGrpSpPr>
          <p:cNvPr id="2" name="Group 4"/>
          <p:cNvGrpSpPr>
            <a:grpSpLocks noChangeAspect="1"/>
          </p:cNvGrpSpPr>
          <p:nvPr/>
        </p:nvGrpSpPr>
        <p:grpSpPr bwMode="auto">
          <a:xfrm>
            <a:off x="914400" y="4343400"/>
            <a:ext cx="7315200" cy="2235200"/>
            <a:chOff x="1872" y="3072"/>
            <a:chExt cx="3456" cy="1056"/>
          </a:xfrm>
        </p:grpSpPr>
        <p:sp>
          <p:nvSpPr>
            <p:cNvPr id="92167" name="Text Box 5"/>
            <p:cNvSpPr txBox="1">
              <a:spLocks noChangeArrowheads="1"/>
            </p:cNvSpPr>
            <p:nvPr/>
          </p:nvSpPr>
          <p:spPr bwMode="auto">
            <a:xfrm>
              <a:off x="3024"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momentum distribution</a:t>
              </a:r>
              <a:endParaRPr lang="en-US" sz="900" i="1"/>
            </a:p>
          </p:txBody>
        </p:sp>
        <p:grpSp>
          <p:nvGrpSpPr>
            <p:cNvPr id="3" name="Group 6"/>
            <p:cNvGrpSpPr>
              <a:grpSpLocks/>
            </p:cNvGrpSpPr>
            <p:nvPr/>
          </p:nvGrpSpPr>
          <p:grpSpPr bwMode="auto">
            <a:xfrm>
              <a:off x="3600" y="3120"/>
              <a:ext cx="480" cy="768"/>
              <a:chOff x="864" y="96"/>
              <a:chExt cx="480" cy="768"/>
            </a:xfrm>
          </p:grpSpPr>
          <p:sp>
            <p:nvSpPr>
              <p:cNvPr id="92270" name="Freeform 7"/>
              <p:cNvSpPr>
                <a:spLocks/>
              </p:cNvSpPr>
              <p:nvPr/>
            </p:nvSpPr>
            <p:spPr bwMode="auto">
              <a:xfrm>
                <a:off x="912"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71" name="Line 8"/>
              <p:cNvSpPr>
                <a:spLocks noChangeShapeType="1"/>
              </p:cNvSpPr>
              <p:nvPr/>
            </p:nvSpPr>
            <p:spPr bwMode="auto">
              <a:xfrm>
                <a:off x="864"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2" name="Line 9"/>
              <p:cNvSpPr>
                <a:spLocks noChangeShapeType="1"/>
              </p:cNvSpPr>
              <p:nvPr/>
            </p:nvSpPr>
            <p:spPr bwMode="auto">
              <a:xfrm>
                <a:off x="864" y="528"/>
                <a:ext cx="240"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3" name="Line 10"/>
              <p:cNvSpPr>
                <a:spLocks noChangeShapeType="1"/>
              </p:cNvSpPr>
              <p:nvPr/>
            </p:nvSpPr>
            <p:spPr bwMode="auto">
              <a:xfrm>
                <a:off x="864" y="528"/>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4" name="Line 11"/>
              <p:cNvSpPr>
                <a:spLocks noChangeShapeType="1"/>
              </p:cNvSpPr>
              <p:nvPr/>
            </p:nvSpPr>
            <p:spPr bwMode="auto">
              <a:xfrm>
                <a:off x="864" y="528"/>
                <a:ext cx="432"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5" name="Line 12"/>
              <p:cNvSpPr>
                <a:spLocks noChangeShapeType="1"/>
              </p:cNvSpPr>
              <p:nvPr/>
            </p:nvSpPr>
            <p:spPr bwMode="auto">
              <a:xfrm flipV="1">
                <a:off x="864" y="480"/>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6" name="Line 13"/>
              <p:cNvSpPr>
                <a:spLocks noChangeShapeType="1"/>
              </p:cNvSpPr>
              <p:nvPr/>
            </p:nvSpPr>
            <p:spPr bwMode="auto">
              <a:xfrm flipV="1">
                <a:off x="864"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7" name="Line 14"/>
              <p:cNvSpPr>
                <a:spLocks noChangeShapeType="1"/>
              </p:cNvSpPr>
              <p:nvPr/>
            </p:nvSpPr>
            <p:spPr bwMode="auto">
              <a:xfrm flipV="1">
                <a:off x="864" y="96"/>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8" name="Line 15"/>
              <p:cNvSpPr>
                <a:spLocks noChangeShapeType="1"/>
              </p:cNvSpPr>
              <p:nvPr/>
            </p:nvSpPr>
            <p:spPr bwMode="auto">
              <a:xfrm flipV="1">
                <a:off x="864" y="192"/>
                <a:ext cx="240"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9" name="Line 16"/>
              <p:cNvSpPr>
                <a:spLocks noChangeShapeType="1"/>
              </p:cNvSpPr>
              <p:nvPr/>
            </p:nvSpPr>
            <p:spPr bwMode="auto">
              <a:xfrm flipV="1">
                <a:off x="864" y="28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80" name="Text Box 17"/>
              <p:cNvSpPr txBox="1">
                <a:spLocks noChangeArrowheads="1"/>
              </p:cNvSpPr>
              <p:nvPr/>
            </p:nvSpPr>
            <p:spPr bwMode="auto">
              <a:xfrm>
                <a:off x="1200"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14</a:t>
                </a:r>
              </a:p>
            </p:txBody>
          </p:sp>
          <p:sp>
            <p:nvSpPr>
              <p:cNvPr id="92281" name="Text Box 18"/>
              <p:cNvSpPr txBox="1">
                <a:spLocks noChangeArrowheads="1"/>
              </p:cNvSpPr>
              <p:nvPr/>
            </p:nvSpPr>
            <p:spPr bwMode="auto">
              <a:xfrm>
                <a:off x="1056"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4</a:t>
                </a:r>
              </a:p>
            </p:txBody>
          </p:sp>
          <p:sp>
            <p:nvSpPr>
              <p:cNvPr id="92282" name="Text Box 19"/>
              <p:cNvSpPr txBox="1">
                <a:spLocks noChangeArrowheads="1"/>
              </p:cNvSpPr>
              <p:nvPr/>
            </p:nvSpPr>
            <p:spPr bwMode="auto">
              <a:xfrm>
                <a:off x="864"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13</a:t>
                </a:r>
              </a:p>
            </p:txBody>
          </p:sp>
          <p:sp>
            <p:nvSpPr>
              <p:cNvPr id="92283" name="Text Box 20"/>
              <p:cNvSpPr txBox="1">
                <a:spLocks noChangeArrowheads="1"/>
              </p:cNvSpPr>
              <p:nvPr/>
            </p:nvSpPr>
            <p:spPr bwMode="auto">
              <a:xfrm>
                <a:off x="1200"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16</a:t>
                </a:r>
              </a:p>
            </p:txBody>
          </p:sp>
          <p:sp>
            <p:nvSpPr>
              <p:cNvPr id="92284" name="Text Box 21"/>
              <p:cNvSpPr txBox="1">
                <a:spLocks noChangeArrowheads="1"/>
              </p:cNvSpPr>
              <p:nvPr/>
            </p:nvSpPr>
            <p:spPr bwMode="auto">
              <a:xfrm>
                <a:off x="1056" y="67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5</a:t>
                </a:r>
              </a:p>
            </p:txBody>
          </p:sp>
          <p:sp>
            <p:nvSpPr>
              <p:cNvPr id="92285" name="Text Box 22"/>
              <p:cNvSpPr txBox="1">
                <a:spLocks noChangeArrowheads="1"/>
              </p:cNvSpPr>
              <p:nvPr/>
            </p:nvSpPr>
            <p:spPr bwMode="auto">
              <a:xfrm>
                <a:off x="864" y="33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8</a:t>
                </a:r>
              </a:p>
            </p:txBody>
          </p:sp>
          <p:sp>
            <p:nvSpPr>
              <p:cNvPr id="92286" name="Text Box 23"/>
              <p:cNvSpPr txBox="1">
                <a:spLocks noChangeArrowheads="1"/>
              </p:cNvSpPr>
              <p:nvPr/>
            </p:nvSpPr>
            <p:spPr bwMode="auto">
              <a:xfrm>
                <a:off x="1200" y="52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9</a:t>
                </a:r>
              </a:p>
            </p:txBody>
          </p:sp>
          <p:sp>
            <p:nvSpPr>
              <p:cNvPr id="92287" name="Text Box 24"/>
              <p:cNvSpPr txBox="1">
                <a:spLocks noChangeArrowheads="1"/>
              </p:cNvSpPr>
              <p:nvPr/>
            </p:nvSpPr>
            <p:spPr bwMode="auto">
              <a:xfrm>
                <a:off x="1056"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21</a:t>
                </a:r>
              </a:p>
            </p:txBody>
          </p:sp>
          <p:sp>
            <p:nvSpPr>
              <p:cNvPr id="92288" name="Text Box 25"/>
              <p:cNvSpPr txBox="1">
                <a:spLocks noChangeArrowheads="1"/>
              </p:cNvSpPr>
              <p:nvPr/>
            </p:nvSpPr>
            <p:spPr bwMode="auto">
              <a:xfrm>
                <a:off x="864"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12</a:t>
                </a:r>
              </a:p>
            </p:txBody>
          </p:sp>
        </p:grpSp>
        <p:sp>
          <p:nvSpPr>
            <p:cNvPr id="92169" name="Line 26"/>
            <p:cNvSpPr>
              <a:spLocks noChangeShapeType="1"/>
            </p:cNvSpPr>
            <p:nvPr/>
          </p:nvSpPr>
          <p:spPr bwMode="auto">
            <a:xfrm>
              <a:off x="3168"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0" name="Text Box 27"/>
            <p:cNvSpPr txBox="1">
              <a:spLocks noChangeArrowheads="1"/>
            </p:cNvSpPr>
            <p:nvPr/>
          </p:nvSpPr>
          <p:spPr bwMode="auto">
            <a:xfrm>
              <a:off x="3024"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grpSp>
          <p:nvGrpSpPr>
            <p:cNvPr id="4" name="Group 28"/>
            <p:cNvGrpSpPr>
              <a:grpSpLocks/>
            </p:cNvGrpSpPr>
            <p:nvPr/>
          </p:nvGrpSpPr>
          <p:grpSpPr bwMode="auto">
            <a:xfrm>
              <a:off x="3360" y="3168"/>
              <a:ext cx="480" cy="768"/>
              <a:chOff x="2352" y="96"/>
              <a:chExt cx="480" cy="768"/>
            </a:xfrm>
          </p:grpSpPr>
          <p:sp>
            <p:nvSpPr>
              <p:cNvPr id="92252" name="Freeform 29"/>
              <p:cNvSpPr>
                <a:spLocks/>
              </p:cNvSpPr>
              <p:nvPr/>
            </p:nvSpPr>
            <p:spPr bwMode="auto">
              <a:xfrm>
                <a:off x="2400"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53" name="Line 30"/>
              <p:cNvSpPr>
                <a:spLocks noChangeShapeType="1"/>
              </p:cNvSpPr>
              <p:nvPr/>
            </p:nvSpPr>
            <p:spPr bwMode="auto">
              <a:xfrm flipH="1" flipV="1">
                <a:off x="2400" y="384"/>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4" name="Line 31"/>
              <p:cNvSpPr>
                <a:spLocks noChangeShapeType="1"/>
              </p:cNvSpPr>
              <p:nvPr/>
            </p:nvSpPr>
            <p:spPr bwMode="auto">
              <a:xfrm flipH="1" flipV="1">
                <a:off x="2592" y="192"/>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5" name="Line 32"/>
              <p:cNvSpPr>
                <a:spLocks noChangeShapeType="1"/>
              </p:cNvSpPr>
              <p:nvPr/>
            </p:nvSpPr>
            <p:spPr bwMode="auto">
              <a:xfrm flipH="1">
                <a:off x="2592" y="480"/>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6" name="Line 33"/>
              <p:cNvSpPr>
                <a:spLocks noChangeShapeType="1"/>
              </p:cNvSpPr>
              <p:nvPr/>
            </p:nvSpPr>
            <p:spPr bwMode="auto">
              <a:xfrm>
                <a:off x="2592" y="480"/>
                <a:ext cx="192" cy="38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7" name="Line 34"/>
              <p:cNvSpPr>
                <a:spLocks noChangeShapeType="1"/>
              </p:cNvSpPr>
              <p:nvPr/>
            </p:nvSpPr>
            <p:spPr bwMode="auto">
              <a:xfrm flipH="1">
                <a:off x="2400" y="480"/>
                <a:ext cx="192" cy="19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8" name="Line 35"/>
              <p:cNvSpPr>
                <a:spLocks noChangeShapeType="1"/>
              </p:cNvSpPr>
              <p:nvPr/>
            </p:nvSpPr>
            <p:spPr bwMode="auto">
              <a:xfrm>
                <a:off x="2592" y="480"/>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9" name="Line 36"/>
              <p:cNvSpPr>
                <a:spLocks noChangeShapeType="1"/>
              </p:cNvSpPr>
              <p:nvPr/>
            </p:nvSpPr>
            <p:spPr bwMode="auto">
              <a:xfrm flipV="1">
                <a:off x="2592" y="288"/>
                <a:ext cx="192" cy="19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60" name="Line 37"/>
              <p:cNvSpPr>
                <a:spLocks noChangeShapeType="1"/>
              </p:cNvSpPr>
              <p:nvPr/>
            </p:nvSpPr>
            <p:spPr bwMode="auto">
              <a:xfrm flipH="1" flipV="1">
                <a:off x="2400" y="96"/>
                <a:ext cx="192" cy="38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61" name="Text Box 38"/>
              <p:cNvSpPr txBox="1">
                <a:spLocks noChangeArrowheads="1"/>
              </p:cNvSpPr>
              <p:nvPr/>
            </p:nvSpPr>
            <p:spPr bwMode="auto">
              <a:xfrm>
                <a:off x="2688"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a:t>
                </a:r>
              </a:p>
            </p:txBody>
          </p:sp>
          <p:sp>
            <p:nvSpPr>
              <p:cNvPr id="92262" name="Text Box 39"/>
              <p:cNvSpPr txBox="1">
                <a:spLocks noChangeArrowheads="1"/>
              </p:cNvSpPr>
              <p:nvPr/>
            </p:nvSpPr>
            <p:spPr bwMode="auto">
              <a:xfrm>
                <a:off x="2544"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25</a:t>
                </a:r>
              </a:p>
            </p:txBody>
          </p:sp>
          <p:sp>
            <p:nvSpPr>
              <p:cNvPr id="92263" name="Text Box 40"/>
              <p:cNvSpPr txBox="1">
                <a:spLocks noChangeArrowheads="1"/>
              </p:cNvSpPr>
              <p:nvPr/>
            </p:nvSpPr>
            <p:spPr bwMode="auto">
              <a:xfrm>
                <a:off x="2352"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a:t>
                </a:r>
              </a:p>
            </p:txBody>
          </p:sp>
          <p:sp>
            <p:nvSpPr>
              <p:cNvPr id="92264" name="Text Box 41"/>
              <p:cNvSpPr txBox="1">
                <a:spLocks noChangeArrowheads="1"/>
              </p:cNvSpPr>
              <p:nvPr/>
            </p:nvSpPr>
            <p:spPr bwMode="auto">
              <a:xfrm>
                <a:off x="2688"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3</a:t>
                </a:r>
              </a:p>
            </p:txBody>
          </p:sp>
          <p:sp>
            <p:nvSpPr>
              <p:cNvPr id="92265" name="Text Box 42"/>
              <p:cNvSpPr txBox="1">
                <a:spLocks noChangeArrowheads="1"/>
              </p:cNvSpPr>
              <p:nvPr/>
            </p:nvSpPr>
            <p:spPr bwMode="auto">
              <a:xfrm>
                <a:off x="2544" y="67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24</a:t>
                </a:r>
              </a:p>
            </p:txBody>
          </p:sp>
          <p:sp>
            <p:nvSpPr>
              <p:cNvPr id="92266" name="Text Box 43"/>
              <p:cNvSpPr txBox="1">
                <a:spLocks noChangeArrowheads="1"/>
              </p:cNvSpPr>
              <p:nvPr/>
            </p:nvSpPr>
            <p:spPr bwMode="auto">
              <a:xfrm>
                <a:off x="2352" y="33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23</a:t>
                </a:r>
              </a:p>
            </p:txBody>
          </p:sp>
          <p:sp>
            <p:nvSpPr>
              <p:cNvPr id="92267" name="Text Box 44"/>
              <p:cNvSpPr txBox="1">
                <a:spLocks noChangeArrowheads="1"/>
              </p:cNvSpPr>
              <p:nvPr/>
            </p:nvSpPr>
            <p:spPr bwMode="auto">
              <a:xfrm>
                <a:off x="2688" y="52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22</a:t>
                </a:r>
              </a:p>
            </p:txBody>
          </p:sp>
          <p:sp>
            <p:nvSpPr>
              <p:cNvPr id="92268" name="Text Box 45"/>
              <p:cNvSpPr txBox="1">
                <a:spLocks noChangeArrowheads="1"/>
              </p:cNvSpPr>
              <p:nvPr/>
            </p:nvSpPr>
            <p:spPr bwMode="auto">
              <a:xfrm>
                <a:off x="2544"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26</a:t>
                </a:r>
              </a:p>
            </p:txBody>
          </p:sp>
          <p:sp>
            <p:nvSpPr>
              <p:cNvPr id="92269" name="Text Box 46"/>
              <p:cNvSpPr txBox="1">
                <a:spLocks noChangeArrowheads="1"/>
              </p:cNvSpPr>
              <p:nvPr/>
            </p:nvSpPr>
            <p:spPr bwMode="auto">
              <a:xfrm>
                <a:off x="2352"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0</a:t>
                </a:r>
              </a:p>
            </p:txBody>
          </p:sp>
        </p:grpSp>
        <p:grpSp>
          <p:nvGrpSpPr>
            <p:cNvPr id="5" name="Group 47"/>
            <p:cNvGrpSpPr>
              <a:grpSpLocks/>
            </p:cNvGrpSpPr>
            <p:nvPr/>
          </p:nvGrpSpPr>
          <p:grpSpPr bwMode="auto">
            <a:xfrm>
              <a:off x="3120" y="3216"/>
              <a:ext cx="480" cy="768"/>
              <a:chOff x="2016" y="192"/>
              <a:chExt cx="480" cy="768"/>
            </a:xfrm>
          </p:grpSpPr>
          <p:sp>
            <p:nvSpPr>
              <p:cNvPr id="92233" name="Line 48"/>
              <p:cNvSpPr>
                <a:spLocks noChangeShapeType="1"/>
              </p:cNvSpPr>
              <p:nvPr/>
            </p:nvSpPr>
            <p:spPr bwMode="auto">
              <a:xfrm flipH="1" flipV="1">
                <a:off x="2064" y="192"/>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4" name="Line 49"/>
              <p:cNvSpPr>
                <a:spLocks noChangeShapeType="1"/>
              </p:cNvSpPr>
              <p:nvPr/>
            </p:nvSpPr>
            <p:spPr bwMode="auto">
              <a:xfrm flipH="1" flipV="1">
                <a:off x="2256" y="288"/>
                <a:ext cx="240"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5" name="Line 50"/>
              <p:cNvSpPr>
                <a:spLocks noChangeShapeType="1"/>
              </p:cNvSpPr>
              <p:nvPr/>
            </p:nvSpPr>
            <p:spPr bwMode="auto">
              <a:xfrm flipH="1" flipV="1">
                <a:off x="2448"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6" name="Line 51"/>
              <p:cNvSpPr>
                <a:spLocks noChangeShapeType="1"/>
              </p:cNvSpPr>
              <p:nvPr/>
            </p:nvSpPr>
            <p:spPr bwMode="auto">
              <a:xfrm flipH="1">
                <a:off x="2448"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7" name="Line 52"/>
              <p:cNvSpPr>
                <a:spLocks noChangeShapeType="1"/>
              </p:cNvSpPr>
              <p:nvPr/>
            </p:nvSpPr>
            <p:spPr bwMode="auto">
              <a:xfrm flipH="1">
                <a:off x="2256" y="528"/>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8" name="Line 53"/>
              <p:cNvSpPr>
                <a:spLocks noChangeShapeType="1"/>
              </p:cNvSpPr>
              <p:nvPr/>
            </p:nvSpPr>
            <p:spPr bwMode="auto">
              <a:xfrm flipH="1" flipV="1">
                <a:off x="2064" y="480"/>
                <a:ext cx="432"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9" name="Line 54"/>
              <p:cNvSpPr>
                <a:spLocks noChangeShapeType="1"/>
              </p:cNvSpPr>
              <p:nvPr/>
            </p:nvSpPr>
            <p:spPr bwMode="auto">
              <a:xfrm flipH="1">
                <a:off x="2448" y="528"/>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0" name="Line 55"/>
              <p:cNvSpPr>
                <a:spLocks noChangeShapeType="1"/>
              </p:cNvSpPr>
              <p:nvPr/>
            </p:nvSpPr>
            <p:spPr bwMode="auto">
              <a:xfrm flipH="1">
                <a:off x="2256" y="528"/>
                <a:ext cx="240"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1" name="Line 56"/>
              <p:cNvSpPr>
                <a:spLocks noChangeShapeType="1"/>
              </p:cNvSpPr>
              <p:nvPr/>
            </p:nvSpPr>
            <p:spPr bwMode="auto">
              <a:xfrm flipH="1">
                <a:off x="2064" y="52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2" name="Freeform 57"/>
              <p:cNvSpPr>
                <a:spLocks/>
              </p:cNvSpPr>
              <p:nvPr/>
            </p:nvSpPr>
            <p:spPr bwMode="auto">
              <a:xfrm>
                <a:off x="2064" y="192"/>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43" name="Text Box 58"/>
              <p:cNvSpPr txBox="1">
                <a:spLocks noChangeArrowheads="1"/>
              </p:cNvSpPr>
              <p:nvPr/>
            </p:nvSpPr>
            <p:spPr bwMode="auto">
              <a:xfrm>
                <a:off x="2352" y="38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18</a:t>
                </a:r>
              </a:p>
            </p:txBody>
          </p:sp>
          <p:sp>
            <p:nvSpPr>
              <p:cNvPr id="92244" name="Text Box 59"/>
              <p:cNvSpPr txBox="1">
                <a:spLocks noChangeArrowheads="1"/>
              </p:cNvSpPr>
              <p:nvPr/>
            </p:nvSpPr>
            <p:spPr bwMode="auto">
              <a:xfrm>
                <a:off x="2208" y="28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6</a:t>
                </a:r>
              </a:p>
            </p:txBody>
          </p:sp>
          <p:sp>
            <p:nvSpPr>
              <p:cNvPr id="92245" name="Text Box 60"/>
              <p:cNvSpPr txBox="1">
                <a:spLocks noChangeArrowheads="1"/>
              </p:cNvSpPr>
              <p:nvPr/>
            </p:nvSpPr>
            <p:spPr bwMode="auto">
              <a:xfrm>
                <a:off x="2016" y="67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17</a:t>
                </a:r>
              </a:p>
            </p:txBody>
          </p:sp>
          <p:sp>
            <p:nvSpPr>
              <p:cNvPr id="92246" name="Text Box 61"/>
              <p:cNvSpPr txBox="1">
                <a:spLocks noChangeArrowheads="1"/>
              </p:cNvSpPr>
              <p:nvPr/>
            </p:nvSpPr>
            <p:spPr bwMode="auto">
              <a:xfrm>
                <a:off x="2352" y="86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19</a:t>
                </a:r>
              </a:p>
            </p:txBody>
          </p:sp>
          <p:sp>
            <p:nvSpPr>
              <p:cNvPr id="92247" name="Text Box 62"/>
              <p:cNvSpPr txBox="1">
                <a:spLocks noChangeArrowheads="1"/>
              </p:cNvSpPr>
              <p:nvPr/>
            </p:nvSpPr>
            <p:spPr bwMode="auto">
              <a:xfrm>
                <a:off x="2208" y="76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7</a:t>
                </a:r>
              </a:p>
            </p:txBody>
          </p:sp>
          <p:sp>
            <p:nvSpPr>
              <p:cNvPr id="92248" name="Text Box 63"/>
              <p:cNvSpPr txBox="1">
                <a:spLocks noChangeArrowheads="1"/>
              </p:cNvSpPr>
              <p:nvPr/>
            </p:nvSpPr>
            <p:spPr bwMode="auto">
              <a:xfrm>
                <a:off x="2016" y="43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10</a:t>
                </a:r>
              </a:p>
            </p:txBody>
          </p:sp>
          <p:sp>
            <p:nvSpPr>
              <p:cNvPr id="92249" name="Text Box 64"/>
              <p:cNvSpPr txBox="1">
                <a:spLocks noChangeArrowheads="1"/>
              </p:cNvSpPr>
              <p:nvPr/>
            </p:nvSpPr>
            <p:spPr bwMode="auto">
              <a:xfrm>
                <a:off x="2352" y="62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11</a:t>
                </a:r>
              </a:p>
            </p:txBody>
          </p:sp>
          <p:sp>
            <p:nvSpPr>
              <p:cNvPr id="92250" name="Text Box 65"/>
              <p:cNvSpPr txBox="1">
                <a:spLocks noChangeArrowheads="1"/>
              </p:cNvSpPr>
              <p:nvPr/>
            </p:nvSpPr>
            <p:spPr bwMode="auto">
              <a:xfrm>
                <a:off x="2208" y="52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20</a:t>
                </a:r>
              </a:p>
            </p:txBody>
          </p:sp>
          <p:sp>
            <p:nvSpPr>
              <p:cNvPr id="92251" name="Text Box 66"/>
              <p:cNvSpPr txBox="1">
                <a:spLocks noChangeArrowheads="1"/>
              </p:cNvSpPr>
              <p:nvPr/>
            </p:nvSpPr>
            <p:spPr bwMode="auto">
              <a:xfrm>
                <a:off x="2016" y="19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15</a:t>
                </a:r>
              </a:p>
            </p:txBody>
          </p:sp>
        </p:grpSp>
        <p:sp>
          <p:nvSpPr>
            <p:cNvPr id="92173" name="Line 67"/>
            <p:cNvSpPr>
              <a:spLocks noChangeShapeType="1"/>
            </p:cNvSpPr>
            <p:nvPr/>
          </p:nvSpPr>
          <p:spPr bwMode="auto">
            <a:xfrm>
              <a:off x="3552"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4" name="Text Box 68"/>
            <p:cNvSpPr txBox="1">
              <a:spLocks noChangeArrowheads="1"/>
            </p:cNvSpPr>
            <p:nvPr/>
          </p:nvSpPr>
          <p:spPr bwMode="auto">
            <a:xfrm>
              <a:off x="3456"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75" name="Line 69"/>
            <p:cNvSpPr>
              <a:spLocks noChangeShapeType="1"/>
            </p:cNvSpPr>
            <p:nvPr/>
          </p:nvSpPr>
          <p:spPr bwMode="auto">
            <a:xfrm flipH="1">
              <a:off x="3552"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6" name="Text Box 70"/>
            <p:cNvSpPr txBox="1">
              <a:spLocks noChangeArrowheads="1"/>
            </p:cNvSpPr>
            <p:nvPr/>
          </p:nvSpPr>
          <p:spPr bwMode="auto">
            <a:xfrm>
              <a:off x="3984"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77" name="Text Box 71"/>
            <p:cNvSpPr txBox="1">
              <a:spLocks noChangeArrowheads="1"/>
            </p:cNvSpPr>
            <p:nvPr/>
          </p:nvSpPr>
          <p:spPr bwMode="auto">
            <a:xfrm>
              <a:off x="4176"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magnetic distribution</a:t>
              </a:r>
              <a:endParaRPr lang="en-US" sz="900" i="1"/>
            </a:p>
          </p:txBody>
        </p:sp>
        <p:grpSp>
          <p:nvGrpSpPr>
            <p:cNvPr id="6" name="Group 72"/>
            <p:cNvGrpSpPr>
              <a:grpSpLocks/>
            </p:cNvGrpSpPr>
            <p:nvPr/>
          </p:nvGrpSpPr>
          <p:grpSpPr bwMode="auto">
            <a:xfrm>
              <a:off x="4752" y="3120"/>
              <a:ext cx="480" cy="768"/>
              <a:chOff x="3456" y="96"/>
              <a:chExt cx="480" cy="768"/>
            </a:xfrm>
          </p:grpSpPr>
          <p:sp>
            <p:nvSpPr>
              <p:cNvPr id="92222" name="Freeform 73"/>
              <p:cNvSpPr>
                <a:spLocks/>
              </p:cNvSpPr>
              <p:nvPr/>
            </p:nvSpPr>
            <p:spPr bwMode="auto">
              <a:xfrm>
                <a:off x="3504"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23" name="Line 74"/>
              <p:cNvSpPr>
                <a:spLocks noChangeShapeType="1"/>
              </p:cNvSpPr>
              <p:nvPr/>
            </p:nvSpPr>
            <p:spPr bwMode="auto">
              <a:xfrm>
                <a:off x="3456"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4" name="Line 75"/>
              <p:cNvSpPr>
                <a:spLocks noChangeShapeType="1"/>
              </p:cNvSpPr>
              <p:nvPr/>
            </p:nvSpPr>
            <p:spPr bwMode="auto">
              <a:xfrm>
                <a:off x="3456" y="528"/>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5" name="Line 76"/>
              <p:cNvSpPr>
                <a:spLocks noChangeShapeType="1"/>
              </p:cNvSpPr>
              <p:nvPr/>
            </p:nvSpPr>
            <p:spPr bwMode="auto">
              <a:xfrm flipV="1">
                <a:off x="3456" y="480"/>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6" name="Line 77"/>
              <p:cNvSpPr>
                <a:spLocks noChangeShapeType="1"/>
              </p:cNvSpPr>
              <p:nvPr/>
            </p:nvSpPr>
            <p:spPr bwMode="auto">
              <a:xfrm flipV="1">
                <a:off x="3456" y="96"/>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7" name="Line 78"/>
              <p:cNvSpPr>
                <a:spLocks noChangeShapeType="1"/>
              </p:cNvSpPr>
              <p:nvPr/>
            </p:nvSpPr>
            <p:spPr bwMode="auto">
              <a:xfrm flipV="1">
                <a:off x="3456" y="28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8" name="Text Box 79"/>
              <p:cNvSpPr txBox="1">
                <a:spLocks noChangeArrowheads="1"/>
              </p:cNvSpPr>
              <p:nvPr/>
            </p:nvSpPr>
            <p:spPr bwMode="auto">
              <a:xfrm>
                <a:off x="3792"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14</a:t>
                </a:r>
              </a:p>
            </p:txBody>
          </p:sp>
          <p:sp>
            <p:nvSpPr>
              <p:cNvPr id="92229" name="Text Box 80"/>
              <p:cNvSpPr txBox="1">
                <a:spLocks noChangeArrowheads="1"/>
              </p:cNvSpPr>
              <p:nvPr/>
            </p:nvSpPr>
            <p:spPr bwMode="auto">
              <a:xfrm>
                <a:off x="3456"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13</a:t>
                </a:r>
              </a:p>
            </p:txBody>
          </p:sp>
          <p:sp>
            <p:nvSpPr>
              <p:cNvPr id="92230" name="Text Box 81"/>
              <p:cNvSpPr txBox="1">
                <a:spLocks noChangeArrowheads="1"/>
              </p:cNvSpPr>
              <p:nvPr/>
            </p:nvSpPr>
            <p:spPr bwMode="auto">
              <a:xfrm>
                <a:off x="3792"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16</a:t>
                </a:r>
              </a:p>
            </p:txBody>
          </p:sp>
          <p:sp>
            <p:nvSpPr>
              <p:cNvPr id="92231" name="Text Box 82"/>
              <p:cNvSpPr txBox="1">
                <a:spLocks noChangeArrowheads="1"/>
              </p:cNvSpPr>
              <p:nvPr/>
            </p:nvSpPr>
            <p:spPr bwMode="auto">
              <a:xfrm>
                <a:off x="3648"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21</a:t>
                </a:r>
              </a:p>
            </p:txBody>
          </p:sp>
          <p:sp>
            <p:nvSpPr>
              <p:cNvPr id="92232" name="Text Box 83"/>
              <p:cNvSpPr txBox="1">
                <a:spLocks noChangeArrowheads="1"/>
              </p:cNvSpPr>
              <p:nvPr/>
            </p:nvSpPr>
            <p:spPr bwMode="auto">
              <a:xfrm>
                <a:off x="3456"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12</a:t>
                </a:r>
              </a:p>
            </p:txBody>
          </p:sp>
        </p:grpSp>
        <p:grpSp>
          <p:nvGrpSpPr>
            <p:cNvPr id="7" name="Group 84"/>
            <p:cNvGrpSpPr>
              <a:grpSpLocks/>
            </p:cNvGrpSpPr>
            <p:nvPr/>
          </p:nvGrpSpPr>
          <p:grpSpPr bwMode="auto">
            <a:xfrm>
              <a:off x="4512" y="3168"/>
              <a:ext cx="480" cy="768"/>
              <a:chOff x="2640" y="-144"/>
              <a:chExt cx="480" cy="768"/>
            </a:xfrm>
          </p:grpSpPr>
          <p:sp>
            <p:nvSpPr>
              <p:cNvPr id="92212" name="Freeform 85"/>
              <p:cNvSpPr>
                <a:spLocks/>
              </p:cNvSpPr>
              <p:nvPr/>
            </p:nvSpPr>
            <p:spPr bwMode="auto">
              <a:xfrm>
                <a:off x="2688" y="-144"/>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13" name="Line 86"/>
              <p:cNvSpPr>
                <a:spLocks noChangeShapeType="1"/>
              </p:cNvSpPr>
              <p:nvPr/>
            </p:nvSpPr>
            <p:spPr bwMode="auto">
              <a:xfrm flipH="1" flipV="1">
                <a:off x="2688" y="144"/>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4" name="Line 87"/>
              <p:cNvSpPr>
                <a:spLocks noChangeShapeType="1"/>
              </p:cNvSpPr>
              <p:nvPr/>
            </p:nvSpPr>
            <p:spPr bwMode="auto">
              <a:xfrm flipH="1" flipV="1">
                <a:off x="2880" y="-48"/>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5" name="Line 88"/>
              <p:cNvSpPr>
                <a:spLocks noChangeShapeType="1"/>
              </p:cNvSpPr>
              <p:nvPr/>
            </p:nvSpPr>
            <p:spPr bwMode="auto">
              <a:xfrm flipH="1">
                <a:off x="2880" y="240"/>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6" name="Line 89"/>
              <p:cNvSpPr>
                <a:spLocks noChangeShapeType="1"/>
              </p:cNvSpPr>
              <p:nvPr/>
            </p:nvSpPr>
            <p:spPr bwMode="auto">
              <a:xfrm>
                <a:off x="2880" y="240"/>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7" name="Text Box 90"/>
              <p:cNvSpPr txBox="1">
                <a:spLocks noChangeArrowheads="1"/>
              </p:cNvSpPr>
              <p:nvPr/>
            </p:nvSpPr>
            <p:spPr bwMode="auto">
              <a:xfrm>
                <a:off x="2832" y="-5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25</a:t>
                </a:r>
              </a:p>
            </p:txBody>
          </p:sp>
          <p:sp>
            <p:nvSpPr>
              <p:cNvPr id="92218" name="Text Box 91"/>
              <p:cNvSpPr txBox="1">
                <a:spLocks noChangeArrowheads="1"/>
              </p:cNvSpPr>
              <p:nvPr/>
            </p:nvSpPr>
            <p:spPr bwMode="auto">
              <a:xfrm>
                <a:off x="2832"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24</a:t>
                </a:r>
              </a:p>
            </p:txBody>
          </p:sp>
          <p:sp>
            <p:nvSpPr>
              <p:cNvPr id="92219" name="Text Box 92"/>
              <p:cNvSpPr txBox="1">
                <a:spLocks noChangeArrowheads="1"/>
              </p:cNvSpPr>
              <p:nvPr/>
            </p:nvSpPr>
            <p:spPr bwMode="auto">
              <a:xfrm>
                <a:off x="2640"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23</a:t>
                </a:r>
              </a:p>
            </p:txBody>
          </p:sp>
          <p:sp>
            <p:nvSpPr>
              <p:cNvPr id="92220" name="Text Box 93"/>
              <p:cNvSpPr txBox="1">
                <a:spLocks noChangeArrowheads="1"/>
              </p:cNvSpPr>
              <p:nvPr/>
            </p:nvSpPr>
            <p:spPr bwMode="auto">
              <a:xfrm>
                <a:off x="2976"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22</a:t>
                </a:r>
              </a:p>
            </p:txBody>
          </p:sp>
          <p:sp>
            <p:nvSpPr>
              <p:cNvPr id="92221" name="Text Box 94"/>
              <p:cNvSpPr txBox="1">
                <a:spLocks noChangeArrowheads="1"/>
              </p:cNvSpPr>
              <p:nvPr/>
            </p:nvSpPr>
            <p:spPr bwMode="auto">
              <a:xfrm>
                <a:off x="2832"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26</a:t>
                </a:r>
              </a:p>
            </p:txBody>
          </p:sp>
        </p:grpSp>
        <p:grpSp>
          <p:nvGrpSpPr>
            <p:cNvPr id="8" name="Group 95"/>
            <p:cNvGrpSpPr>
              <a:grpSpLocks/>
            </p:cNvGrpSpPr>
            <p:nvPr/>
          </p:nvGrpSpPr>
          <p:grpSpPr bwMode="auto">
            <a:xfrm>
              <a:off x="4272" y="3216"/>
              <a:ext cx="480" cy="768"/>
              <a:chOff x="1488" y="192"/>
              <a:chExt cx="480" cy="768"/>
            </a:xfrm>
          </p:grpSpPr>
          <p:sp>
            <p:nvSpPr>
              <p:cNvPr id="92201" name="Line 96"/>
              <p:cNvSpPr>
                <a:spLocks noChangeShapeType="1"/>
              </p:cNvSpPr>
              <p:nvPr/>
            </p:nvSpPr>
            <p:spPr bwMode="auto">
              <a:xfrm flipH="1" flipV="1">
                <a:off x="1536" y="192"/>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2" name="Line 97"/>
              <p:cNvSpPr>
                <a:spLocks noChangeShapeType="1"/>
              </p:cNvSpPr>
              <p:nvPr/>
            </p:nvSpPr>
            <p:spPr bwMode="auto">
              <a:xfrm flipH="1" flipV="1">
                <a:off x="1920"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3" name="Line 98"/>
              <p:cNvSpPr>
                <a:spLocks noChangeShapeType="1"/>
              </p:cNvSpPr>
              <p:nvPr/>
            </p:nvSpPr>
            <p:spPr bwMode="auto">
              <a:xfrm flipH="1">
                <a:off x="1728" y="528"/>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4" name="Line 99"/>
              <p:cNvSpPr>
                <a:spLocks noChangeShapeType="1"/>
              </p:cNvSpPr>
              <p:nvPr/>
            </p:nvSpPr>
            <p:spPr bwMode="auto">
              <a:xfrm flipH="1">
                <a:off x="1920" y="528"/>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5" name="Line 100"/>
              <p:cNvSpPr>
                <a:spLocks noChangeShapeType="1"/>
              </p:cNvSpPr>
              <p:nvPr/>
            </p:nvSpPr>
            <p:spPr bwMode="auto">
              <a:xfrm flipH="1">
                <a:off x="1536" y="52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6" name="Freeform 101"/>
              <p:cNvSpPr>
                <a:spLocks/>
              </p:cNvSpPr>
              <p:nvPr/>
            </p:nvSpPr>
            <p:spPr bwMode="auto">
              <a:xfrm>
                <a:off x="1536" y="192"/>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07" name="Text Box 102"/>
              <p:cNvSpPr txBox="1">
                <a:spLocks noChangeArrowheads="1"/>
              </p:cNvSpPr>
              <p:nvPr/>
            </p:nvSpPr>
            <p:spPr bwMode="auto">
              <a:xfrm>
                <a:off x="1824" y="38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18</a:t>
                </a:r>
              </a:p>
            </p:txBody>
          </p:sp>
          <p:sp>
            <p:nvSpPr>
              <p:cNvPr id="92208" name="Text Box 103"/>
              <p:cNvSpPr txBox="1">
                <a:spLocks noChangeArrowheads="1"/>
              </p:cNvSpPr>
              <p:nvPr/>
            </p:nvSpPr>
            <p:spPr bwMode="auto">
              <a:xfrm>
                <a:off x="1488" y="67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17</a:t>
                </a:r>
              </a:p>
            </p:txBody>
          </p:sp>
          <p:sp>
            <p:nvSpPr>
              <p:cNvPr id="92209" name="Text Box 104"/>
              <p:cNvSpPr txBox="1">
                <a:spLocks noChangeArrowheads="1"/>
              </p:cNvSpPr>
              <p:nvPr/>
            </p:nvSpPr>
            <p:spPr bwMode="auto">
              <a:xfrm>
                <a:off x="1824" y="86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19</a:t>
                </a:r>
              </a:p>
            </p:txBody>
          </p:sp>
          <p:sp>
            <p:nvSpPr>
              <p:cNvPr id="92210" name="Text Box 105"/>
              <p:cNvSpPr txBox="1">
                <a:spLocks noChangeArrowheads="1"/>
              </p:cNvSpPr>
              <p:nvPr/>
            </p:nvSpPr>
            <p:spPr bwMode="auto">
              <a:xfrm>
                <a:off x="1680" y="52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20</a:t>
                </a:r>
              </a:p>
            </p:txBody>
          </p:sp>
          <p:sp>
            <p:nvSpPr>
              <p:cNvPr id="92211" name="Text Box 106"/>
              <p:cNvSpPr txBox="1">
                <a:spLocks noChangeArrowheads="1"/>
              </p:cNvSpPr>
              <p:nvPr/>
            </p:nvSpPr>
            <p:spPr bwMode="auto">
              <a:xfrm>
                <a:off x="1488" y="19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15</a:t>
                </a:r>
              </a:p>
            </p:txBody>
          </p:sp>
        </p:grpSp>
        <p:sp>
          <p:nvSpPr>
            <p:cNvPr id="92181" name="Line 107"/>
            <p:cNvSpPr>
              <a:spLocks noChangeShapeType="1"/>
            </p:cNvSpPr>
            <p:nvPr/>
          </p:nvSpPr>
          <p:spPr bwMode="auto">
            <a:xfrm>
              <a:off x="4320"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2" name="Text Box 108"/>
            <p:cNvSpPr txBox="1">
              <a:spLocks noChangeArrowheads="1"/>
            </p:cNvSpPr>
            <p:nvPr/>
          </p:nvSpPr>
          <p:spPr bwMode="auto">
            <a:xfrm>
              <a:off x="4176"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sp>
          <p:nvSpPr>
            <p:cNvPr id="92183" name="Line 109"/>
            <p:cNvSpPr>
              <a:spLocks noChangeShapeType="1"/>
            </p:cNvSpPr>
            <p:nvPr/>
          </p:nvSpPr>
          <p:spPr bwMode="auto">
            <a:xfrm>
              <a:off x="4704"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4" name="Text Box 110"/>
            <p:cNvSpPr txBox="1">
              <a:spLocks noChangeArrowheads="1"/>
            </p:cNvSpPr>
            <p:nvPr/>
          </p:nvSpPr>
          <p:spPr bwMode="auto">
            <a:xfrm>
              <a:off x="4608"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85" name="Line 111"/>
            <p:cNvSpPr>
              <a:spLocks noChangeShapeType="1"/>
            </p:cNvSpPr>
            <p:nvPr/>
          </p:nvSpPr>
          <p:spPr bwMode="auto">
            <a:xfrm flipH="1">
              <a:off x="4704"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6" name="Text Box 112"/>
            <p:cNvSpPr txBox="1">
              <a:spLocks noChangeArrowheads="1"/>
            </p:cNvSpPr>
            <p:nvPr/>
          </p:nvSpPr>
          <p:spPr bwMode="auto">
            <a:xfrm>
              <a:off x="5136"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87" name="Text Box 113"/>
            <p:cNvSpPr txBox="1">
              <a:spLocks noChangeArrowheads="1"/>
            </p:cNvSpPr>
            <p:nvPr/>
          </p:nvSpPr>
          <p:spPr bwMode="auto">
            <a:xfrm>
              <a:off x="1872"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macroscopic variables</a:t>
              </a:r>
            </a:p>
          </p:txBody>
        </p:sp>
        <p:grpSp>
          <p:nvGrpSpPr>
            <p:cNvPr id="9" name="Group 114"/>
            <p:cNvGrpSpPr>
              <a:grpSpLocks/>
            </p:cNvGrpSpPr>
            <p:nvPr/>
          </p:nvGrpSpPr>
          <p:grpSpPr bwMode="auto">
            <a:xfrm>
              <a:off x="2016" y="3120"/>
              <a:ext cx="864" cy="864"/>
              <a:chOff x="144" y="96"/>
              <a:chExt cx="864" cy="864"/>
            </a:xfrm>
          </p:grpSpPr>
          <p:sp>
            <p:nvSpPr>
              <p:cNvPr id="92198" name="Freeform 11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solidFill>
              <a:ln w="6350">
                <a:solidFill>
                  <a:schemeClr val="tx1"/>
                </a:solidFill>
                <a:round/>
                <a:headEnd/>
                <a:tailEnd/>
              </a:ln>
            </p:spPr>
            <p:txBody>
              <a:bodyPr wrap="none" anchor="ctr">
                <a:prstTxWarp prst="textNoShape">
                  <a:avLst/>
                </a:prstTxWarp>
              </a:bodyPr>
              <a:lstStyle/>
              <a:p>
                <a:endParaRPr lang="en-US" sz="900"/>
              </a:p>
            </p:txBody>
          </p:sp>
          <p:sp>
            <p:nvSpPr>
              <p:cNvPr id="92199" name="Freeform 11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solidFill>
              <a:ln w="6350">
                <a:solidFill>
                  <a:schemeClr val="tx1"/>
                </a:solidFill>
                <a:round/>
                <a:headEnd/>
                <a:tailEnd/>
              </a:ln>
            </p:spPr>
            <p:txBody>
              <a:bodyPr wrap="none" anchor="ctr">
                <a:prstTxWarp prst="textNoShape">
                  <a:avLst/>
                </a:prstTxWarp>
              </a:bodyPr>
              <a:lstStyle/>
              <a:p>
                <a:endParaRPr lang="en-US" sz="900"/>
              </a:p>
            </p:txBody>
          </p:sp>
          <p:sp>
            <p:nvSpPr>
              <p:cNvPr id="92200" name="Freeform 11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solidFill>
              <a:ln w="6350">
                <a:solidFill>
                  <a:schemeClr val="tx1"/>
                </a:solidFill>
                <a:round/>
                <a:headEnd/>
                <a:tailEnd/>
              </a:ln>
            </p:spPr>
            <p:txBody>
              <a:bodyPr wrap="none" anchor="ctr">
                <a:prstTxWarp prst="textNoShape">
                  <a:avLst/>
                </a:prstTxWarp>
              </a:bodyPr>
              <a:lstStyle/>
              <a:p>
                <a:endParaRPr lang="en-US" sz="900"/>
              </a:p>
            </p:txBody>
          </p:sp>
        </p:grpSp>
        <p:sp>
          <p:nvSpPr>
            <p:cNvPr id="92189" name="Line 118"/>
            <p:cNvSpPr>
              <a:spLocks noChangeShapeType="1"/>
            </p:cNvSpPr>
            <p:nvPr/>
          </p:nvSpPr>
          <p:spPr bwMode="auto">
            <a:xfrm>
              <a:off x="2016"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0" name="Text Box 119"/>
            <p:cNvSpPr txBox="1">
              <a:spLocks noChangeArrowheads="1"/>
            </p:cNvSpPr>
            <p:nvPr/>
          </p:nvSpPr>
          <p:spPr bwMode="auto">
            <a:xfrm>
              <a:off x="1872"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sp>
          <p:nvSpPr>
            <p:cNvPr id="92191" name="Line 120"/>
            <p:cNvSpPr>
              <a:spLocks noChangeShapeType="1"/>
            </p:cNvSpPr>
            <p:nvPr/>
          </p:nvSpPr>
          <p:spPr bwMode="auto">
            <a:xfrm>
              <a:off x="2400"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2" name="Text Box 121"/>
            <p:cNvSpPr txBox="1">
              <a:spLocks noChangeArrowheads="1"/>
            </p:cNvSpPr>
            <p:nvPr/>
          </p:nvSpPr>
          <p:spPr bwMode="auto">
            <a:xfrm>
              <a:off x="2304"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93" name="Line 122"/>
            <p:cNvSpPr>
              <a:spLocks noChangeShapeType="1"/>
            </p:cNvSpPr>
            <p:nvPr/>
          </p:nvSpPr>
          <p:spPr bwMode="auto">
            <a:xfrm flipH="1">
              <a:off x="2400"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4" name="Text Box 123"/>
            <p:cNvSpPr txBox="1">
              <a:spLocks noChangeArrowheads="1"/>
            </p:cNvSpPr>
            <p:nvPr/>
          </p:nvSpPr>
          <p:spPr bwMode="auto">
            <a:xfrm>
              <a:off x="2832"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95" name="AutoShape 124"/>
            <p:cNvSpPr>
              <a:spLocks/>
            </p:cNvSpPr>
            <p:nvPr/>
          </p:nvSpPr>
          <p:spPr bwMode="auto">
            <a:xfrm>
              <a:off x="2976" y="3072"/>
              <a:ext cx="96" cy="960"/>
            </a:xfrm>
            <a:prstGeom prst="leftBrace">
              <a:avLst>
                <a:gd name="adj1" fmla="val 83333"/>
                <a:gd name="adj2" fmla="val 50000"/>
              </a:avLst>
            </a:prstGeom>
            <a:noFill/>
            <a:ln w="9525">
              <a:solidFill>
                <a:schemeClr val="tx1"/>
              </a:solidFill>
              <a:round/>
              <a:headEnd/>
              <a:tailEnd/>
            </a:ln>
          </p:spPr>
          <p:txBody>
            <a:bodyPr wrap="none" anchor="ctr">
              <a:prstTxWarp prst="textNoShape">
                <a:avLst/>
              </a:prstTxWarp>
            </a:bodyPr>
            <a:lstStyle/>
            <a:p>
              <a:endParaRPr lang="en-US" sz="900"/>
            </a:p>
          </p:txBody>
        </p:sp>
        <p:sp>
          <p:nvSpPr>
            <p:cNvPr id="92196" name="Line 125"/>
            <p:cNvSpPr>
              <a:spLocks noChangeShapeType="1"/>
            </p:cNvSpPr>
            <p:nvPr/>
          </p:nvSpPr>
          <p:spPr bwMode="auto">
            <a:xfrm flipH="1">
              <a:off x="2736" y="3552"/>
              <a:ext cx="240" cy="0"/>
            </a:xfrm>
            <a:prstGeom prst="line">
              <a:avLst/>
            </a:prstGeom>
            <a:noFill/>
            <a:ln w="9525">
              <a:solidFill>
                <a:schemeClr val="tx1"/>
              </a:solidFill>
              <a:round/>
              <a:headEnd/>
              <a:tailEnd/>
            </a:ln>
          </p:spPr>
          <p:txBody>
            <a:bodyPr wrap="none" anchor="ctr">
              <a:prstTxWarp prst="textNoShape">
                <a:avLst/>
              </a:prstTxWarp>
            </a:bodyPr>
            <a:lstStyle/>
            <a:p>
              <a:endParaRPr lang="en-US" sz="900"/>
            </a:p>
          </p:txBody>
        </p:sp>
        <p:sp>
          <p:nvSpPr>
            <p:cNvPr id="92197" name="Oval 126"/>
            <p:cNvSpPr>
              <a:spLocks noChangeArrowheads="1"/>
            </p:cNvSpPr>
            <p:nvPr/>
          </p:nvSpPr>
          <p:spPr bwMode="auto">
            <a:xfrm>
              <a:off x="2640" y="3504"/>
              <a:ext cx="96" cy="96"/>
            </a:xfrm>
            <a:prstGeom prst="ellipse">
              <a:avLst/>
            </a:prstGeom>
            <a:solidFill>
              <a:srgbClr val="CCCCCC"/>
            </a:solidFill>
            <a:ln w="6350">
              <a:solidFill>
                <a:schemeClr val="tx1"/>
              </a:solidFill>
              <a:prstDash val="dash"/>
              <a:round/>
              <a:headEnd/>
              <a:tailEnd/>
            </a:ln>
          </p:spPr>
          <p:txBody>
            <a:bodyPr wrap="none" anchor="ctr">
              <a:prstTxWarp prst="textNoShape">
                <a:avLst/>
              </a:prstTxWarp>
            </a:bodyPr>
            <a:lstStyle/>
            <a:p>
              <a:endParaRPr lang="en-US" sz="900"/>
            </a:p>
          </p:txBody>
        </p:sp>
      </p:grpSp>
      <p:sp>
        <p:nvSpPr>
          <p:cNvPr id="92165" name="Rectangle 3"/>
          <p:cNvSpPr>
            <a:spLocks noGrp="1" noChangeArrowheads="1"/>
          </p:cNvSpPr>
          <p:nvPr>
            <p:ph type="body" idx="1"/>
          </p:nvPr>
        </p:nvSpPr>
        <p:spPr>
          <a:xfrm>
            <a:off x="455613" y="1143000"/>
            <a:ext cx="8226425" cy="5715000"/>
          </a:xfrm>
          <a:noFill/>
        </p:spPr>
        <p:txBody>
          <a:bodyPr/>
          <a:lstStyle/>
          <a:p>
            <a:pPr eaLnBrk="1" hangingPunct="1"/>
            <a:r>
              <a:rPr lang="en-US" sz="1800" dirty="0" smtClean="0"/>
              <a:t>Lattice Boltzmann </a:t>
            </a:r>
            <a:r>
              <a:rPr lang="en-US" sz="1800" dirty="0" err="1" smtClean="0"/>
              <a:t>Magnetohydrodynamics</a:t>
            </a:r>
            <a:r>
              <a:rPr lang="en-US" sz="1800" dirty="0" smtClean="0"/>
              <a:t> (</a:t>
            </a:r>
            <a:r>
              <a:rPr lang="en-US" sz="1800" dirty="0" err="1" smtClean="0"/>
              <a:t>CFD+Maxwell’s</a:t>
            </a:r>
            <a:r>
              <a:rPr lang="en-US" sz="1800" dirty="0" smtClean="0"/>
              <a:t> Equations)</a:t>
            </a:r>
          </a:p>
          <a:p>
            <a:pPr eaLnBrk="1" hangingPunct="1"/>
            <a:r>
              <a:rPr lang="en-US" sz="1800" dirty="0" smtClean="0"/>
              <a:t>Used in plasma </a:t>
            </a:r>
            <a:r>
              <a:rPr lang="en-US" sz="1800" dirty="0"/>
              <a:t>turbulence </a:t>
            </a:r>
            <a:r>
              <a:rPr lang="en-US" sz="1800" dirty="0" smtClean="0"/>
              <a:t>simulation</a:t>
            </a:r>
          </a:p>
          <a:p>
            <a:pPr eaLnBrk="1" hangingPunct="1"/>
            <a:r>
              <a:rPr lang="en-US" sz="1800" dirty="0" smtClean="0"/>
              <a:t>Three macroscopic quantities:</a:t>
            </a:r>
          </a:p>
          <a:p>
            <a:pPr lvl="1" eaLnBrk="1" hangingPunct="1"/>
            <a:r>
              <a:rPr lang="en-US" sz="1400" dirty="0" smtClean="0"/>
              <a:t>Density, Momentum (vector), Magnetic Field (vector)</a:t>
            </a:r>
            <a:endParaRPr lang="en-US" sz="1600" dirty="0" smtClean="0"/>
          </a:p>
          <a:p>
            <a:pPr eaLnBrk="1" hangingPunct="1"/>
            <a:r>
              <a:rPr lang="en-US" sz="1800" dirty="0" smtClean="0"/>
              <a:t>Two </a:t>
            </a:r>
            <a:r>
              <a:rPr lang="en-US" sz="1800" dirty="0"/>
              <a:t>distributions:</a:t>
            </a:r>
          </a:p>
          <a:p>
            <a:pPr lvl="1" eaLnBrk="1" hangingPunct="1"/>
            <a:r>
              <a:rPr lang="en-US" sz="1400" dirty="0"/>
              <a:t>momentum distribution (27 scalar components)</a:t>
            </a:r>
          </a:p>
          <a:p>
            <a:pPr lvl="1" eaLnBrk="1" hangingPunct="1"/>
            <a:r>
              <a:rPr lang="en-US" sz="1400" dirty="0"/>
              <a:t>magnetic distribution (15</a:t>
            </a:r>
            <a:r>
              <a:rPr lang="en-US" sz="1400" dirty="0" smtClean="0"/>
              <a:t> Cartesian vector </a:t>
            </a:r>
            <a:r>
              <a:rPr lang="en-US" sz="1400" dirty="0"/>
              <a:t>components</a:t>
            </a:r>
            <a:r>
              <a:rPr lang="en-US" sz="1400" dirty="0" smtClean="0"/>
              <a:t>)</a:t>
            </a:r>
          </a:p>
          <a:p>
            <a:r>
              <a:rPr lang="en-US" sz="1800" dirty="0" smtClean="0"/>
              <a:t>Two main functions:  </a:t>
            </a:r>
          </a:p>
          <a:p>
            <a:pPr lvl="1"/>
            <a:r>
              <a:rPr lang="en-US" sz="1400" dirty="0" smtClean="0"/>
              <a:t>collision( ) = lattice updates = read 73 doubles, 1300 flops, write 79</a:t>
            </a:r>
          </a:p>
          <a:p>
            <a:pPr lvl="1"/>
            <a:r>
              <a:rPr lang="en-US" sz="1400" dirty="0" smtClean="0"/>
              <a:t>stream( ) = MPI ghost zone exchange = 24 doubles per face</a:t>
            </a:r>
          </a:p>
          <a:p>
            <a:pPr lvl="1" eaLnBrk="1" hangingPunct="1"/>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LBMHD Stencil</a:t>
            </a:r>
            <a:endParaRPr lang="en-US" dirty="0"/>
          </a:p>
        </p:txBody>
      </p:sp>
      <p:sp>
        <p:nvSpPr>
          <p:cNvPr id="3" name="Content Placeholder 2"/>
          <p:cNvSpPr>
            <a:spLocks noGrp="1"/>
          </p:cNvSpPr>
          <p:nvPr>
            <p:ph idx="1"/>
          </p:nvPr>
        </p:nvSpPr>
        <p:spPr/>
        <p:txBody>
          <a:bodyPr/>
          <a:lstStyle/>
          <a:p>
            <a:r>
              <a:rPr lang="en-US" dirty="0" smtClean="0"/>
              <a:t>Simplified example reading from 9 arrays and writing to 9 arrays</a:t>
            </a:r>
          </a:p>
          <a:p>
            <a:r>
              <a:rPr lang="en-US" dirty="0" smtClean="0"/>
              <a:t>Actual LBMHD reads 73, writes 79 arrays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45</a:t>
            </a:fld>
            <a:endParaRPr lang="en-US"/>
          </a:p>
        </p:txBody>
      </p:sp>
      <p:pic>
        <p:nvPicPr>
          <p:cNvPr id="5" name="Picture 4" descr="memory_lattic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2667000"/>
            <a:ext cx="9144000" cy="3810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Overall, we see speedups of up to 3.4x</a:t>
            </a:r>
          </a:p>
          <a:p>
            <a:endParaRPr lang="en-US" sz="1600" dirty="0" smtClean="0"/>
          </a:p>
          <a:p>
            <a:r>
              <a:rPr lang="en-US" sz="1600" dirty="0" smtClean="0"/>
              <a:t>As problem size increased, so to does performance.  However, the value of threading is diminished.</a:t>
            </a:r>
          </a:p>
          <a:p>
            <a:endParaRPr lang="en-US" sz="1600" dirty="0" smtClean="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46</a:t>
            </a:fld>
            <a:endParaRPr lang="en-US"/>
          </a:p>
        </p:txBody>
      </p:sp>
      <p:pic>
        <p:nvPicPr>
          <p:cNvPr id="7" name="Picture 6" descr="per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371600"/>
            <a:ext cx="4572000" cy="4572000"/>
          </a:xfrm>
          <a:prstGeom prst="rect">
            <a:avLst/>
          </a:prstGeom>
        </p:spPr>
      </p:pic>
      <p:sp>
        <p:nvSpPr>
          <p:cNvPr id="6" name="TextBox 5"/>
          <p:cNvSpPr txBox="1"/>
          <p:nvPr/>
        </p:nvSpPr>
        <p:spPr>
          <a:xfrm>
            <a:off x="5105400" y="5943600"/>
            <a:ext cx="1054495" cy="461665"/>
          </a:xfrm>
          <a:prstGeom prst="rect">
            <a:avLst/>
          </a:prstGeom>
          <a:noFill/>
        </p:spPr>
        <p:txBody>
          <a:bodyPr wrap="none" rtlCol="0">
            <a:spAutoFit/>
          </a:bodyPr>
          <a:lstStyle/>
          <a:p>
            <a:pPr algn="ctr"/>
            <a:r>
              <a:rPr lang="en-US" sz="1200" dirty="0" smtClean="0"/>
              <a:t>Quad-core</a:t>
            </a:r>
          </a:p>
          <a:p>
            <a:pPr algn="ctr"/>
            <a:r>
              <a:rPr lang="en-US" sz="1200" dirty="0" smtClean="0"/>
              <a:t>Blue Gene/P</a:t>
            </a:r>
            <a:endParaRPr lang="en-US" sz="1200" dirty="0"/>
          </a:p>
        </p:txBody>
      </p:sp>
      <p:sp>
        <p:nvSpPr>
          <p:cNvPr id="8" name="TextBox 7"/>
          <p:cNvSpPr txBox="1"/>
          <p:nvPr/>
        </p:nvSpPr>
        <p:spPr>
          <a:xfrm>
            <a:off x="6195182" y="5939135"/>
            <a:ext cx="1151352" cy="461665"/>
          </a:xfrm>
          <a:prstGeom prst="rect">
            <a:avLst/>
          </a:prstGeom>
          <a:noFill/>
        </p:spPr>
        <p:txBody>
          <a:bodyPr wrap="none" rtlCol="0">
            <a:spAutoFit/>
          </a:bodyPr>
          <a:lstStyle/>
          <a:p>
            <a:pPr algn="ctr"/>
            <a:r>
              <a:rPr lang="en-US" sz="1200" dirty="0" smtClean="0"/>
              <a:t>1P Quad-core</a:t>
            </a:r>
          </a:p>
          <a:p>
            <a:pPr algn="ctr"/>
            <a:r>
              <a:rPr lang="en-US" sz="1200" dirty="0" smtClean="0"/>
              <a:t>Opteron Node</a:t>
            </a:r>
            <a:endParaRPr lang="en-US" sz="1200" dirty="0"/>
          </a:p>
        </p:txBody>
      </p:sp>
      <p:sp>
        <p:nvSpPr>
          <p:cNvPr id="9" name="TextBox 8"/>
          <p:cNvSpPr txBox="1"/>
          <p:nvPr/>
        </p:nvSpPr>
        <p:spPr>
          <a:xfrm>
            <a:off x="7766690" y="5943600"/>
            <a:ext cx="1151352" cy="461665"/>
          </a:xfrm>
          <a:prstGeom prst="rect">
            <a:avLst/>
          </a:prstGeom>
          <a:noFill/>
        </p:spPr>
        <p:txBody>
          <a:bodyPr wrap="none" rtlCol="0">
            <a:spAutoFit/>
          </a:bodyPr>
          <a:lstStyle/>
          <a:p>
            <a:pPr algn="ctr"/>
            <a:r>
              <a:rPr lang="en-US" sz="1200" dirty="0" smtClean="0"/>
              <a:t>2P, 24-core</a:t>
            </a:r>
          </a:p>
          <a:p>
            <a:pPr algn="ctr"/>
            <a:r>
              <a:rPr lang="en-US" sz="1200" dirty="0" smtClean="0"/>
              <a:t>Opteron Node</a:t>
            </a:r>
            <a:endParaRPr lang="en-US"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As problem size increased, so to does performance.  However, the value of threading is diminished.</a:t>
            </a:r>
          </a:p>
          <a:p>
            <a:endParaRPr lang="en-US" sz="1600" dirty="0" smtClean="0"/>
          </a:p>
          <a:p>
            <a:r>
              <a:rPr lang="en-US" sz="1600" b="1" i="1" dirty="0" smtClean="0">
                <a:solidFill>
                  <a:srgbClr val="FF0080"/>
                </a:solidFill>
              </a:rPr>
              <a:t>For small problems, MPI time can dominate runtime on Hopper</a:t>
            </a:r>
          </a:p>
          <a:p>
            <a:r>
              <a:rPr lang="en-US" sz="1600" b="1" i="1" dirty="0" smtClean="0">
                <a:solidFill>
                  <a:srgbClr val="FF0080"/>
                </a:solidFill>
              </a:rPr>
              <a:t>Threading mitigates this</a:t>
            </a:r>
          </a:p>
          <a:p>
            <a:endParaRPr lang="en-US" sz="1600" dirty="0" smtClean="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47</a:t>
            </a:fld>
            <a:endParaRPr lang="en-US"/>
          </a:p>
        </p:txBody>
      </p:sp>
      <p:pic>
        <p:nvPicPr>
          <p:cNvPr id="6" name="Picture 5" descr="comm_1gb.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596688"/>
            <a:ext cx="4572000" cy="381351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As problem size increased, so to does performance.  However, the value of threading is diminished.</a:t>
            </a:r>
          </a:p>
          <a:p>
            <a:endParaRPr lang="en-US" sz="1600" dirty="0" smtClean="0"/>
          </a:p>
          <a:p>
            <a:r>
              <a:rPr lang="en-US" sz="1600" b="1" dirty="0" smtClean="0">
                <a:solidFill>
                  <a:srgbClr val="0000FF"/>
                </a:solidFill>
              </a:rPr>
              <a:t>For large problems, MPI time remains a small fraction of overall time</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48</a:t>
            </a:fld>
            <a:endParaRPr lang="en-US"/>
          </a:p>
        </p:txBody>
      </p:sp>
      <p:pic>
        <p:nvPicPr>
          <p:cNvPr id="7" name="Picture 6" descr="comm_max.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596688"/>
            <a:ext cx="4572000" cy="381351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800" dirty="0" smtClean="0"/>
              <a:t>Ultimately, energy is becoming the great equalizer among machines.</a:t>
            </a:r>
          </a:p>
          <a:p>
            <a:endParaRPr lang="en-US" sz="1800" dirty="0" smtClean="0"/>
          </a:p>
          <a:p>
            <a:r>
              <a:rPr lang="en-US" sz="1800" dirty="0" smtClean="0"/>
              <a:t>Hoper has 6x the cores, but burns 15x the power of Intrepid.  </a:t>
            </a:r>
          </a:p>
          <a:p>
            <a:endParaRPr lang="en-US" sz="1800" dirty="0" smtClean="0"/>
          </a:p>
          <a:p>
            <a:r>
              <a:rPr lang="en-US" sz="1800" dirty="0" smtClean="0"/>
              <a:t>To visualize this, we explore energy efficiency (</a:t>
            </a:r>
            <a:r>
              <a:rPr lang="en-US" sz="1800" dirty="0" err="1" smtClean="0"/>
              <a:t>Mflop/s</a:t>
            </a:r>
            <a:r>
              <a:rPr lang="en-US" sz="1800" dirty="0" smtClean="0"/>
              <a:t> per Watt)</a:t>
            </a:r>
          </a:p>
          <a:p>
            <a:endParaRPr lang="en-US" sz="1800" dirty="0" smtClean="0"/>
          </a:p>
          <a:p>
            <a:endParaRPr lang="en-US" sz="1800" dirty="0" smtClean="0"/>
          </a:p>
          <a:p>
            <a:r>
              <a:rPr lang="en-US" sz="1800" dirty="0" smtClean="0"/>
              <a:t>Clearly, despite the performance differences, energy efficiency is remarkably similar.</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49</a:t>
            </a:fld>
            <a:endParaRPr lang="en-US"/>
          </a:p>
        </p:txBody>
      </p:sp>
      <p:pic>
        <p:nvPicPr>
          <p:cNvPr id="6" name="Picture 5" descr="powe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2057400"/>
            <a:ext cx="4572000" cy="38135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Methods</a:t>
            </a:r>
            <a:endParaRPr lang="en-US" sz="24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a:t>
            </a:fld>
            <a:endParaRPr lang="en-US"/>
          </a:p>
        </p:txBody>
      </p:sp>
      <p:sp>
        <p:nvSpPr>
          <p:cNvPr id="3" name="Content Placeholder 2"/>
          <p:cNvSpPr>
            <a:spLocks noGrp="1"/>
          </p:cNvSpPr>
          <p:nvPr>
            <p:ph idx="1"/>
          </p:nvPr>
        </p:nvSpPr>
        <p:spPr>
          <a:xfrm>
            <a:off x="455613" y="1143001"/>
            <a:ext cx="8229600" cy="2286000"/>
          </a:xfrm>
        </p:spPr>
        <p:txBody>
          <a:bodyPr/>
          <a:lstStyle/>
          <a:p>
            <a:r>
              <a:rPr lang="en-US" dirty="0" smtClean="0"/>
              <a:t>Naïvely, particle codes iterate on calculation of </a:t>
            </a:r>
            <a:r>
              <a:rPr lang="en-US" dirty="0" err="1" smtClean="0"/>
              <a:t>pairwise</a:t>
            </a:r>
            <a:r>
              <a:rPr lang="en-US" dirty="0" smtClean="0"/>
              <a:t> forces and moving particles ~ O(N</a:t>
            </a:r>
            <a:r>
              <a:rPr lang="en-US" baseline="30000" dirty="0" smtClean="0"/>
              <a:t>2</a:t>
            </a:r>
            <a:r>
              <a:rPr lang="en-US" dirty="0" smtClean="0"/>
              <a:t>) computational complexity</a:t>
            </a:r>
          </a:p>
          <a:p>
            <a:r>
              <a:rPr lang="en-US" dirty="0" smtClean="0"/>
              <a:t>Although architecturally efficient (great locality/intensity/</a:t>
            </a:r>
            <a:r>
              <a:rPr lang="en-US" dirty="0" err="1" smtClean="0"/>
              <a:t>comm</a:t>
            </a:r>
            <a:r>
              <a:rPr lang="en-US" dirty="0" smtClean="0"/>
              <a:t>.), this approach is clearly computationally expensive and intractable for large number of particles</a:t>
            </a:r>
          </a:p>
          <a:p>
            <a:endParaRPr lang="en-US" dirty="0" smtClean="0"/>
          </a:p>
          <a:p>
            <a:r>
              <a:rPr lang="en-US" dirty="0" smtClean="0"/>
              <a:t>Rather than calculating O(N</a:t>
            </a:r>
            <a:r>
              <a:rPr lang="en-US" baseline="30000" dirty="0" smtClean="0"/>
              <a:t>2</a:t>
            </a:r>
            <a:r>
              <a:rPr lang="en-US" dirty="0" smtClean="0"/>
              <a:t>) forces, PIC methods calculate O(N) impact of particles on field and O(N) impact of field on particles</a:t>
            </a:r>
          </a:p>
          <a:p>
            <a:pPr lvl="1"/>
            <a:r>
              <a:rPr lang="en-US" dirty="0" smtClean="0"/>
              <a:t>particle-to-grid interpolation (scatter-add)</a:t>
            </a:r>
          </a:p>
          <a:p>
            <a:pPr lvl="1"/>
            <a:r>
              <a:rPr lang="en-US" dirty="0" err="1" smtClean="0"/>
              <a:t>poisson</a:t>
            </a:r>
            <a:r>
              <a:rPr lang="en-US" dirty="0" smtClean="0"/>
              <a:t> solve</a:t>
            </a:r>
          </a:p>
          <a:p>
            <a:pPr lvl="1"/>
            <a:r>
              <a:rPr lang="en-US" dirty="0" smtClean="0"/>
              <a:t>grid-to-particle/push interpolation (gather)</a:t>
            </a:r>
          </a:p>
          <a:p>
            <a:endParaRPr lang="en-US" sz="2200" dirty="0" smtClean="0"/>
          </a:p>
          <a:p>
            <a:r>
              <a:rPr lang="en-US" sz="2200" dirty="0" smtClean="0"/>
              <a:t>Alternate efficient approaches include</a:t>
            </a:r>
          </a:p>
          <a:p>
            <a:pPr lvl="1"/>
            <a:r>
              <a:rPr lang="en-US" dirty="0" smtClean="0"/>
              <a:t>force cut-off methods (assume force=0 beyond a certain range)</a:t>
            </a:r>
          </a:p>
          <a:p>
            <a:pPr lvl="1"/>
            <a:r>
              <a:rPr lang="en-US" dirty="0" smtClean="0"/>
              <a:t>particle-tree codes (Barnes Hutt, FMM, Anderson’s Method, etc…)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print"/>
          <a:srcRect/>
          <a:stretch>
            <a:fillRect/>
          </a:stretch>
        </p:blipFill>
        <p:spPr bwMode="auto">
          <a:xfrm>
            <a:off x="3079608" y="3429000"/>
            <a:ext cx="2984784" cy="2872854"/>
          </a:xfrm>
          <a:prstGeom prst="rect">
            <a:avLst/>
          </a:prstGeom>
          <a:noFill/>
          <a:ln w="9525">
            <a:noFill/>
            <a:miter lim="800000"/>
            <a:headEnd/>
            <a:tailEnd/>
          </a:ln>
        </p:spPr>
      </p:pic>
      <p:sp>
        <p:nvSpPr>
          <p:cNvPr id="2" name="Title 1"/>
          <p:cNvSpPr>
            <a:spLocks noGrp="1"/>
          </p:cNvSpPr>
          <p:nvPr>
            <p:ph type="title"/>
          </p:nvPr>
        </p:nvSpPr>
        <p:spPr>
          <a:xfrm>
            <a:off x="1370012" y="0"/>
            <a:ext cx="7773987" cy="914400"/>
          </a:xfrm>
        </p:spPr>
        <p:txBody>
          <a:bodyPr/>
          <a:lstStyle/>
          <a:p>
            <a:r>
              <a:rPr lang="en-US" dirty="0" err="1" smtClean="0"/>
              <a:t>Gyrokinetic</a:t>
            </a:r>
            <a:r>
              <a:rPr lang="en-US" dirty="0" smtClean="0"/>
              <a:t> </a:t>
            </a:r>
            <a:r>
              <a:rPr lang="en-US" dirty="0" err="1" smtClean="0"/>
              <a:t>Toroidal</a:t>
            </a:r>
            <a:r>
              <a:rPr lang="en-US" dirty="0" smtClean="0"/>
              <a:t> Simulations</a:t>
            </a:r>
            <a:endParaRPr lang="en-US" dirty="0"/>
          </a:p>
        </p:txBody>
      </p:sp>
      <p:sp>
        <p:nvSpPr>
          <p:cNvPr id="3" name="Content Placeholder 2"/>
          <p:cNvSpPr>
            <a:spLocks noGrp="1"/>
          </p:cNvSpPr>
          <p:nvPr>
            <p:ph idx="1"/>
          </p:nvPr>
        </p:nvSpPr>
        <p:spPr/>
        <p:txBody>
          <a:bodyPr/>
          <a:lstStyle/>
          <a:p>
            <a:r>
              <a:rPr lang="en-US" dirty="0" smtClean="0"/>
              <a:t>Simulate the particle-particle interactions of a plasma </a:t>
            </a:r>
          </a:p>
          <a:p>
            <a:pPr>
              <a:buNone/>
            </a:pPr>
            <a:r>
              <a:rPr lang="en-US" dirty="0" smtClean="0"/>
              <a:t>	in a </a:t>
            </a:r>
            <a:r>
              <a:rPr lang="en-US" dirty="0" err="1" smtClean="0"/>
              <a:t>Tokamak</a:t>
            </a:r>
            <a:r>
              <a:rPr lang="en-US" dirty="0" smtClean="0"/>
              <a:t> fusion reactor</a:t>
            </a:r>
          </a:p>
          <a:p>
            <a:r>
              <a:rPr lang="en-US" dirty="0" smtClean="0"/>
              <a:t>With millions of particles per processor, the naïve N</a:t>
            </a:r>
            <a:r>
              <a:rPr lang="en-US" baseline="30000" dirty="0" smtClean="0"/>
              <a:t>2</a:t>
            </a:r>
            <a:r>
              <a:rPr lang="en-US" dirty="0" smtClean="0"/>
              <a:t> method is totally intractable.</a:t>
            </a:r>
          </a:p>
          <a:p>
            <a:r>
              <a:rPr lang="en-US" dirty="0" smtClean="0"/>
              <a:t>Solution is to use a particle-in-cell (PIC) method</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GTC Complexity</a:t>
            </a:r>
            <a:endParaRPr lang="en-US" dirty="0"/>
          </a:p>
        </p:txBody>
      </p:sp>
      <p:sp>
        <p:nvSpPr>
          <p:cNvPr id="3" name="Content Placeholder 2"/>
          <p:cNvSpPr>
            <a:spLocks noGrp="1"/>
          </p:cNvSpPr>
          <p:nvPr>
            <p:ph idx="1"/>
          </p:nvPr>
        </p:nvSpPr>
        <p:spPr/>
        <p:txBody>
          <a:bodyPr/>
          <a:lstStyle/>
          <a:p>
            <a:r>
              <a:rPr lang="en-US" dirty="0" smtClean="0"/>
              <a:t>The grid is a 3D torus with points uniformly spaced in </a:t>
            </a:r>
            <a:r>
              <a:rPr lang="en-US" i="1" dirty="0" smtClean="0"/>
              <a:t>psi</a:t>
            </a:r>
          </a:p>
          <a:p>
            <a:r>
              <a:rPr lang="en-US" dirty="0" smtClean="0"/>
              <a:t>Gyrating particles are approximated via a charged ring. </a:t>
            </a:r>
          </a:p>
          <a:p>
            <a:r>
              <a:rPr lang="en-US" dirty="0" smtClean="0"/>
              <a:t>Charge ring is approximated by 4 points </a:t>
            </a:r>
          </a:p>
          <a:p>
            <a:r>
              <a:rPr lang="en-US" dirty="0" smtClean="0"/>
              <a:t>Although rings only exist between </a:t>
            </a:r>
            <a:r>
              <a:rPr lang="en-US" dirty="0" err="1" smtClean="0"/>
              <a:t>poloidal</a:t>
            </a:r>
            <a:r>
              <a:rPr lang="en-US" dirty="0" smtClean="0"/>
              <a:t> planes, their radius can grow to &gt;6% of the </a:t>
            </a:r>
            <a:r>
              <a:rPr lang="en-US" dirty="0" err="1" smtClean="0"/>
              <a:t>poloidal</a:t>
            </a:r>
            <a:r>
              <a:rPr lang="en-US" dirty="0" smtClean="0"/>
              <a:t> radius.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7</a:t>
            </a:fld>
            <a:endParaRPr lang="en-US"/>
          </a:p>
        </p:txBody>
      </p:sp>
      <p:grpSp>
        <p:nvGrpSpPr>
          <p:cNvPr id="5" name="Group 101"/>
          <p:cNvGrpSpPr/>
          <p:nvPr/>
        </p:nvGrpSpPr>
        <p:grpSpPr>
          <a:xfrm>
            <a:off x="6400800" y="3810000"/>
            <a:ext cx="2362200" cy="2286000"/>
            <a:chOff x="6400800" y="3810000"/>
            <a:chExt cx="2362200" cy="2286000"/>
          </a:xfrm>
        </p:grpSpPr>
        <p:sp>
          <p:nvSpPr>
            <p:cNvPr id="100" name="Oval 99"/>
            <p:cNvSpPr/>
            <p:nvPr/>
          </p:nvSpPr>
          <p:spPr bwMode="auto">
            <a:xfrm>
              <a:off x="6934200" y="4343400"/>
              <a:ext cx="1371600" cy="1066800"/>
            </a:xfrm>
            <a:prstGeom prst="ellipse">
              <a:avLst/>
            </a:prstGeom>
            <a:noFill/>
            <a:ln w="38100"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6" name="Oval 5"/>
            <p:cNvSpPr/>
            <p:nvPr/>
          </p:nvSpPr>
          <p:spPr bwMode="auto">
            <a:xfrm>
              <a:off x="7696200" y="41910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7" name="Oval 6"/>
            <p:cNvSpPr/>
            <p:nvPr/>
          </p:nvSpPr>
          <p:spPr bwMode="auto">
            <a:xfrm>
              <a:off x="6781800" y="46482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8" name="Oval 7"/>
            <p:cNvSpPr/>
            <p:nvPr/>
          </p:nvSpPr>
          <p:spPr bwMode="auto">
            <a:xfrm>
              <a:off x="7239000" y="41910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13" name="Oval 12"/>
            <p:cNvSpPr/>
            <p:nvPr/>
          </p:nvSpPr>
          <p:spPr bwMode="auto">
            <a:xfrm>
              <a:off x="8610600" y="51054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14" name="Oval 13"/>
            <p:cNvSpPr/>
            <p:nvPr/>
          </p:nvSpPr>
          <p:spPr bwMode="auto">
            <a:xfrm>
              <a:off x="8610600" y="46482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15" name="Oval 14"/>
            <p:cNvSpPr/>
            <p:nvPr/>
          </p:nvSpPr>
          <p:spPr bwMode="auto">
            <a:xfrm>
              <a:off x="8153400" y="46482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16" name="Oval 15"/>
            <p:cNvSpPr/>
            <p:nvPr/>
          </p:nvSpPr>
          <p:spPr bwMode="auto">
            <a:xfrm>
              <a:off x="7696200" y="51054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17" name="Oval 16"/>
            <p:cNvSpPr/>
            <p:nvPr/>
          </p:nvSpPr>
          <p:spPr bwMode="auto">
            <a:xfrm>
              <a:off x="8153400" y="51054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18" name="Oval 17"/>
            <p:cNvSpPr/>
            <p:nvPr/>
          </p:nvSpPr>
          <p:spPr bwMode="auto">
            <a:xfrm>
              <a:off x="7239000" y="46482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19" name="Oval 18"/>
            <p:cNvSpPr/>
            <p:nvPr/>
          </p:nvSpPr>
          <p:spPr bwMode="auto">
            <a:xfrm>
              <a:off x="7696200" y="46482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20" name="Oval 19"/>
            <p:cNvSpPr/>
            <p:nvPr/>
          </p:nvSpPr>
          <p:spPr bwMode="auto">
            <a:xfrm>
              <a:off x="6781800" y="51054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21" name="Oval 20"/>
            <p:cNvSpPr/>
            <p:nvPr/>
          </p:nvSpPr>
          <p:spPr bwMode="auto">
            <a:xfrm>
              <a:off x="7239000" y="55626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22" name="Oval 21"/>
            <p:cNvSpPr/>
            <p:nvPr/>
          </p:nvSpPr>
          <p:spPr bwMode="auto">
            <a:xfrm>
              <a:off x="7696200" y="55626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23" name="Oval 22"/>
            <p:cNvSpPr/>
            <p:nvPr/>
          </p:nvSpPr>
          <p:spPr bwMode="auto">
            <a:xfrm>
              <a:off x="7239000" y="5105400"/>
              <a:ext cx="152400" cy="152400"/>
            </a:xfrm>
            <a:prstGeom prst="ellipse">
              <a:avLst/>
            </a:prstGeom>
            <a:solidFill>
              <a:srgbClr val="FF6600"/>
            </a:solidFill>
            <a:ln w="9525" cap="flat" cmpd="sng" algn="ctr">
              <a:noFill/>
              <a:prstDash val="solid"/>
              <a:round/>
              <a:headEnd type="none" w="med" len="med"/>
              <a:tailEnd type="none" w="med" len="med"/>
            </a:ln>
            <a:effectLst>
              <a:glow rad="101600">
                <a:srgbClr val="FF6600">
                  <a:alpha val="5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cxnSp>
          <p:nvCxnSpPr>
            <p:cNvPr id="24" name="Straight Connector 23"/>
            <p:cNvCxnSpPr/>
            <p:nvPr/>
          </p:nvCxnSpPr>
          <p:spPr bwMode="auto">
            <a:xfrm rot="5400000">
              <a:off x="6172994" y="40378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25" name="Straight Connector 24"/>
            <p:cNvCxnSpPr/>
            <p:nvPr/>
          </p:nvCxnSpPr>
          <p:spPr bwMode="auto">
            <a:xfrm rot="5400000">
              <a:off x="6172994" y="44950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26" name="Straight Connector 25"/>
            <p:cNvCxnSpPr/>
            <p:nvPr/>
          </p:nvCxnSpPr>
          <p:spPr bwMode="auto">
            <a:xfrm rot="5400000">
              <a:off x="6172994" y="49522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27" name="Straight Connector 26"/>
            <p:cNvCxnSpPr/>
            <p:nvPr/>
          </p:nvCxnSpPr>
          <p:spPr bwMode="auto">
            <a:xfrm rot="5400000">
              <a:off x="6172994" y="54094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28" name="Straight Connector 27"/>
            <p:cNvCxnSpPr/>
            <p:nvPr/>
          </p:nvCxnSpPr>
          <p:spPr bwMode="auto">
            <a:xfrm rot="5400000">
              <a:off x="6172994" y="58666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29" name="Straight Connector 28"/>
            <p:cNvCxnSpPr/>
            <p:nvPr/>
          </p:nvCxnSpPr>
          <p:spPr bwMode="auto">
            <a:xfrm rot="5400000">
              <a:off x="6628606" y="40378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0" name="Straight Connector 29"/>
            <p:cNvCxnSpPr/>
            <p:nvPr/>
          </p:nvCxnSpPr>
          <p:spPr bwMode="auto">
            <a:xfrm rot="5400000">
              <a:off x="6628606" y="44950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1" name="Straight Connector 30"/>
            <p:cNvCxnSpPr/>
            <p:nvPr/>
          </p:nvCxnSpPr>
          <p:spPr bwMode="auto">
            <a:xfrm rot="5400000">
              <a:off x="6628606" y="49522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2" name="Straight Connector 31"/>
            <p:cNvCxnSpPr/>
            <p:nvPr/>
          </p:nvCxnSpPr>
          <p:spPr bwMode="auto">
            <a:xfrm rot="5400000">
              <a:off x="6628606" y="54094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3" name="Straight Connector 32"/>
            <p:cNvCxnSpPr/>
            <p:nvPr/>
          </p:nvCxnSpPr>
          <p:spPr bwMode="auto">
            <a:xfrm rot="5400000">
              <a:off x="6628606" y="58666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4" name="Straight Connector 33"/>
            <p:cNvCxnSpPr/>
            <p:nvPr/>
          </p:nvCxnSpPr>
          <p:spPr bwMode="auto">
            <a:xfrm rot="5400000">
              <a:off x="7084218" y="40378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5" name="Straight Connector 34"/>
            <p:cNvCxnSpPr/>
            <p:nvPr/>
          </p:nvCxnSpPr>
          <p:spPr bwMode="auto">
            <a:xfrm rot="5400000">
              <a:off x="7084218" y="44950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6" name="Straight Connector 35"/>
            <p:cNvCxnSpPr/>
            <p:nvPr/>
          </p:nvCxnSpPr>
          <p:spPr bwMode="auto">
            <a:xfrm rot="5400000">
              <a:off x="7084218" y="49522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7" name="Straight Connector 36"/>
            <p:cNvCxnSpPr/>
            <p:nvPr/>
          </p:nvCxnSpPr>
          <p:spPr bwMode="auto">
            <a:xfrm rot="5400000">
              <a:off x="7084218" y="54094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8" name="Straight Connector 37"/>
            <p:cNvCxnSpPr/>
            <p:nvPr/>
          </p:nvCxnSpPr>
          <p:spPr bwMode="auto">
            <a:xfrm rot="5400000">
              <a:off x="7084218" y="58666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39" name="Straight Connector 38"/>
            <p:cNvCxnSpPr/>
            <p:nvPr/>
          </p:nvCxnSpPr>
          <p:spPr bwMode="auto">
            <a:xfrm rot="5400000">
              <a:off x="7539830" y="40378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0" name="Straight Connector 39"/>
            <p:cNvCxnSpPr/>
            <p:nvPr/>
          </p:nvCxnSpPr>
          <p:spPr bwMode="auto">
            <a:xfrm rot="5400000">
              <a:off x="7539830" y="44950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1" name="Straight Connector 40"/>
            <p:cNvCxnSpPr/>
            <p:nvPr/>
          </p:nvCxnSpPr>
          <p:spPr bwMode="auto">
            <a:xfrm rot="5400000">
              <a:off x="7539830" y="49522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2" name="Straight Connector 41"/>
            <p:cNvCxnSpPr/>
            <p:nvPr/>
          </p:nvCxnSpPr>
          <p:spPr bwMode="auto">
            <a:xfrm rot="5400000">
              <a:off x="7539830" y="54094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3" name="Straight Connector 42"/>
            <p:cNvCxnSpPr/>
            <p:nvPr/>
          </p:nvCxnSpPr>
          <p:spPr bwMode="auto">
            <a:xfrm rot="5400000">
              <a:off x="7539830" y="58666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4" name="Straight Connector 43"/>
            <p:cNvCxnSpPr/>
            <p:nvPr/>
          </p:nvCxnSpPr>
          <p:spPr bwMode="auto">
            <a:xfrm rot="5400000">
              <a:off x="7995442" y="40378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5" name="Straight Connector 44"/>
            <p:cNvCxnSpPr/>
            <p:nvPr/>
          </p:nvCxnSpPr>
          <p:spPr bwMode="auto">
            <a:xfrm rot="5400000">
              <a:off x="7995442" y="44950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6" name="Straight Connector 45"/>
            <p:cNvCxnSpPr/>
            <p:nvPr/>
          </p:nvCxnSpPr>
          <p:spPr bwMode="auto">
            <a:xfrm rot="5400000">
              <a:off x="7995442" y="49522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7" name="Straight Connector 46"/>
            <p:cNvCxnSpPr/>
            <p:nvPr/>
          </p:nvCxnSpPr>
          <p:spPr bwMode="auto">
            <a:xfrm rot="5400000">
              <a:off x="7995442" y="54094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8" name="Straight Connector 47"/>
            <p:cNvCxnSpPr/>
            <p:nvPr/>
          </p:nvCxnSpPr>
          <p:spPr bwMode="auto">
            <a:xfrm rot="5400000">
              <a:off x="7995442" y="58666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49" name="Straight Connector 48"/>
            <p:cNvCxnSpPr/>
            <p:nvPr/>
          </p:nvCxnSpPr>
          <p:spPr bwMode="auto">
            <a:xfrm rot="5400000">
              <a:off x="8451054" y="40378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50" name="Straight Connector 49"/>
            <p:cNvCxnSpPr/>
            <p:nvPr/>
          </p:nvCxnSpPr>
          <p:spPr bwMode="auto">
            <a:xfrm rot="5400000">
              <a:off x="8451054" y="44950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51" name="Straight Connector 50"/>
            <p:cNvCxnSpPr/>
            <p:nvPr/>
          </p:nvCxnSpPr>
          <p:spPr bwMode="auto">
            <a:xfrm rot="5400000">
              <a:off x="8451054" y="49522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52" name="Straight Connector 51"/>
            <p:cNvCxnSpPr/>
            <p:nvPr/>
          </p:nvCxnSpPr>
          <p:spPr bwMode="auto">
            <a:xfrm rot="5400000">
              <a:off x="8451054" y="54094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53" name="Straight Connector 52"/>
            <p:cNvCxnSpPr/>
            <p:nvPr/>
          </p:nvCxnSpPr>
          <p:spPr bwMode="auto">
            <a:xfrm rot="5400000">
              <a:off x="8451054" y="5866606"/>
              <a:ext cx="457200" cy="1588"/>
            </a:xfrm>
            <a:prstGeom prst="line">
              <a:avLst/>
            </a:prstGeom>
            <a:solidFill>
              <a:schemeClr val="accent1"/>
            </a:solidFill>
            <a:ln w="12700" cap="flat" cmpd="sng" algn="ctr">
              <a:solidFill>
                <a:srgbClr val="0000FF"/>
              </a:solidFill>
              <a:prstDash val="solid"/>
              <a:round/>
              <a:headEnd type="oval" w="lg" len="lg"/>
              <a:tailEnd type="oval" w="lg" len="lg"/>
            </a:ln>
            <a:effectLst/>
          </p:spPr>
        </p:cxnSp>
        <p:cxnSp>
          <p:nvCxnSpPr>
            <p:cNvPr id="54" name="Straight Connector 53"/>
            <p:cNvCxnSpPr/>
            <p:nvPr/>
          </p:nvCxnSpPr>
          <p:spPr bwMode="auto">
            <a:xfrm>
              <a:off x="6400800" y="3810000"/>
              <a:ext cx="2286000" cy="1588"/>
            </a:xfrm>
            <a:prstGeom prst="line">
              <a:avLst/>
            </a:prstGeom>
            <a:solidFill>
              <a:schemeClr val="accent1"/>
            </a:solidFill>
            <a:ln w="12700" cap="flat" cmpd="sng" algn="ctr">
              <a:solidFill>
                <a:srgbClr val="0000FF"/>
              </a:solidFill>
              <a:prstDash val="solid"/>
              <a:round/>
              <a:headEnd type="none" w="lg" len="lg"/>
              <a:tailEnd type="none" w="lg" len="lg"/>
            </a:ln>
            <a:effectLst/>
          </p:spPr>
        </p:cxnSp>
        <p:cxnSp>
          <p:nvCxnSpPr>
            <p:cNvPr id="55" name="Straight Connector 54"/>
            <p:cNvCxnSpPr/>
            <p:nvPr/>
          </p:nvCxnSpPr>
          <p:spPr bwMode="auto">
            <a:xfrm>
              <a:off x="6400800" y="4265612"/>
              <a:ext cx="2286000" cy="1588"/>
            </a:xfrm>
            <a:prstGeom prst="line">
              <a:avLst/>
            </a:prstGeom>
            <a:solidFill>
              <a:schemeClr val="accent1"/>
            </a:solidFill>
            <a:ln w="12700" cap="flat" cmpd="sng" algn="ctr">
              <a:solidFill>
                <a:srgbClr val="0000FF"/>
              </a:solidFill>
              <a:prstDash val="solid"/>
              <a:round/>
              <a:headEnd type="none" w="lg" len="lg"/>
              <a:tailEnd type="none" w="lg" len="lg"/>
            </a:ln>
            <a:effectLst/>
          </p:spPr>
        </p:cxnSp>
        <p:cxnSp>
          <p:nvCxnSpPr>
            <p:cNvPr id="56" name="Straight Connector 55"/>
            <p:cNvCxnSpPr/>
            <p:nvPr/>
          </p:nvCxnSpPr>
          <p:spPr bwMode="auto">
            <a:xfrm>
              <a:off x="6400800" y="4721224"/>
              <a:ext cx="2286000" cy="1588"/>
            </a:xfrm>
            <a:prstGeom prst="line">
              <a:avLst/>
            </a:prstGeom>
            <a:solidFill>
              <a:schemeClr val="accent1"/>
            </a:solidFill>
            <a:ln w="12700" cap="flat" cmpd="sng" algn="ctr">
              <a:solidFill>
                <a:srgbClr val="0000FF"/>
              </a:solidFill>
              <a:prstDash val="solid"/>
              <a:round/>
              <a:headEnd type="none" w="lg" len="lg"/>
              <a:tailEnd type="none" w="lg" len="lg"/>
            </a:ln>
            <a:effectLst/>
          </p:spPr>
        </p:cxnSp>
        <p:cxnSp>
          <p:nvCxnSpPr>
            <p:cNvPr id="57" name="Straight Connector 56"/>
            <p:cNvCxnSpPr/>
            <p:nvPr/>
          </p:nvCxnSpPr>
          <p:spPr bwMode="auto">
            <a:xfrm>
              <a:off x="6400800" y="5176836"/>
              <a:ext cx="2286000" cy="1588"/>
            </a:xfrm>
            <a:prstGeom prst="line">
              <a:avLst/>
            </a:prstGeom>
            <a:solidFill>
              <a:schemeClr val="accent1"/>
            </a:solidFill>
            <a:ln w="12700" cap="flat" cmpd="sng" algn="ctr">
              <a:solidFill>
                <a:srgbClr val="0000FF"/>
              </a:solidFill>
              <a:prstDash val="solid"/>
              <a:round/>
              <a:headEnd type="none" w="lg" len="lg"/>
              <a:tailEnd type="none" w="lg" len="lg"/>
            </a:ln>
            <a:effectLst/>
          </p:spPr>
        </p:cxnSp>
        <p:cxnSp>
          <p:nvCxnSpPr>
            <p:cNvPr id="58" name="Straight Connector 57"/>
            <p:cNvCxnSpPr/>
            <p:nvPr/>
          </p:nvCxnSpPr>
          <p:spPr bwMode="auto">
            <a:xfrm>
              <a:off x="6400800" y="5632448"/>
              <a:ext cx="2286000" cy="1588"/>
            </a:xfrm>
            <a:prstGeom prst="line">
              <a:avLst/>
            </a:prstGeom>
            <a:solidFill>
              <a:schemeClr val="accent1"/>
            </a:solidFill>
            <a:ln w="12700" cap="flat" cmpd="sng" algn="ctr">
              <a:solidFill>
                <a:srgbClr val="0000FF"/>
              </a:solidFill>
              <a:prstDash val="solid"/>
              <a:round/>
              <a:headEnd type="none" w="lg" len="lg"/>
              <a:tailEnd type="none" w="lg" len="lg"/>
            </a:ln>
            <a:effectLst/>
          </p:spPr>
        </p:cxnSp>
        <p:cxnSp>
          <p:nvCxnSpPr>
            <p:cNvPr id="59" name="Straight Connector 58"/>
            <p:cNvCxnSpPr/>
            <p:nvPr/>
          </p:nvCxnSpPr>
          <p:spPr bwMode="auto">
            <a:xfrm>
              <a:off x="6400800" y="6088060"/>
              <a:ext cx="2286000" cy="1588"/>
            </a:xfrm>
            <a:prstGeom prst="line">
              <a:avLst/>
            </a:prstGeom>
            <a:solidFill>
              <a:schemeClr val="accent1"/>
            </a:solidFill>
            <a:ln w="12700" cap="flat" cmpd="sng" algn="ctr">
              <a:solidFill>
                <a:srgbClr val="0000FF"/>
              </a:solidFill>
              <a:prstDash val="solid"/>
              <a:round/>
              <a:headEnd type="none" w="lg" len="lg"/>
              <a:tailEnd type="none" w="lg" len="lg"/>
            </a:ln>
            <a:effectLst/>
          </p:spPr>
        </p:cxnSp>
        <p:grpSp>
          <p:nvGrpSpPr>
            <p:cNvPr id="9" name="Group 80"/>
            <p:cNvGrpSpPr/>
            <p:nvPr/>
          </p:nvGrpSpPr>
          <p:grpSpPr>
            <a:xfrm>
              <a:off x="7315200" y="5181600"/>
              <a:ext cx="457200" cy="457200"/>
              <a:chOff x="3429000" y="3124200"/>
              <a:chExt cx="457200" cy="457200"/>
            </a:xfrm>
          </p:grpSpPr>
          <p:cxnSp>
            <p:nvCxnSpPr>
              <p:cNvPr id="69" name="Straight Arrow Connector 68"/>
              <p:cNvCxnSpPr/>
              <p:nvPr/>
            </p:nvCxnSpPr>
            <p:spPr bwMode="auto">
              <a:xfrm rot="10800000" flipV="1">
                <a:off x="3429000" y="3352800"/>
                <a:ext cx="304800" cy="2286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70" name="Straight Arrow Connector 69"/>
              <p:cNvCxnSpPr/>
              <p:nvPr/>
            </p:nvCxnSpPr>
            <p:spPr bwMode="auto">
              <a:xfrm rot="16200000" flipH="1">
                <a:off x="3695700" y="3390900"/>
                <a:ext cx="228600" cy="1524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71" name="Straight Arrow Connector 70"/>
              <p:cNvCxnSpPr/>
              <p:nvPr/>
            </p:nvCxnSpPr>
            <p:spPr bwMode="auto">
              <a:xfrm rot="10800000">
                <a:off x="3429000" y="3124201"/>
                <a:ext cx="304800" cy="228605"/>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72" name="Straight Arrow Connector 71"/>
              <p:cNvCxnSpPr/>
              <p:nvPr/>
            </p:nvCxnSpPr>
            <p:spPr bwMode="auto">
              <a:xfrm rot="5400000" flipH="1" flipV="1">
                <a:off x="3695700" y="3162300"/>
                <a:ext cx="228600" cy="1524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grpSp>
            <p:nvGrpSpPr>
              <p:cNvPr id="10" name="Group 85"/>
              <p:cNvGrpSpPr/>
              <p:nvPr/>
            </p:nvGrpSpPr>
            <p:grpSpPr>
              <a:xfrm>
                <a:off x="3657600" y="3276600"/>
                <a:ext cx="152400" cy="152400"/>
                <a:chOff x="152400" y="2971800"/>
                <a:chExt cx="152400" cy="152400"/>
              </a:xfrm>
            </p:grpSpPr>
            <p:sp>
              <p:nvSpPr>
                <p:cNvPr id="74" name="Oval 73"/>
                <p:cNvSpPr/>
                <p:nvPr/>
              </p:nvSpPr>
              <p:spPr bwMode="auto">
                <a:xfrm>
                  <a:off x="152400" y="2971800"/>
                  <a:ext cx="152400" cy="152400"/>
                </a:xfrm>
                <a:prstGeom prst="ellipse">
                  <a:avLst/>
                </a:prstGeom>
                <a:solidFill>
                  <a:srgbClr val="FF0080"/>
                </a:solidFill>
                <a:ln w="3175" cap="flat" cmpd="sng" algn="ctr">
                  <a:solidFill>
                    <a:srgbClr val="80004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75" name="TextBox 74"/>
                <p:cNvSpPr txBox="1"/>
                <p:nvPr/>
              </p:nvSpPr>
              <p:spPr>
                <a:xfrm>
                  <a:off x="152400" y="2971800"/>
                  <a:ext cx="152400" cy="152400"/>
                </a:xfrm>
                <a:prstGeom prst="rect">
                  <a:avLst/>
                </a:prstGeom>
                <a:noFill/>
                <a:ln>
                  <a:noFill/>
                </a:ln>
              </p:spPr>
              <p:txBody>
                <a:bodyPr wrap="none" lIns="0" tIns="0" rIns="0" bIns="0" rtlCol="0" anchor="ctr" anchorCtr="0">
                  <a:noAutofit/>
                </a:bodyPr>
                <a:lstStyle/>
                <a:p>
                  <a:pPr algn="ctr"/>
                  <a:r>
                    <a:rPr lang="en-US" sz="800" b="1" dirty="0" err="1" smtClean="0">
                      <a:solidFill>
                        <a:srgbClr val="FFFFFF"/>
                      </a:solidFill>
                    </a:rPr>
                    <a:t>c</a:t>
                  </a:r>
                  <a:endParaRPr lang="en-US" sz="800" b="1" dirty="0">
                    <a:solidFill>
                      <a:srgbClr val="FFFFFF"/>
                    </a:solidFill>
                  </a:endParaRPr>
                </a:p>
              </p:txBody>
            </p:sp>
          </p:grpSp>
        </p:grpSp>
        <p:grpSp>
          <p:nvGrpSpPr>
            <p:cNvPr id="11" name="Group 88"/>
            <p:cNvGrpSpPr/>
            <p:nvPr/>
          </p:nvGrpSpPr>
          <p:grpSpPr>
            <a:xfrm>
              <a:off x="8229598" y="4724400"/>
              <a:ext cx="457202" cy="457200"/>
              <a:chOff x="3657598" y="3200400"/>
              <a:chExt cx="457202" cy="457200"/>
            </a:xfrm>
          </p:grpSpPr>
          <p:cxnSp>
            <p:nvCxnSpPr>
              <p:cNvPr id="77" name="Straight Arrow Connector 76"/>
              <p:cNvCxnSpPr/>
              <p:nvPr/>
            </p:nvCxnSpPr>
            <p:spPr bwMode="auto">
              <a:xfrm rot="5400000">
                <a:off x="3543300" y="3467100"/>
                <a:ext cx="304800" cy="762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78" name="Straight Arrow Connector 77"/>
              <p:cNvCxnSpPr/>
              <p:nvPr/>
            </p:nvCxnSpPr>
            <p:spPr bwMode="auto">
              <a:xfrm>
                <a:off x="3733800" y="3352800"/>
                <a:ext cx="381000" cy="3048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79" name="Straight Arrow Connector 78"/>
              <p:cNvCxnSpPr/>
              <p:nvPr/>
            </p:nvCxnSpPr>
            <p:spPr bwMode="auto">
              <a:xfrm rot="16200000" flipV="1">
                <a:off x="3619499" y="3238500"/>
                <a:ext cx="152400" cy="76201"/>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80" name="Straight Arrow Connector 79"/>
              <p:cNvCxnSpPr/>
              <p:nvPr/>
            </p:nvCxnSpPr>
            <p:spPr bwMode="auto">
              <a:xfrm flipV="1">
                <a:off x="3733800" y="3200400"/>
                <a:ext cx="381000" cy="1524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grpSp>
            <p:nvGrpSpPr>
              <p:cNvPr id="12" name="Group 93"/>
              <p:cNvGrpSpPr/>
              <p:nvPr/>
            </p:nvGrpSpPr>
            <p:grpSpPr>
              <a:xfrm>
                <a:off x="3657600" y="3276600"/>
                <a:ext cx="152400" cy="152400"/>
                <a:chOff x="152400" y="2971800"/>
                <a:chExt cx="152400" cy="152400"/>
              </a:xfrm>
            </p:grpSpPr>
            <p:sp>
              <p:nvSpPr>
                <p:cNvPr id="82" name="Oval 81"/>
                <p:cNvSpPr/>
                <p:nvPr/>
              </p:nvSpPr>
              <p:spPr bwMode="auto">
                <a:xfrm>
                  <a:off x="152400" y="2971800"/>
                  <a:ext cx="152400" cy="152400"/>
                </a:xfrm>
                <a:prstGeom prst="ellipse">
                  <a:avLst/>
                </a:prstGeom>
                <a:solidFill>
                  <a:srgbClr val="FF0080"/>
                </a:solidFill>
                <a:ln w="3175" cap="flat" cmpd="sng" algn="ctr">
                  <a:solidFill>
                    <a:srgbClr val="80004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83" name="TextBox 82"/>
                <p:cNvSpPr txBox="1"/>
                <p:nvPr/>
              </p:nvSpPr>
              <p:spPr>
                <a:xfrm>
                  <a:off x="152400" y="2971800"/>
                  <a:ext cx="152400" cy="152400"/>
                </a:xfrm>
                <a:prstGeom prst="rect">
                  <a:avLst/>
                </a:prstGeom>
                <a:noFill/>
                <a:ln>
                  <a:noFill/>
                </a:ln>
              </p:spPr>
              <p:txBody>
                <a:bodyPr wrap="none" lIns="0" tIns="0" rIns="0" bIns="0" rtlCol="0" anchor="ctr" anchorCtr="0">
                  <a:noAutofit/>
                </a:bodyPr>
                <a:lstStyle/>
                <a:p>
                  <a:pPr algn="ctr"/>
                  <a:r>
                    <a:rPr lang="en-US" sz="800" b="1" dirty="0" err="1" smtClean="0">
                      <a:solidFill>
                        <a:srgbClr val="FFFFFF"/>
                      </a:solidFill>
                    </a:rPr>
                    <a:t>b</a:t>
                  </a:r>
                  <a:endParaRPr lang="en-US" sz="800" b="1" dirty="0">
                    <a:solidFill>
                      <a:srgbClr val="FFFFFF"/>
                    </a:solidFill>
                  </a:endParaRPr>
                </a:p>
              </p:txBody>
            </p:sp>
          </p:grpSp>
        </p:grpSp>
        <p:grpSp>
          <p:nvGrpSpPr>
            <p:cNvPr id="60" name="Group 96"/>
            <p:cNvGrpSpPr/>
            <p:nvPr/>
          </p:nvGrpSpPr>
          <p:grpSpPr>
            <a:xfrm>
              <a:off x="6858000" y="4724400"/>
              <a:ext cx="457200" cy="457200"/>
              <a:chOff x="3657600" y="3200400"/>
              <a:chExt cx="457200" cy="457200"/>
            </a:xfrm>
          </p:grpSpPr>
          <p:cxnSp>
            <p:nvCxnSpPr>
              <p:cNvPr id="85" name="Straight Arrow Connector 84"/>
              <p:cNvCxnSpPr/>
              <p:nvPr/>
            </p:nvCxnSpPr>
            <p:spPr bwMode="auto">
              <a:xfrm rot="5400000">
                <a:off x="3543300" y="3467100"/>
                <a:ext cx="304800" cy="762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86" name="Straight Arrow Connector 85"/>
              <p:cNvCxnSpPr/>
              <p:nvPr/>
            </p:nvCxnSpPr>
            <p:spPr bwMode="auto">
              <a:xfrm>
                <a:off x="3733800" y="3352800"/>
                <a:ext cx="381000" cy="3048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87" name="Straight Arrow Connector 86"/>
              <p:cNvCxnSpPr/>
              <p:nvPr/>
            </p:nvCxnSpPr>
            <p:spPr bwMode="auto">
              <a:xfrm rot="16200000" flipV="1">
                <a:off x="3619499" y="3238501"/>
                <a:ext cx="152404" cy="76201"/>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88" name="Straight Arrow Connector 87"/>
              <p:cNvCxnSpPr/>
              <p:nvPr/>
            </p:nvCxnSpPr>
            <p:spPr bwMode="auto">
              <a:xfrm flipV="1">
                <a:off x="3733800" y="3200400"/>
                <a:ext cx="381000" cy="1524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grpSp>
            <p:nvGrpSpPr>
              <p:cNvPr id="65" name="Group 101"/>
              <p:cNvGrpSpPr/>
              <p:nvPr/>
            </p:nvGrpSpPr>
            <p:grpSpPr>
              <a:xfrm>
                <a:off x="3657600" y="3276600"/>
                <a:ext cx="152400" cy="152400"/>
                <a:chOff x="152400" y="2971800"/>
                <a:chExt cx="152400" cy="152400"/>
              </a:xfrm>
            </p:grpSpPr>
            <p:sp>
              <p:nvSpPr>
                <p:cNvPr id="90" name="Oval 89"/>
                <p:cNvSpPr/>
                <p:nvPr/>
              </p:nvSpPr>
              <p:spPr bwMode="auto">
                <a:xfrm>
                  <a:off x="152400" y="2971800"/>
                  <a:ext cx="152400" cy="152400"/>
                </a:xfrm>
                <a:prstGeom prst="ellipse">
                  <a:avLst/>
                </a:prstGeom>
                <a:solidFill>
                  <a:srgbClr val="FF0080"/>
                </a:solidFill>
                <a:ln w="3175" cap="flat" cmpd="sng" algn="ctr">
                  <a:solidFill>
                    <a:srgbClr val="80004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91" name="TextBox 90"/>
                <p:cNvSpPr txBox="1"/>
                <p:nvPr/>
              </p:nvSpPr>
              <p:spPr>
                <a:xfrm>
                  <a:off x="152400" y="2971800"/>
                  <a:ext cx="152400" cy="152400"/>
                </a:xfrm>
                <a:prstGeom prst="rect">
                  <a:avLst/>
                </a:prstGeom>
                <a:noFill/>
                <a:ln>
                  <a:noFill/>
                </a:ln>
              </p:spPr>
              <p:txBody>
                <a:bodyPr wrap="none" lIns="0" tIns="0" rIns="0" bIns="0" rtlCol="0" anchor="ctr" anchorCtr="0">
                  <a:noAutofit/>
                </a:bodyPr>
                <a:lstStyle/>
                <a:p>
                  <a:pPr algn="ctr"/>
                  <a:r>
                    <a:rPr lang="en-US" sz="800" b="1" dirty="0" err="1" smtClean="0">
                      <a:solidFill>
                        <a:srgbClr val="FFFFFF"/>
                      </a:solidFill>
                    </a:rPr>
                    <a:t>d</a:t>
                  </a:r>
                  <a:endParaRPr lang="en-US" sz="800" b="1" dirty="0">
                    <a:solidFill>
                      <a:srgbClr val="FFFFFF"/>
                    </a:solidFill>
                  </a:endParaRPr>
                </a:p>
              </p:txBody>
            </p:sp>
          </p:grpSp>
        </p:grpSp>
        <p:grpSp>
          <p:nvGrpSpPr>
            <p:cNvPr id="68" name="Group 79"/>
            <p:cNvGrpSpPr/>
            <p:nvPr/>
          </p:nvGrpSpPr>
          <p:grpSpPr>
            <a:xfrm>
              <a:off x="7315200" y="4267200"/>
              <a:ext cx="457200" cy="457200"/>
              <a:chOff x="3429000" y="3276600"/>
              <a:chExt cx="457200" cy="457200"/>
            </a:xfrm>
          </p:grpSpPr>
          <p:cxnSp>
            <p:nvCxnSpPr>
              <p:cNvPr id="61" name="Straight Arrow Connector 60"/>
              <p:cNvCxnSpPr/>
              <p:nvPr/>
            </p:nvCxnSpPr>
            <p:spPr bwMode="auto">
              <a:xfrm rot="5400000">
                <a:off x="3390900" y="3390900"/>
                <a:ext cx="381000" cy="3048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62" name="Straight Arrow Connector 61"/>
              <p:cNvCxnSpPr/>
              <p:nvPr/>
            </p:nvCxnSpPr>
            <p:spPr bwMode="auto">
              <a:xfrm rot="16200000" flipH="1">
                <a:off x="3619500" y="3467100"/>
                <a:ext cx="381000" cy="1524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63" name="Straight Arrow Connector 62"/>
              <p:cNvCxnSpPr/>
              <p:nvPr/>
            </p:nvCxnSpPr>
            <p:spPr bwMode="auto">
              <a:xfrm rot="10800000">
                <a:off x="3429000" y="3276601"/>
                <a:ext cx="304800" cy="76203"/>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cxnSp>
            <p:nvCxnSpPr>
              <p:cNvPr id="64" name="Straight Arrow Connector 63"/>
              <p:cNvCxnSpPr/>
              <p:nvPr/>
            </p:nvCxnSpPr>
            <p:spPr bwMode="auto">
              <a:xfrm flipV="1">
                <a:off x="3733800" y="3276600"/>
                <a:ext cx="152400" cy="76200"/>
              </a:xfrm>
              <a:prstGeom prst="straightConnector1">
                <a:avLst/>
              </a:prstGeom>
              <a:solidFill>
                <a:schemeClr val="accent1"/>
              </a:solidFill>
              <a:ln w="12700" cap="flat" cmpd="sng" algn="ctr">
                <a:solidFill>
                  <a:srgbClr val="FF6600"/>
                </a:solidFill>
                <a:prstDash val="solid"/>
                <a:round/>
                <a:headEnd type="none" w="med" len="med"/>
                <a:tailEnd type="stealth"/>
              </a:ln>
              <a:effectLst>
                <a:outerShdw blurRad="50800" dist="38100" dir="2700000">
                  <a:srgbClr val="000000">
                    <a:alpha val="43000"/>
                  </a:srgbClr>
                </a:outerShdw>
              </a:effectLst>
            </p:spPr>
          </p:cxnSp>
          <p:grpSp>
            <p:nvGrpSpPr>
              <p:cNvPr id="73" name="Group 45"/>
              <p:cNvGrpSpPr/>
              <p:nvPr/>
            </p:nvGrpSpPr>
            <p:grpSpPr>
              <a:xfrm>
                <a:off x="3657600" y="3276600"/>
                <a:ext cx="152400" cy="152400"/>
                <a:chOff x="152400" y="2971800"/>
                <a:chExt cx="152400" cy="152400"/>
              </a:xfrm>
            </p:grpSpPr>
            <p:sp>
              <p:nvSpPr>
                <p:cNvPr id="66" name="Oval 65"/>
                <p:cNvSpPr/>
                <p:nvPr/>
              </p:nvSpPr>
              <p:spPr bwMode="auto">
                <a:xfrm>
                  <a:off x="152400" y="2971800"/>
                  <a:ext cx="152400" cy="152400"/>
                </a:xfrm>
                <a:prstGeom prst="ellipse">
                  <a:avLst/>
                </a:prstGeom>
                <a:solidFill>
                  <a:srgbClr val="FF0080"/>
                </a:solidFill>
                <a:ln w="3175" cap="flat" cmpd="sng" algn="ctr">
                  <a:solidFill>
                    <a:srgbClr val="80004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pitchFamily="-110" charset="0"/>
                    <a:ea typeface="ＭＳ Ｐゴシック" pitchFamily="-110" charset="-128"/>
                    <a:cs typeface="ＭＳ Ｐゴシック" pitchFamily="-110" charset="-128"/>
                  </a:endParaRPr>
                </a:p>
              </p:txBody>
            </p:sp>
            <p:sp>
              <p:nvSpPr>
                <p:cNvPr id="67" name="TextBox 66"/>
                <p:cNvSpPr txBox="1"/>
                <p:nvPr/>
              </p:nvSpPr>
              <p:spPr>
                <a:xfrm>
                  <a:off x="152400" y="2971800"/>
                  <a:ext cx="152400" cy="152400"/>
                </a:xfrm>
                <a:prstGeom prst="rect">
                  <a:avLst/>
                </a:prstGeom>
                <a:noFill/>
                <a:ln>
                  <a:noFill/>
                </a:ln>
              </p:spPr>
              <p:txBody>
                <a:bodyPr wrap="none" lIns="0" tIns="0" rIns="0" bIns="0" rtlCol="0" anchor="ctr" anchorCtr="0">
                  <a:noAutofit/>
                </a:bodyPr>
                <a:lstStyle/>
                <a:p>
                  <a:pPr algn="ctr"/>
                  <a:r>
                    <a:rPr lang="en-US" sz="800" b="1" dirty="0" smtClean="0">
                      <a:solidFill>
                        <a:srgbClr val="FFFFFF"/>
                      </a:solidFill>
                    </a:rPr>
                    <a:t>a</a:t>
                  </a:r>
                  <a:endParaRPr lang="en-US" sz="800" b="1" dirty="0">
                    <a:solidFill>
                      <a:srgbClr val="FFFFFF"/>
                    </a:solidFill>
                  </a:endParaRPr>
                </a:p>
              </p:txBody>
            </p:sp>
          </p:grpSp>
        </p:grpSp>
      </p:grpSp>
      <p:grpSp>
        <p:nvGrpSpPr>
          <p:cNvPr id="76" name="Group 100"/>
          <p:cNvGrpSpPr/>
          <p:nvPr/>
        </p:nvGrpSpPr>
        <p:grpSpPr>
          <a:xfrm>
            <a:off x="3200400" y="3429000"/>
            <a:ext cx="2743200" cy="3124200"/>
            <a:chOff x="3200400" y="3429000"/>
            <a:chExt cx="2743200" cy="3124200"/>
          </a:xfrm>
        </p:grpSpPr>
        <p:pic>
          <p:nvPicPr>
            <p:cNvPr id="121" name="Picture 4" descr="mesh2"/>
            <p:cNvPicPr>
              <a:picLocks noChangeArrowheads="1"/>
            </p:cNvPicPr>
            <p:nvPr/>
          </p:nvPicPr>
          <p:blipFill>
            <a:blip r:embed="rId2" cstate="print"/>
            <a:srcRect l="32941" t="7272" r="15294" b="50000"/>
            <a:stretch>
              <a:fillRect/>
            </a:stretch>
          </p:blipFill>
          <p:spPr>
            <a:xfrm>
              <a:off x="3200400" y="3581400"/>
              <a:ext cx="2743200" cy="2743200"/>
            </a:xfrm>
            <a:prstGeom prst="rect">
              <a:avLst/>
            </a:prstGeom>
            <a:noFill/>
            <a:ln/>
          </p:spPr>
        </p:pic>
        <p:sp>
          <p:nvSpPr>
            <p:cNvPr id="123" name="TextBox 122"/>
            <p:cNvSpPr txBox="1"/>
            <p:nvPr/>
          </p:nvSpPr>
          <p:spPr>
            <a:xfrm>
              <a:off x="4724400" y="3547646"/>
              <a:ext cx="252994" cy="338554"/>
            </a:xfrm>
            <a:prstGeom prst="rect">
              <a:avLst/>
            </a:prstGeom>
            <a:noFill/>
          </p:spPr>
          <p:txBody>
            <a:bodyPr wrap="none" rtlCol="0">
              <a:spAutoFit/>
            </a:bodyPr>
            <a:lstStyle/>
            <a:p>
              <a:r>
                <a:rPr lang="en-US" dirty="0" err="1" smtClean="0"/>
                <a:t>r</a:t>
              </a:r>
              <a:endParaRPr lang="en-US" dirty="0"/>
            </a:p>
          </p:txBody>
        </p:sp>
        <p:sp>
          <p:nvSpPr>
            <p:cNvPr id="124" name="TextBox 123"/>
            <p:cNvSpPr txBox="1"/>
            <p:nvPr/>
          </p:nvSpPr>
          <p:spPr>
            <a:xfrm>
              <a:off x="5257800" y="3657600"/>
              <a:ext cx="446957" cy="338554"/>
            </a:xfrm>
            <a:prstGeom prst="rect">
              <a:avLst/>
            </a:prstGeom>
            <a:noFill/>
          </p:spPr>
          <p:txBody>
            <a:bodyPr wrap="none" rtlCol="0">
              <a:spAutoFit/>
            </a:bodyPr>
            <a:lstStyle/>
            <a:p>
              <a:r>
                <a:rPr lang="en-US" dirty="0" smtClean="0"/>
                <a:t>psi</a:t>
              </a:r>
              <a:endParaRPr lang="en-US" dirty="0"/>
            </a:p>
          </p:txBody>
        </p:sp>
        <p:sp>
          <p:nvSpPr>
            <p:cNvPr id="127" name="Arc 126"/>
            <p:cNvSpPr/>
            <p:nvPr/>
          </p:nvSpPr>
          <p:spPr bwMode="auto">
            <a:xfrm>
              <a:off x="3276600" y="3733800"/>
              <a:ext cx="2590800" cy="2590800"/>
            </a:xfrm>
            <a:prstGeom prst="arc">
              <a:avLst>
                <a:gd name="adj1" fmla="val 17465519"/>
                <a:gd name="adj2" fmla="val 19679061"/>
              </a:avLst>
            </a:prstGeom>
            <a:noFill/>
            <a:ln w="381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29" name="Straight Arrow Connector 128"/>
            <p:cNvCxnSpPr/>
            <p:nvPr/>
          </p:nvCxnSpPr>
          <p:spPr bwMode="auto">
            <a:xfrm rot="5400000" flipH="1" flipV="1">
              <a:off x="4114800" y="4267200"/>
              <a:ext cx="1219200" cy="304800"/>
            </a:xfrm>
            <a:prstGeom prst="straightConnector1">
              <a:avLst/>
            </a:prstGeom>
            <a:solidFill>
              <a:schemeClr val="accent1"/>
            </a:solidFill>
            <a:ln w="38100" cap="flat" cmpd="sng" algn="ctr">
              <a:solidFill>
                <a:schemeClr val="tx1"/>
              </a:solidFill>
              <a:prstDash val="solid"/>
              <a:round/>
              <a:headEnd type="none" w="med" len="med"/>
              <a:tailEnd type="stealth" w="med" len="med"/>
            </a:ln>
            <a:effectLst/>
          </p:spPr>
        </p:cxnSp>
        <p:sp>
          <p:nvSpPr>
            <p:cNvPr id="96" name="TextBox 95"/>
            <p:cNvSpPr txBox="1"/>
            <p:nvPr/>
          </p:nvSpPr>
          <p:spPr>
            <a:xfrm>
              <a:off x="3200400" y="6324600"/>
              <a:ext cx="2743200" cy="228600"/>
            </a:xfrm>
            <a:prstGeom prst="rect">
              <a:avLst/>
            </a:prstGeom>
            <a:noFill/>
          </p:spPr>
          <p:txBody>
            <a:bodyPr wrap="none" lIns="0" tIns="0" rIns="0" bIns="0" rtlCol="0" anchor="ctr" anchorCtr="0">
              <a:noAutofit/>
            </a:bodyPr>
            <a:lstStyle/>
            <a:p>
              <a:pPr algn="ctr"/>
              <a:r>
                <a:rPr lang="en-US" sz="1200" i="1" dirty="0" err="1" smtClean="0"/>
                <a:t>mgrid</a:t>
              </a:r>
              <a:r>
                <a:rPr lang="en-US" sz="1200" i="1" dirty="0" smtClean="0"/>
                <a:t> = total number of points</a:t>
              </a:r>
              <a:endParaRPr lang="en-US" sz="1200" i="1" dirty="0"/>
            </a:p>
          </p:txBody>
        </p:sp>
        <p:sp>
          <p:nvSpPr>
            <p:cNvPr id="97" name="TextBox 96"/>
            <p:cNvSpPr txBox="1"/>
            <p:nvPr/>
          </p:nvSpPr>
          <p:spPr>
            <a:xfrm>
              <a:off x="3200400" y="3429000"/>
              <a:ext cx="2743200" cy="228600"/>
            </a:xfrm>
            <a:prstGeom prst="rect">
              <a:avLst/>
            </a:prstGeom>
            <a:noFill/>
          </p:spPr>
          <p:txBody>
            <a:bodyPr wrap="none" lIns="0" tIns="0" rIns="0" bIns="0" rtlCol="0" anchor="ctr" anchorCtr="0">
              <a:noAutofit/>
            </a:bodyPr>
            <a:lstStyle/>
            <a:p>
              <a:pPr algn="ctr"/>
              <a:r>
                <a:rPr lang="en-US" b="1" dirty="0" smtClean="0"/>
                <a:t>2D “</a:t>
              </a:r>
              <a:r>
                <a:rPr lang="en-US" b="1" dirty="0" err="1" smtClean="0"/>
                <a:t>Poloidal</a:t>
              </a:r>
              <a:r>
                <a:rPr lang="en-US" b="1" dirty="0" smtClean="0"/>
                <a:t> Plane”</a:t>
              </a:r>
              <a:endParaRPr lang="en-US" b="1" dirty="0"/>
            </a:p>
          </p:txBody>
        </p:sp>
      </p:grpSp>
      <p:grpSp>
        <p:nvGrpSpPr>
          <p:cNvPr id="81" name="Group 98"/>
          <p:cNvGrpSpPr/>
          <p:nvPr/>
        </p:nvGrpSpPr>
        <p:grpSpPr>
          <a:xfrm>
            <a:off x="457200" y="4343400"/>
            <a:ext cx="2819400" cy="1557754"/>
            <a:chOff x="457200" y="4343400"/>
            <a:chExt cx="2819400" cy="1557754"/>
          </a:xfrm>
        </p:grpSpPr>
        <p:pic>
          <p:nvPicPr>
            <p:cNvPr id="122" name="Picture 3"/>
            <p:cNvPicPr>
              <a:picLocks noChangeAspect="1" noChangeArrowheads="1"/>
            </p:cNvPicPr>
            <p:nvPr/>
          </p:nvPicPr>
          <p:blipFill>
            <a:blip r:embed="rId3" cstate="print"/>
            <a:srcRect/>
            <a:stretch>
              <a:fillRect/>
            </a:stretch>
          </p:blipFill>
          <p:spPr bwMode="auto">
            <a:xfrm>
              <a:off x="457200" y="4377053"/>
              <a:ext cx="2743200" cy="1185547"/>
            </a:xfrm>
            <a:prstGeom prst="rect">
              <a:avLst/>
            </a:prstGeom>
            <a:noFill/>
            <a:ln w="9525">
              <a:noFill/>
              <a:miter lim="800000"/>
              <a:headEnd/>
              <a:tailEnd/>
            </a:ln>
          </p:spPr>
        </p:pic>
        <p:sp>
          <p:nvSpPr>
            <p:cNvPr id="125" name="TextBox 124"/>
            <p:cNvSpPr txBox="1"/>
            <p:nvPr/>
          </p:nvSpPr>
          <p:spPr>
            <a:xfrm>
              <a:off x="1524000" y="5562600"/>
              <a:ext cx="572492" cy="338554"/>
            </a:xfrm>
            <a:prstGeom prst="rect">
              <a:avLst/>
            </a:prstGeom>
            <a:noFill/>
          </p:spPr>
          <p:txBody>
            <a:bodyPr wrap="none" rtlCol="0">
              <a:spAutoFit/>
            </a:bodyPr>
            <a:lstStyle/>
            <a:p>
              <a:r>
                <a:rPr lang="en-US" dirty="0" smtClean="0"/>
                <a:t>zeta</a:t>
              </a:r>
              <a:endParaRPr lang="en-US" dirty="0"/>
            </a:p>
          </p:txBody>
        </p:sp>
        <p:sp>
          <p:nvSpPr>
            <p:cNvPr id="126" name="Arc 125"/>
            <p:cNvSpPr/>
            <p:nvPr/>
          </p:nvSpPr>
          <p:spPr bwMode="auto">
            <a:xfrm>
              <a:off x="609600" y="4876800"/>
              <a:ext cx="2514600" cy="685800"/>
            </a:xfrm>
            <a:prstGeom prst="arc">
              <a:avLst>
                <a:gd name="adj1" fmla="val 1509876"/>
                <a:gd name="adj2" fmla="val 9443969"/>
              </a:avLst>
            </a:prstGeom>
            <a:noFill/>
            <a:ln w="38100" cap="flat" cmpd="sng" algn="ctr">
              <a:solidFill>
                <a:schemeClr val="tx1"/>
              </a:solidFill>
              <a:prstDash val="solid"/>
              <a:round/>
              <a:headEnd type="stealth"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8" name="TextBox 97"/>
            <p:cNvSpPr txBox="1"/>
            <p:nvPr/>
          </p:nvSpPr>
          <p:spPr>
            <a:xfrm>
              <a:off x="533400" y="4343400"/>
              <a:ext cx="2743200" cy="228600"/>
            </a:xfrm>
            <a:prstGeom prst="rect">
              <a:avLst/>
            </a:prstGeom>
            <a:noFill/>
          </p:spPr>
          <p:txBody>
            <a:bodyPr wrap="none" lIns="0" tIns="0" rIns="0" bIns="0" rtlCol="0" anchor="ctr" anchorCtr="0">
              <a:noAutofit/>
            </a:bodyPr>
            <a:lstStyle/>
            <a:p>
              <a:pPr algn="ctr"/>
              <a:r>
                <a:rPr lang="en-US" b="1" dirty="0" smtClean="0"/>
                <a:t>3D Torus</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GTC Structure</a:t>
            </a:r>
            <a:endParaRPr lang="en-US" dirty="0"/>
          </a:p>
        </p:txBody>
      </p:sp>
      <p:sp>
        <p:nvSpPr>
          <p:cNvPr id="3" name="Content Placeholder 2"/>
          <p:cNvSpPr>
            <a:spLocks noGrp="1"/>
          </p:cNvSpPr>
          <p:nvPr>
            <p:ph idx="1"/>
          </p:nvPr>
        </p:nvSpPr>
        <p:spPr/>
        <p:txBody>
          <a:bodyPr/>
          <a:lstStyle/>
          <a:p>
            <a:r>
              <a:rPr lang="en-US" dirty="0" smtClean="0"/>
              <a:t>Typically, GTC decomposes </a:t>
            </a:r>
            <a:r>
              <a:rPr lang="en-US" dirty="0" err="1" smtClean="0"/>
              <a:t>poloidal</a:t>
            </a:r>
            <a:r>
              <a:rPr lang="en-US" dirty="0" smtClean="0"/>
              <a:t> planes (typically 64-256) among MPI processes.</a:t>
            </a:r>
          </a:p>
          <a:p>
            <a:r>
              <a:rPr lang="en-US" dirty="0" smtClean="0"/>
              <a:t>Particles sandwiched between a process’ </a:t>
            </a:r>
            <a:r>
              <a:rPr lang="en-US" dirty="0" err="1" smtClean="0"/>
              <a:t>poloidal</a:t>
            </a:r>
            <a:r>
              <a:rPr lang="en-US" dirty="0" smtClean="0"/>
              <a:t> planes are owned (localized) by that processes.</a:t>
            </a:r>
          </a:p>
          <a:p>
            <a:r>
              <a:rPr lang="en-US" dirty="0" smtClean="0"/>
              <a:t>For additional parallelism, particles may be partitioned and the corresponding </a:t>
            </a:r>
            <a:r>
              <a:rPr lang="en-US" dirty="0" err="1" smtClean="0"/>
              <a:t>poloidal</a:t>
            </a:r>
            <a:r>
              <a:rPr lang="en-US" dirty="0" smtClean="0"/>
              <a:t> planes replicated</a:t>
            </a:r>
          </a:p>
          <a:p>
            <a:r>
              <a:rPr lang="en-US" dirty="0" smtClean="0"/>
              <a:t>For thread-level parallelism, charge grids can be replicated within a process and particle updates loop-parallelized among threads.</a:t>
            </a:r>
          </a:p>
          <a:p>
            <a:endParaRPr lang="en-US" dirty="0" smtClean="0"/>
          </a:p>
          <a:p>
            <a:r>
              <a:rPr lang="en-US" dirty="0" smtClean="0"/>
              <a:t>Each time step is composed of 4 major components:</a:t>
            </a:r>
          </a:p>
          <a:p>
            <a:pPr lvl="1"/>
            <a:r>
              <a:rPr lang="en-US" dirty="0" smtClean="0"/>
              <a:t>particle to grid interpolation (</a:t>
            </a:r>
            <a:r>
              <a:rPr lang="en-US" b="1" dirty="0" smtClean="0">
                <a:solidFill>
                  <a:srgbClr val="0000FF"/>
                </a:solidFill>
              </a:rPr>
              <a:t>charge</a:t>
            </a:r>
            <a:r>
              <a:rPr lang="en-US" dirty="0" smtClean="0"/>
              <a:t>)</a:t>
            </a:r>
          </a:p>
          <a:p>
            <a:pPr lvl="1"/>
            <a:r>
              <a:rPr lang="en-US" dirty="0" err="1" smtClean="0"/>
              <a:t>poisson</a:t>
            </a:r>
            <a:r>
              <a:rPr lang="en-US" dirty="0" smtClean="0"/>
              <a:t> solve (</a:t>
            </a:r>
            <a:r>
              <a:rPr lang="en-US" b="1" dirty="0" err="1" smtClean="0">
                <a:solidFill>
                  <a:srgbClr val="0000FF"/>
                </a:solidFill>
              </a:rPr>
              <a:t>poisson/field/smoth</a:t>
            </a:r>
            <a:r>
              <a:rPr lang="en-US" dirty="0" smtClean="0"/>
              <a:t>)</a:t>
            </a:r>
          </a:p>
          <a:p>
            <a:pPr lvl="1"/>
            <a:r>
              <a:rPr lang="en-US" dirty="0" smtClean="0"/>
              <a:t>moving particles (</a:t>
            </a:r>
            <a:r>
              <a:rPr lang="en-US" b="1" dirty="0" smtClean="0">
                <a:solidFill>
                  <a:srgbClr val="0000FF"/>
                </a:solidFill>
              </a:rPr>
              <a:t>push</a:t>
            </a:r>
            <a:r>
              <a:rPr lang="en-US" dirty="0" smtClean="0"/>
              <a:t>)</a:t>
            </a:r>
          </a:p>
          <a:p>
            <a:pPr lvl="1"/>
            <a:r>
              <a:rPr lang="en-US" dirty="0" smtClean="0"/>
              <a:t>shifting particles among processes (</a:t>
            </a:r>
            <a:r>
              <a:rPr lang="en-US" b="1" dirty="0" smtClean="0">
                <a:solidFill>
                  <a:srgbClr val="0000FF"/>
                </a:solidFill>
              </a:rPr>
              <a:t>shift</a:t>
            </a:r>
            <a:r>
              <a:rPr lang="en-US" dirty="0" smtClean="0"/>
              <a:t>)</a:t>
            </a:r>
          </a:p>
          <a:p>
            <a:r>
              <a:rPr lang="en-US" dirty="0" smtClean="0"/>
              <a:t>Typically charge and push dominate the runtime.</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charge( )</a:t>
            </a:r>
            <a:endParaRPr lang="en-US" i="1" dirty="0"/>
          </a:p>
        </p:txBody>
      </p:sp>
      <p:sp>
        <p:nvSpPr>
          <p:cNvPr id="3" name="Content Placeholder 2"/>
          <p:cNvSpPr>
            <a:spLocks noGrp="1"/>
          </p:cNvSpPr>
          <p:nvPr>
            <p:ph idx="1"/>
          </p:nvPr>
        </p:nvSpPr>
        <p:spPr>
          <a:xfrm>
            <a:off x="455613" y="1143000"/>
            <a:ext cx="8688387" cy="5256213"/>
          </a:xfrm>
        </p:spPr>
        <p:txBody>
          <a:bodyPr/>
          <a:lstStyle/>
          <a:p>
            <a:r>
              <a:rPr lang="en-US" sz="1700" dirty="0" smtClean="0"/>
              <a:t>charge() is challenged by:</a:t>
            </a:r>
          </a:p>
          <a:p>
            <a:pPr lvl="1"/>
            <a:r>
              <a:rPr lang="en-US" sz="1500" dirty="0" smtClean="0"/>
              <a:t>collisions on scatter-increments (need synchronization)</a:t>
            </a:r>
          </a:p>
          <a:p>
            <a:pPr lvl="1"/>
            <a:r>
              <a:rPr lang="en-US" sz="1500" dirty="0" smtClean="0"/>
              <a:t>random access patterns to large grid working sets (~36MB per plane)</a:t>
            </a:r>
          </a:p>
          <a:p>
            <a:pPr lvl="1"/>
            <a:r>
              <a:rPr lang="en-US" sz="1500" dirty="0" smtClean="0"/>
              <a:t>limited (grid) sequential locality (~256 bits)</a:t>
            </a:r>
          </a:p>
          <a:p>
            <a:pPr lvl="1"/>
            <a:r>
              <a:rPr lang="en-US" sz="1500" dirty="0" smtClean="0"/>
              <a:t>low arithmetic intensity (just to stream through particles)</a:t>
            </a:r>
          </a:p>
          <a:p>
            <a:pPr lvl="1"/>
            <a:endParaRPr lang="en-US" sz="1500" dirty="0" smtClean="0"/>
          </a:p>
          <a:p>
            <a:r>
              <a:rPr lang="en-US" sz="1700" dirty="0" smtClean="0"/>
              <a:t>CPU Optimizations:</a:t>
            </a:r>
          </a:p>
          <a:p>
            <a:pPr lvl="1"/>
            <a:r>
              <a:rPr lang="en-US" sz="1500" dirty="0" err="1" smtClean="0"/>
              <a:t>OpenMP</a:t>
            </a:r>
            <a:r>
              <a:rPr lang="en-US" sz="1500" dirty="0" smtClean="0"/>
              <a:t> parallelization</a:t>
            </a:r>
          </a:p>
          <a:p>
            <a:pPr lvl="1"/>
            <a:r>
              <a:rPr lang="en-US" sz="1500" dirty="0" smtClean="0"/>
              <a:t>static, geometric-based partial grid replication with ghost zones</a:t>
            </a:r>
          </a:p>
          <a:p>
            <a:pPr lvl="1"/>
            <a:r>
              <a:rPr lang="en-US" sz="1500" dirty="0" err="1" smtClean="0"/>
              <a:t>SIMDized</a:t>
            </a:r>
            <a:r>
              <a:rPr lang="en-US" sz="1500" dirty="0" smtClean="0"/>
              <a:t> FP atomic-increment (via cmpxchg16b) for particles not in private partition</a:t>
            </a:r>
          </a:p>
          <a:p>
            <a:pPr lvl="1"/>
            <a:r>
              <a:rPr lang="en-US" sz="1500" dirty="0" smtClean="0"/>
              <a:t>particle binning</a:t>
            </a:r>
          </a:p>
          <a:p>
            <a:pPr lvl="1"/>
            <a:r>
              <a:rPr lang="en-US" sz="1500" b="1" dirty="0" smtClean="0">
                <a:solidFill>
                  <a:srgbClr val="FF0080"/>
                </a:solidFill>
              </a:rPr>
              <a:t>no SIMD intrinsics</a:t>
            </a:r>
          </a:p>
          <a:p>
            <a:pPr lvl="1"/>
            <a:endParaRPr lang="en-US" sz="1500" dirty="0" smtClean="0"/>
          </a:p>
          <a:p>
            <a:r>
              <a:rPr lang="en-US" sz="1700" dirty="0" smtClean="0"/>
              <a:t>GPU Optimizations</a:t>
            </a:r>
          </a:p>
          <a:p>
            <a:pPr lvl="1"/>
            <a:r>
              <a:rPr lang="en-US" sz="1500" dirty="0" smtClean="0"/>
              <a:t>keep particles on GPU (accelerator)</a:t>
            </a:r>
          </a:p>
          <a:p>
            <a:pPr lvl="1"/>
            <a:r>
              <a:rPr lang="en-US" sz="1500" dirty="0" smtClean="0"/>
              <a:t>cooperative threading on </a:t>
            </a:r>
            <a:r>
              <a:rPr lang="en-US" sz="1500" dirty="0" err="1" smtClean="0"/>
              <a:t>GPUs</a:t>
            </a:r>
            <a:r>
              <a:rPr lang="en-US" sz="1500" dirty="0" smtClean="0"/>
              <a:t> (to attain coalescing on both particle and grid accesses) </a:t>
            </a:r>
          </a:p>
          <a:p>
            <a:pPr lvl="1"/>
            <a:r>
              <a:rPr lang="en-US" sz="1500" dirty="0" smtClean="0"/>
              <a:t>GPU atomic CAS to implement DP atomic increment</a:t>
            </a:r>
          </a:p>
          <a:p>
            <a:pPr lvl="1"/>
            <a:r>
              <a:rPr lang="en-US" sz="1500" b="1" dirty="0" smtClean="0">
                <a:solidFill>
                  <a:srgbClr val="FF0080"/>
                </a:solidFill>
              </a:rPr>
              <a:t>binning helps push() but hurts charge()</a:t>
            </a:r>
          </a:p>
          <a:p>
            <a:pPr lvl="1"/>
            <a:r>
              <a:rPr lang="en-US" sz="1500" b="1" dirty="0" smtClean="0">
                <a:solidFill>
                  <a:srgbClr val="FF0080"/>
                </a:solidFill>
              </a:rPr>
              <a:t>Sorting updates destroys performance.</a:t>
            </a:r>
          </a:p>
          <a:p>
            <a:pPr lvl="1"/>
            <a:endParaRPr lang="en-US" sz="1500"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9</a:t>
            </a:fld>
            <a:endParaRPr lang="en-US"/>
          </a:p>
        </p:txBody>
      </p:sp>
    </p:spTree>
  </p:cSld>
  <p:clrMapOvr>
    <a:masterClrMapping/>
  </p:clrMapOvr>
</p:sld>
</file>

<file path=ppt/theme/theme1.xml><?xml version="1.0" encoding="utf-8"?>
<a:theme xmlns:a="http://schemas.openxmlformats.org/drawingml/2006/main" name="ParLabTemplate">
  <a:themeElements>
    <a:clrScheme name="ParLa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Lab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ParLa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Lab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Lab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Lab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Lab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Lab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Lab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Lab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Lab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Lab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Lab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Lab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MulticoreOptimization.pptx</Template>
  <TotalTime>4262</TotalTime>
  <Words>4797</Words>
  <Application>Microsoft Macintosh PowerPoint</Application>
  <PresentationFormat>On-screen Show (4:3)</PresentationFormat>
  <Paragraphs>682</Paragraphs>
  <Slides>49</Slides>
  <Notes>5</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ParLabTemplate</vt:lpstr>
      <vt:lpstr>Performance Optimization of HPC Applications on Multi- and Manycore Processors</vt:lpstr>
      <vt:lpstr>Introduction</vt:lpstr>
      <vt:lpstr>Introduction</vt:lpstr>
      <vt:lpstr>Optimization of Particle-In-Cell (PIC) Codes</vt:lpstr>
      <vt:lpstr>Particle Methods</vt:lpstr>
      <vt:lpstr>Gyrokinetic Toroidal Simulations</vt:lpstr>
      <vt:lpstr>GTC Complexity</vt:lpstr>
      <vt:lpstr>Typical GTC Structure</vt:lpstr>
      <vt:lpstr>charge( )</vt:lpstr>
      <vt:lpstr>charge( )</vt:lpstr>
      <vt:lpstr>push( )</vt:lpstr>
      <vt:lpstr>push( )</vt:lpstr>
      <vt:lpstr>shift( )</vt:lpstr>
      <vt:lpstr>Full Application</vt:lpstr>
      <vt:lpstr>Performance and Efficiency</vt:lpstr>
      <vt:lpstr>% Time</vt:lpstr>
      <vt:lpstr>PIC Summary</vt:lpstr>
      <vt:lpstr>Optimization of 7- and 27-point stencils</vt:lpstr>
      <vt:lpstr>7-point Stencil</vt:lpstr>
      <vt:lpstr>7-pt Stencil Performance (full tuning, double-precision, 2563, single node)</vt:lpstr>
      <vt:lpstr>27pt Stencil</vt:lpstr>
      <vt:lpstr>27-point Stencil Performance (full tuning, double-precision, 2563, single node)</vt:lpstr>
      <vt:lpstr>7/27-pt Summary</vt:lpstr>
      <vt:lpstr>Optimization of High-order Wave Equation</vt:lpstr>
      <vt:lpstr>8th Order Wave Equation (25-point stencil)</vt:lpstr>
      <vt:lpstr>Reference Wave Performance (single node, single-precision, 5123)</vt:lpstr>
      <vt:lpstr>Optimized Wave Performance (single node, single-precision, 5123)</vt:lpstr>
      <vt:lpstr>Energy Efficiency</vt:lpstr>
      <vt:lpstr>Wave Equation Summary</vt:lpstr>
      <vt:lpstr>Optimization of Sparse Iterative Methods</vt:lpstr>
      <vt:lpstr>Sparse Iterative Methods</vt:lpstr>
      <vt:lpstr>Auto-tuning SpMV</vt:lpstr>
      <vt:lpstr>SpMV Performance</vt:lpstr>
      <vt:lpstr>SpMV Summary</vt:lpstr>
      <vt:lpstr>Summary</vt:lpstr>
      <vt:lpstr>Summary</vt:lpstr>
      <vt:lpstr>Accelerator Challenges (1)</vt:lpstr>
      <vt:lpstr>Accelerator Challenges (2)</vt:lpstr>
      <vt:lpstr>Questions?</vt:lpstr>
      <vt:lpstr>BACKUP SLIDES</vt:lpstr>
      <vt:lpstr>Three Classes of Locality</vt:lpstr>
      <vt:lpstr>Arithmetic Intensity</vt:lpstr>
      <vt:lpstr>Lattice Boltzmann Methods: LBMHD</vt:lpstr>
      <vt:lpstr>LBMHD</vt:lpstr>
      <vt:lpstr>LBMHD Stencil</vt:lpstr>
      <vt:lpstr>Performance Results (using 2048 nodes on each machine)</vt:lpstr>
      <vt:lpstr>Performance Results (using 2048 nodes on each machine)</vt:lpstr>
      <vt:lpstr>Performance Results (using 2048 nodes on each machine)</vt:lpstr>
      <vt:lpstr>Energy Results (using 2048 nodes on each machine)</vt:lpstr>
    </vt:vector>
  </TitlesOfParts>
  <Company>Sam Williams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Autotuning Sparse Matrix and  Lattice-Boltzmann Kernels</dc:title>
  <dc:creator>Sam Williams</dc:creator>
  <cp:lastModifiedBy>Samuel Williams</cp:lastModifiedBy>
  <cp:revision>361</cp:revision>
  <cp:lastPrinted>2007-11-27T19:56:58Z</cp:lastPrinted>
  <dcterms:created xsi:type="dcterms:W3CDTF">2011-08-02T16:29:23Z</dcterms:created>
  <dcterms:modified xsi:type="dcterms:W3CDTF">2011-08-02T16:30:07Z</dcterms:modified>
</cp:coreProperties>
</file>