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6" r:id="rId2"/>
    <p:sldId id="616" r:id="rId3"/>
    <p:sldId id="672" r:id="rId4"/>
    <p:sldId id="677" r:id="rId5"/>
    <p:sldId id="678" r:id="rId6"/>
    <p:sldId id="673" r:id="rId7"/>
    <p:sldId id="699" r:id="rId8"/>
    <p:sldId id="680" r:id="rId9"/>
    <p:sldId id="679" r:id="rId10"/>
    <p:sldId id="681" r:id="rId11"/>
    <p:sldId id="683" r:id="rId12"/>
    <p:sldId id="682" r:id="rId13"/>
    <p:sldId id="702" r:id="rId14"/>
    <p:sldId id="684" r:id="rId15"/>
    <p:sldId id="685" r:id="rId16"/>
    <p:sldId id="674" r:id="rId17"/>
    <p:sldId id="686" r:id="rId18"/>
    <p:sldId id="687" r:id="rId19"/>
    <p:sldId id="688" r:id="rId20"/>
    <p:sldId id="692" r:id="rId21"/>
    <p:sldId id="693" r:id="rId22"/>
    <p:sldId id="689" r:id="rId23"/>
    <p:sldId id="701" r:id="rId24"/>
    <p:sldId id="690" r:id="rId25"/>
    <p:sldId id="691" r:id="rId26"/>
    <p:sldId id="676" r:id="rId27"/>
    <p:sldId id="694" r:id="rId28"/>
    <p:sldId id="695" r:id="rId29"/>
    <p:sldId id="697" r:id="rId30"/>
    <p:sldId id="696" r:id="rId31"/>
    <p:sldId id="661" r:id="rId32"/>
    <p:sldId id="698" r:id="rId33"/>
    <p:sldId id="531" r:id="rId34"/>
    <p:sldId id="700" r:id="rId35"/>
    <p:sldId id="668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804000"/>
    <a:srgbClr val="800000"/>
    <a:srgbClr val="FF0000"/>
    <a:srgbClr val="FF8000"/>
    <a:srgbClr val="FF6FCF"/>
    <a:srgbClr val="E6E6E6"/>
    <a:srgbClr val="FF0080"/>
    <a:srgbClr val="66FFCC"/>
    <a:srgbClr val="FF6666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916" autoAdjust="0"/>
    <p:restoredTop sz="90318" autoAdjust="0"/>
  </p:normalViewPr>
  <p:slideViewPr>
    <p:cSldViewPr>
      <p:cViewPr varScale="1">
        <p:scale>
          <a:sx n="130" d="100"/>
          <a:sy n="130" d="100"/>
        </p:scale>
        <p:origin x="-12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75" d="100"/>
        <a:sy n="75" d="100"/>
      </p:scale>
      <p:origin x="0" y="39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heme" Target="theme/theme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amesh\Desktop\Sc09_ppt_plot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amesh\Desktop\Sc09_ppt_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889574370214033"/>
          <c:y val="0.072357907402633"/>
          <c:w val="0.865098718330316"/>
          <c:h val="0.828634443364608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nehalem_comp_perf_baseline!$B$3:$B$18</c:f>
              <c:strCache>
                <c:ptCount val="14"/>
                <c:pt idx="0">
                  <c:v>C</c:v>
                </c:pt>
                <c:pt idx="1">
                  <c:v>M</c:v>
                </c:pt>
                <c:pt idx="2">
                  <c:v>F</c:v>
                </c:pt>
                <c:pt idx="3">
                  <c:v>A</c:v>
                </c:pt>
                <c:pt idx="5">
                  <c:v>C</c:v>
                </c:pt>
                <c:pt idx="6">
                  <c:v>M</c:v>
                </c:pt>
                <c:pt idx="7">
                  <c:v>F</c:v>
                </c:pt>
                <c:pt idx="8">
                  <c:v>A</c:v>
                </c:pt>
                <c:pt idx="10">
                  <c:v>C</c:v>
                </c:pt>
                <c:pt idx="11">
                  <c:v>M</c:v>
                </c:pt>
                <c:pt idx="12">
                  <c:v>F</c:v>
                </c:pt>
                <c:pt idx="13">
                  <c:v>A</c:v>
                </c:pt>
              </c:strCache>
            </c:strRef>
          </c:cat>
          <c:val>
            <c:numRef>
              <c:f>nehalem_comp_perf_baseline!$B$3:$B$18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</c:numCache>
            </c:numRef>
          </c:val>
        </c:ser>
        <c:ser>
          <c:idx val="1"/>
          <c:order val="1"/>
          <c:spPr>
            <a:solidFill>
              <a:srgbClr val="66FFCC"/>
            </a:solidFill>
            <a:ln>
              <a:solidFill>
                <a:sysClr val="windowText" lastClr="000000"/>
              </a:solidFill>
            </a:ln>
          </c:spPr>
          <c:cat>
            <c:strRef>
              <c:f>nehalem_comp_perf_baseline!$B$3:$B$18</c:f>
              <c:strCache>
                <c:ptCount val="14"/>
                <c:pt idx="0">
                  <c:v>C</c:v>
                </c:pt>
                <c:pt idx="1">
                  <c:v>M</c:v>
                </c:pt>
                <c:pt idx="2">
                  <c:v>F</c:v>
                </c:pt>
                <c:pt idx="3">
                  <c:v>A</c:v>
                </c:pt>
                <c:pt idx="5">
                  <c:v>C</c:v>
                </c:pt>
                <c:pt idx="6">
                  <c:v>M</c:v>
                </c:pt>
                <c:pt idx="7">
                  <c:v>F</c:v>
                </c:pt>
                <c:pt idx="8">
                  <c:v>A</c:v>
                </c:pt>
                <c:pt idx="10">
                  <c:v>C</c:v>
                </c:pt>
                <c:pt idx="11">
                  <c:v>M</c:v>
                </c:pt>
                <c:pt idx="12">
                  <c:v>F</c:v>
                </c:pt>
                <c:pt idx="13">
                  <c:v>A</c:v>
                </c:pt>
              </c:strCache>
            </c:strRef>
          </c:cat>
          <c:val>
            <c:numRef>
              <c:f>nehalem_comp_perf_baseline!$C$3:$C$18</c:f>
              <c:numCache>
                <c:formatCode>General</c:formatCode>
                <c:ptCount val="16"/>
                <c:pt idx="0">
                  <c:v>1.87</c:v>
                </c:pt>
                <c:pt idx="1">
                  <c:v>1.36</c:v>
                </c:pt>
                <c:pt idx="2">
                  <c:v>0.949</c:v>
                </c:pt>
                <c:pt idx="3">
                  <c:v>2.07</c:v>
                </c:pt>
                <c:pt idx="5">
                  <c:v>2.74</c:v>
                </c:pt>
                <c:pt idx="6">
                  <c:v>2.39</c:v>
                </c:pt>
                <c:pt idx="7">
                  <c:v>2.12</c:v>
                </c:pt>
                <c:pt idx="8">
                  <c:v>3.13</c:v>
                </c:pt>
                <c:pt idx="10">
                  <c:v>3.47</c:v>
                </c:pt>
                <c:pt idx="11">
                  <c:v>3.21</c:v>
                </c:pt>
                <c:pt idx="12">
                  <c:v>3.05</c:v>
                </c:pt>
                <c:pt idx="13">
                  <c:v>3.48</c:v>
                </c:pt>
                <c:pt idx="15">
                  <c:v>4.92</c:v>
                </c:pt>
              </c:numCache>
            </c:numRef>
          </c:val>
        </c:ser>
        <c:ser>
          <c:idx val="2"/>
          <c:order val="2"/>
          <c:spPr>
            <a:solidFill>
              <a:srgbClr val="FFCC66"/>
            </a:solidFill>
            <a:ln>
              <a:solidFill>
                <a:sysClr val="windowText" lastClr="000000"/>
              </a:solidFill>
            </a:ln>
          </c:spPr>
          <c:cat>
            <c:strRef>
              <c:f>nehalem_comp_perf_baseline!$B$3:$B$18</c:f>
              <c:strCache>
                <c:ptCount val="14"/>
                <c:pt idx="0">
                  <c:v>C</c:v>
                </c:pt>
                <c:pt idx="1">
                  <c:v>M</c:v>
                </c:pt>
                <c:pt idx="2">
                  <c:v>F</c:v>
                </c:pt>
                <c:pt idx="3">
                  <c:v>A</c:v>
                </c:pt>
                <c:pt idx="5">
                  <c:v>C</c:v>
                </c:pt>
                <c:pt idx="6">
                  <c:v>M</c:v>
                </c:pt>
                <c:pt idx="7">
                  <c:v>F</c:v>
                </c:pt>
                <c:pt idx="8">
                  <c:v>A</c:v>
                </c:pt>
                <c:pt idx="10">
                  <c:v>C</c:v>
                </c:pt>
                <c:pt idx="11">
                  <c:v>M</c:v>
                </c:pt>
                <c:pt idx="12">
                  <c:v>F</c:v>
                </c:pt>
                <c:pt idx="13">
                  <c:v>A</c:v>
                </c:pt>
              </c:strCache>
            </c:strRef>
          </c:cat>
          <c:val>
            <c:numRef>
              <c:f>nehalem_comp_perf_baseline!$D$3:$D$18</c:f>
              <c:numCache>
                <c:formatCode>General</c:formatCode>
                <c:ptCount val="16"/>
                <c:pt idx="0">
                  <c:v>1.52</c:v>
                </c:pt>
                <c:pt idx="1">
                  <c:v>1.1</c:v>
                </c:pt>
                <c:pt idx="2">
                  <c:v>0.581</c:v>
                </c:pt>
                <c:pt idx="3">
                  <c:v>1.66</c:v>
                </c:pt>
                <c:pt idx="5">
                  <c:v>2.11</c:v>
                </c:pt>
                <c:pt idx="6">
                  <c:v>1.670000000000002</c:v>
                </c:pt>
                <c:pt idx="7">
                  <c:v>1.149999999999995</c:v>
                </c:pt>
                <c:pt idx="8">
                  <c:v>2.34</c:v>
                </c:pt>
                <c:pt idx="10">
                  <c:v>2.16</c:v>
                </c:pt>
                <c:pt idx="11">
                  <c:v>2.22</c:v>
                </c:pt>
                <c:pt idx="12">
                  <c:v>2.07</c:v>
                </c:pt>
                <c:pt idx="13">
                  <c:v>2.55</c:v>
                </c:pt>
                <c:pt idx="15">
                  <c:v>1.08</c:v>
                </c:pt>
              </c:numCache>
            </c:numRef>
          </c:val>
        </c:ser>
        <c:ser>
          <c:idx val="3"/>
          <c:order val="3"/>
          <c:spPr>
            <a:solidFill>
              <a:srgbClr val="FF6666"/>
            </a:solidFill>
            <a:ln>
              <a:solidFill>
                <a:schemeClr val="tx1"/>
              </a:solidFill>
            </a:ln>
          </c:spPr>
          <c:cat>
            <c:strRef>
              <c:f>nehalem_comp_perf_baseline!$B$3:$B$18</c:f>
              <c:strCache>
                <c:ptCount val="14"/>
                <c:pt idx="0">
                  <c:v>C</c:v>
                </c:pt>
                <c:pt idx="1">
                  <c:v>M</c:v>
                </c:pt>
                <c:pt idx="2">
                  <c:v>F</c:v>
                </c:pt>
                <c:pt idx="3">
                  <c:v>A</c:v>
                </c:pt>
                <c:pt idx="5">
                  <c:v>C</c:v>
                </c:pt>
                <c:pt idx="6">
                  <c:v>M</c:v>
                </c:pt>
                <c:pt idx="7">
                  <c:v>F</c:v>
                </c:pt>
                <c:pt idx="8">
                  <c:v>A</c:v>
                </c:pt>
                <c:pt idx="10">
                  <c:v>C</c:v>
                </c:pt>
                <c:pt idx="11">
                  <c:v>M</c:v>
                </c:pt>
                <c:pt idx="12">
                  <c:v>F</c:v>
                </c:pt>
                <c:pt idx="13">
                  <c:v>A</c:v>
                </c:pt>
              </c:strCache>
            </c:strRef>
          </c:cat>
          <c:val>
            <c:numRef>
              <c:f>nehalem_comp_perf_baseline!$E$3:$E$18</c:f>
              <c:numCache>
                <c:formatCode>General</c:formatCode>
                <c:ptCount val="16"/>
                <c:pt idx="0">
                  <c:v>0.14</c:v>
                </c:pt>
                <c:pt idx="1">
                  <c:v>0.0</c:v>
                </c:pt>
                <c:pt idx="2">
                  <c:v>0.01</c:v>
                </c:pt>
                <c:pt idx="3">
                  <c:v>0.01</c:v>
                </c:pt>
                <c:pt idx="5">
                  <c:v>0.17</c:v>
                </c:pt>
                <c:pt idx="6">
                  <c:v>0.16</c:v>
                </c:pt>
                <c:pt idx="7">
                  <c:v>0.07</c:v>
                </c:pt>
                <c:pt idx="8">
                  <c:v>0.25</c:v>
                </c:pt>
                <c:pt idx="10">
                  <c:v>0.320000000000001</c:v>
                </c:pt>
                <c:pt idx="11">
                  <c:v>0.27</c:v>
                </c:pt>
                <c:pt idx="12">
                  <c:v>0.16</c:v>
                </c:pt>
                <c:pt idx="13">
                  <c:v>0.35</c:v>
                </c:pt>
                <c:pt idx="15">
                  <c:v>0.320000000000001</c:v>
                </c:pt>
              </c:numCache>
            </c:numRef>
          </c:val>
        </c:ser>
        <c:gapWidth val="20"/>
        <c:overlap val="100"/>
        <c:axId val="579582808"/>
        <c:axId val="579586376"/>
      </c:barChart>
      <c:catAx>
        <c:axId val="579582808"/>
        <c:scaling>
          <c:orientation val="minMax"/>
        </c:scaling>
        <c:axPos val="b"/>
        <c:majorTickMark val="none"/>
        <c:minorTickMark val="out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79586376"/>
        <c:crossesAt val="0.0"/>
        <c:lblAlgn val="ctr"/>
        <c:lblOffset val="50"/>
      </c:catAx>
      <c:valAx>
        <c:axId val="579586376"/>
        <c:scaling>
          <c:orientation val="minMax"/>
          <c:max val="6.5"/>
          <c:min val="0.0"/>
        </c:scaling>
        <c:axPos val="l"/>
        <c:majorGridlines>
          <c:spPr>
            <a:ln>
              <a:solidFill>
                <a:schemeClr val="bg2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79582808"/>
        <c:crossesAt val="1.0"/>
        <c:crossBetween val="between"/>
        <c:majorUnit val="1.0"/>
      </c:valAx>
      <c:spPr>
        <a:ln w="12700">
          <a:solidFill>
            <a:schemeClr val="tx1"/>
          </a:solidFill>
        </a:ln>
      </c:spPr>
    </c:plotArea>
    <c:plotVisOnly val="1"/>
  </c:chart>
  <c:spPr>
    <a:solidFill>
      <a:schemeClr val="bg1"/>
    </a:solidFill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889574370214033"/>
          <c:y val="0.072357907402633"/>
          <c:w val="0.865098718330316"/>
          <c:h val="0.828634443364608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niagara_comp_perf_baseline!$B$3:$B$18</c:f>
              <c:strCache>
                <c:ptCount val="14"/>
                <c:pt idx="0">
                  <c:v>C</c:v>
                </c:pt>
                <c:pt idx="1">
                  <c:v>M</c:v>
                </c:pt>
                <c:pt idx="2">
                  <c:v>F</c:v>
                </c:pt>
                <c:pt idx="3">
                  <c:v>A</c:v>
                </c:pt>
                <c:pt idx="5">
                  <c:v>C</c:v>
                </c:pt>
                <c:pt idx="6">
                  <c:v>M</c:v>
                </c:pt>
                <c:pt idx="7">
                  <c:v>F</c:v>
                </c:pt>
                <c:pt idx="8">
                  <c:v>A</c:v>
                </c:pt>
                <c:pt idx="10">
                  <c:v>C</c:v>
                </c:pt>
                <c:pt idx="11">
                  <c:v>M</c:v>
                </c:pt>
                <c:pt idx="12">
                  <c:v>F</c:v>
                </c:pt>
                <c:pt idx="13">
                  <c:v>A</c:v>
                </c:pt>
              </c:strCache>
            </c:strRef>
          </c:cat>
          <c:val>
            <c:numRef>
              <c:f>niagara_comp_perf_baseline!$B$3:$B$18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</c:numCache>
            </c:numRef>
          </c:val>
        </c:ser>
        <c:ser>
          <c:idx val="1"/>
          <c:order val="1"/>
          <c:spPr>
            <a:solidFill>
              <a:srgbClr val="66FFCC"/>
            </a:solidFill>
            <a:ln>
              <a:solidFill>
                <a:sysClr val="windowText" lastClr="000000"/>
              </a:solidFill>
            </a:ln>
          </c:spPr>
          <c:cat>
            <c:strRef>
              <c:f>niagara_comp_perf_baseline!$B$3:$B$18</c:f>
              <c:strCache>
                <c:ptCount val="14"/>
                <c:pt idx="0">
                  <c:v>C</c:v>
                </c:pt>
                <c:pt idx="1">
                  <c:v>M</c:v>
                </c:pt>
                <c:pt idx="2">
                  <c:v>F</c:v>
                </c:pt>
                <c:pt idx="3">
                  <c:v>A</c:v>
                </c:pt>
                <c:pt idx="5">
                  <c:v>C</c:v>
                </c:pt>
                <c:pt idx="6">
                  <c:v>M</c:v>
                </c:pt>
                <c:pt idx="7">
                  <c:v>F</c:v>
                </c:pt>
                <c:pt idx="8">
                  <c:v>A</c:v>
                </c:pt>
                <c:pt idx="10">
                  <c:v>C</c:v>
                </c:pt>
                <c:pt idx="11">
                  <c:v>M</c:v>
                </c:pt>
                <c:pt idx="12">
                  <c:v>F</c:v>
                </c:pt>
                <c:pt idx="13">
                  <c:v>A</c:v>
                </c:pt>
              </c:strCache>
            </c:strRef>
          </c:cat>
          <c:val>
            <c:numRef>
              <c:f>niagara_comp_perf_baseline!$C$3:$C$18</c:f>
              <c:numCache>
                <c:formatCode>General</c:formatCode>
                <c:ptCount val="16"/>
                <c:pt idx="0">
                  <c:v>0.950000000000001</c:v>
                </c:pt>
                <c:pt idx="1">
                  <c:v>1.33</c:v>
                </c:pt>
                <c:pt idx="2">
                  <c:v>0.860000000000001</c:v>
                </c:pt>
                <c:pt idx="3">
                  <c:v>0.97</c:v>
                </c:pt>
                <c:pt idx="5">
                  <c:v>1.149999999999995</c:v>
                </c:pt>
                <c:pt idx="6">
                  <c:v>1.190000000000004</c:v>
                </c:pt>
                <c:pt idx="7">
                  <c:v>0.840000000000001</c:v>
                </c:pt>
                <c:pt idx="8">
                  <c:v>1.24</c:v>
                </c:pt>
                <c:pt idx="10">
                  <c:v>1.37</c:v>
                </c:pt>
                <c:pt idx="11">
                  <c:v>1.2</c:v>
                </c:pt>
                <c:pt idx="12">
                  <c:v>1.0</c:v>
                </c:pt>
                <c:pt idx="13">
                  <c:v>1.48</c:v>
                </c:pt>
                <c:pt idx="15">
                  <c:v>1.940000000000004</c:v>
                </c:pt>
              </c:numCache>
            </c:numRef>
          </c:val>
        </c:ser>
        <c:ser>
          <c:idx val="2"/>
          <c:order val="2"/>
          <c:spPr>
            <a:solidFill>
              <a:srgbClr val="FFCC66"/>
            </a:solidFill>
            <a:ln>
              <a:solidFill>
                <a:sysClr val="windowText" lastClr="000000"/>
              </a:solidFill>
            </a:ln>
          </c:spPr>
          <c:cat>
            <c:strRef>
              <c:f>niagara_comp_perf_baseline!$B$3:$B$18</c:f>
              <c:strCache>
                <c:ptCount val="14"/>
                <c:pt idx="0">
                  <c:v>C</c:v>
                </c:pt>
                <c:pt idx="1">
                  <c:v>M</c:v>
                </c:pt>
                <c:pt idx="2">
                  <c:v>F</c:v>
                </c:pt>
                <c:pt idx="3">
                  <c:v>A</c:v>
                </c:pt>
                <c:pt idx="5">
                  <c:v>C</c:v>
                </c:pt>
                <c:pt idx="6">
                  <c:v>M</c:v>
                </c:pt>
                <c:pt idx="7">
                  <c:v>F</c:v>
                </c:pt>
                <c:pt idx="8">
                  <c:v>A</c:v>
                </c:pt>
                <c:pt idx="10">
                  <c:v>C</c:v>
                </c:pt>
                <c:pt idx="11">
                  <c:v>M</c:v>
                </c:pt>
                <c:pt idx="12">
                  <c:v>F</c:v>
                </c:pt>
                <c:pt idx="13">
                  <c:v>A</c:v>
                </c:pt>
              </c:strCache>
            </c:strRef>
          </c:cat>
          <c:val>
            <c:numRef>
              <c:f>niagara_comp_perf_baseline!$D$3:$D$18</c:f>
              <c:numCache>
                <c:formatCode>General</c:formatCode>
                <c:ptCount val="16"/>
                <c:pt idx="0">
                  <c:v>0.4</c:v>
                </c:pt>
                <c:pt idx="1">
                  <c:v>0.08</c:v>
                </c:pt>
                <c:pt idx="2">
                  <c:v>0.06</c:v>
                </c:pt>
                <c:pt idx="3">
                  <c:v>0.0</c:v>
                </c:pt>
                <c:pt idx="5">
                  <c:v>0.47</c:v>
                </c:pt>
                <c:pt idx="6">
                  <c:v>0.14</c:v>
                </c:pt>
                <c:pt idx="7">
                  <c:v>0.13</c:v>
                </c:pt>
                <c:pt idx="8">
                  <c:v>0.01</c:v>
                </c:pt>
                <c:pt idx="10">
                  <c:v>0.18</c:v>
                </c:pt>
                <c:pt idx="11">
                  <c:v>0.05</c:v>
                </c:pt>
                <c:pt idx="12">
                  <c:v>0.22</c:v>
                </c:pt>
                <c:pt idx="13">
                  <c:v>0.09</c:v>
                </c:pt>
                <c:pt idx="15">
                  <c:v>0.14</c:v>
                </c:pt>
              </c:numCache>
            </c:numRef>
          </c:val>
        </c:ser>
        <c:gapWidth val="20"/>
        <c:overlap val="100"/>
        <c:axId val="579658536"/>
        <c:axId val="579662040"/>
      </c:barChart>
      <c:catAx>
        <c:axId val="579658536"/>
        <c:scaling>
          <c:orientation val="minMax"/>
        </c:scaling>
        <c:axPos val="b"/>
        <c:majorTickMark val="none"/>
        <c:minorTickMark val="out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79662040"/>
        <c:crossesAt val="0.0"/>
        <c:lblAlgn val="ctr"/>
        <c:lblOffset val="50"/>
      </c:catAx>
      <c:valAx>
        <c:axId val="579662040"/>
        <c:scaling>
          <c:orientation val="minMax"/>
          <c:max val="6.5"/>
          <c:min val="0.0"/>
        </c:scaling>
        <c:axPos val="l"/>
        <c:majorGridlines>
          <c:spPr>
            <a:ln>
              <a:solidFill>
                <a:schemeClr val="bg2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79658536"/>
        <c:crossesAt val="1.0"/>
        <c:crossBetween val="between"/>
        <c:majorUnit val="1.0"/>
      </c:valAx>
      <c:spPr>
        <a:ln w="12700">
          <a:solidFill>
            <a:schemeClr val="tx1"/>
          </a:solidFill>
        </a:ln>
      </c:spPr>
    </c:plotArea>
    <c:plotVisOnly val="1"/>
  </c:chart>
  <c:spPr>
    <a:solidFill>
      <a:schemeClr val="bg1"/>
    </a:solidFill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0.08076</cdr:x>
      <cdr:y>0.74803</cdr:y>
    </cdr:from>
    <cdr:to>
      <cdr:x>0.33849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7675" y="2714626"/>
          <a:ext cx="142875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0.08076</cdr:x>
      <cdr:y>0.74803</cdr:y>
    </cdr:from>
    <cdr:to>
      <cdr:x>0.33849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7675" y="2714626"/>
          <a:ext cx="142875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662B2E61-58B5-904E-9578-5BC05DC00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CB8DF497-4173-1444-A9F5-62ED9FB83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27A52-70BE-FB45-9F19-24347436354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E8F32-F5A9-B94B-A91D-1A60BE198ED9}" type="slidenum">
              <a:rPr lang="en-US"/>
              <a:pPr/>
              <a:t>3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E8F32-F5A9-B94B-A91D-1A60BE198ED9}" type="slidenum">
              <a:rPr lang="en-US"/>
              <a:pPr/>
              <a:t>6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E8F32-F5A9-B94B-A91D-1A60BE198ED9}" type="slidenum">
              <a:rPr lang="en-US"/>
              <a:pPr/>
              <a:t>16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E8F32-F5A9-B94B-A91D-1A60BE198ED9}" type="slidenum">
              <a:rPr lang="en-US"/>
              <a:pPr/>
              <a:t>26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E8F32-F5A9-B94B-A91D-1A60BE198ED9}" type="slidenum">
              <a:rPr lang="en-US"/>
              <a:pPr/>
              <a:t>31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E8F32-F5A9-B94B-A91D-1A60BE198ED9}" type="slidenum">
              <a:rPr lang="en-US"/>
              <a:pPr/>
              <a:t>35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 userDrawn="1"/>
        </p:nvSpPr>
        <p:spPr bwMode="auto">
          <a:xfrm>
            <a:off x="0" y="6648450"/>
            <a:ext cx="9144000" cy="76200"/>
          </a:xfrm>
          <a:prstGeom prst="rect">
            <a:avLst/>
          </a:prstGeom>
          <a:solidFill>
            <a:srgbClr val="002C48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1989138" y="6553200"/>
            <a:ext cx="5173662" cy="2286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800" cap="small" dirty="0">
                <a:solidFill>
                  <a:srgbClr val="002C48">
                    <a:alpha val="50000"/>
                  </a:srgbClr>
                </a:solidFill>
                <a:latin typeface="Arial Black" charset="0"/>
              </a:rPr>
              <a:t>Lawrence Berkeley National Laboratory</a:t>
            </a:r>
          </a:p>
        </p:txBody>
      </p:sp>
      <p:pic>
        <p:nvPicPr>
          <p:cNvPr id="6" name="Picture 10" descr="HiRes_LBL_Logo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3"/>
          <p:cNvSpPr txBox="1">
            <a:spLocks noChangeArrowheads="1"/>
          </p:cNvSpPr>
          <p:nvPr userDrawn="1"/>
        </p:nvSpPr>
        <p:spPr bwMode="auto">
          <a:xfrm>
            <a:off x="0" y="912813"/>
            <a:ext cx="9144000" cy="228600"/>
          </a:xfrm>
          <a:prstGeom prst="rect">
            <a:avLst/>
          </a:prstGeom>
          <a:solidFill>
            <a:srgbClr val="E6E6E6"/>
          </a:solidFill>
          <a:ln w="3175">
            <a:solidFill>
              <a:srgbClr val="CCCCCC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spc="1200">
                <a:solidFill>
                  <a:srgbClr val="B3B3B3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FUTURE  TECHNOLOGIES  GROUP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598613"/>
            <a:ext cx="7313613" cy="1828800"/>
          </a:xfrm>
        </p:spPr>
        <p:txBody>
          <a:bodyPr/>
          <a:lstStyle>
            <a:lvl1pPr>
              <a:defRPr>
                <a:solidFill>
                  <a:srgbClr val="0040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429000"/>
            <a:ext cx="6627813" cy="18288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51C97-EC7C-A845-9489-39E062124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D4332-7C68-E141-94F9-D6974A79E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0"/>
            <a:ext cx="2055813" cy="6399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0"/>
            <a:ext cx="6018212" cy="6399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37A98-7D9E-8643-A33E-8775865F1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9BADD-F8EF-F84C-8DD2-E30475D2C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4FB3-CB55-CB4E-94A4-BCC58A4D7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143000"/>
            <a:ext cx="4037012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143000"/>
            <a:ext cx="4037013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B7B03-567F-3F42-8017-C8C0FBA6B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11275-4A21-AD40-B23E-7BC736ED1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98458-F03D-5C4F-B28B-321995781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43438-003A-364E-9744-1BE565F96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7C80B-57CF-FF4E-B4F4-1911185A8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CF6C6-4493-2347-86DC-B7D444C21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HiRes_LBL_Logo.gif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53"/>
          <p:cNvSpPr txBox="1">
            <a:spLocks noChangeArrowheads="1"/>
          </p:cNvSpPr>
          <p:nvPr userDrawn="1"/>
        </p:nvSpPr>
        <p:spPr bwMode="auto">
          <a:xfrm>
            <a:off x="0" y="912813"/>
            <a:ext cx="9144000" cy="228600"/>
          </a:xfrm>
          <a:prstGeom prst="rect">
            <a:avLst/>
          </a:prstGeom>
          <a:solidFill>
            <a:srgbClr val="E6E6E6"/>
          </a:solidFill>
          <a:ln w="3175">
            <a:solidFill>
              <a:srgbClr val="CCCCCC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 spc="1200">
                <a:solidFill>
                  <a:srgbClr val="B3B3B3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FUTURE  TECHNOLOGIES  GROUP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143000"/>
            <a:ext cx="82264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0"/>
            <a:ext cx="63992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" name="Rectangle 52"/>
          <p:cNvSpPr>
            <a:spLocks noChangeArrowheads="1"/>
          </p:cNvSpPr>
          <p:nvPr userDrawn="1"/>
        </p:nvSpPr>
        <p:spPr bwMode="auto">
          <a:xfrm>
            <a:off x="0" y="6648450"/>
            <a:ext cx="9144000" cy="76200"/>
          </a:xfrm>
          <a:prstGeom prst="rect">
            <a:avLst/>
          </a:prstGeom>
          <a:solidFill>
            <a:srgbClr val="002C48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4" name="Text Box 54"/>
          <p:cNvSpPr txBox="1">
            <a:spLocks noChangeArrowheads="1"/>
          </p:cNvSpPr>
          <p:nvPr userDrawn="1"/>
        </p:nvSpPr>
        <p:spPr bwMode="auto">
          <a:xfrm>
            <a:off x="1989138" y="6553200"/>
            <a:ext cx="5173662" cy="22860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800" cap="small" dirty="0">
                <a:solidFill>
                  <a:srgbClr val="002C48">
                    <a:alpha val="50000"/>
                  </a:srgbClr>
                </a:solidFill>
                <a:latin typeface="Arial Black" charset="0"/>
              </a:rPr>
              <a:t>Lawrence Berkeley National Laboratory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B4EC29FF-59F5-644C-9AA9-610E56E17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85000"/>
        <a:buFont typeface="Wingdings" pitchFamily="-110" charset="2"/>
        <a:buChar char="v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9B39D6-8FF2-FC4D-A64A-41EC787CD686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1828800"/>
          </a:xfrm>
          <a:noFill/>
        </p:spPr>
        <p:txBody>
          <a:bodyPr wrap="square" lIns="0" tIns="0" rIns="0" bIns="0"/>
          <a:lstStyle/>
          <a:p>
            <a:pPr eaLnBrk="1" hangingPunct="1"/>
            <a:r>
              <a:rPr lang="en-US" dirty="0" smtClean="0"/>
              <a:t>Memory-Efficient Optimization of </a:t>
            </a:r>
            <a:r>
              <a:rPr lang="en-US" dirty="0" err="1" smtClean="0"/>
              <a:t>Gyrokinetic</a:t>
            </a:r>
            <a:r>
              <a:rPr lang="en-US" dirty="0" smtClean="0"/>
              <a:t> Particle-to-Grid Interpolation for Multicore Processors</a:t>
            </a:r>
            <a:endParaRPr lang="en-US" dirty="0">
              <a:latin typeface="Arial (Headings)"/>
              <a:cs typeface="Arial (Headings)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9144000" cy="2514600"/>
          </a:xfrm>
          <a:noFill/>
        </p:spPr>
        <p:txBody>
          <a:bodyPr/>
          <a:lstStyle/>
          <a:p>
            <a:pPr eaLnBrk="1" hangingPunct="1"/>
            <a:r>
              <a:rPr lang="en-US" sz="2400" dirty="0" err="1" smtClean="0"/>
              <a:t>Kamesh</a:t>
            </a:r>
            <a:r>
              <a:rPr lang="en-US" sz="2400" dirty="0" smtClean="0"/>
              <a:t> </a:t>
            </a:r>
            <a:r>
              <a:rPr lang="en-US" sz="2400" dirty="0" err="1" smtClean="0"/>
              <a:t>Madduri</a:t>
            </a:r>
            <a:r>
              <a:rPr lang="en-US" sz="2400" dirty="0" smtClean="0"/>
              <a:t>, </a:t>
            </a:r>
            <a:r>
              <a:rPr lang="en-US" sz="2400" b="1" dirty="0" smtClean="0"/>
              <a:t>Samuel Williams</a:t>
            </a:r>
            <a:r>
              <a:rPr lang="en-US" sz="2400" dirty="0" smtClean="0"/>
              <a:t>, </a:t>
            </a:r>
            <a:r>
              <a:rPr lang="en-US" sz="2400" dirty="0" err="1" smtClean="0"/>
              <a:t>Stephane</a:t>
            </a:r>
            <a:r>
              <a:rPr lang="en-US" sz="2400" dirty="0" smtClean="0"/>
              <a:t> </a:t>
            </a:r>
            <a:r>
              <a:rPr lang="en-US" sz="2400" dirty="0" err="1" smtClean="0"/>
              <a:t>Ethier</a:t>
            </a:r>
            <a:r>
              <a:rPr lang="en-US" sz="2400" dirty="0" smtClean="0"/>
              <a:t>, </a:t>
            </a:r>
          </a:p>
          <a:p>
            <a:pPr eaLnBrk="1" hangingPunct="1"/>
            <a:r>
              <a:rPr lang="en-US" sz="2400" dirty="0" smtClean="0"/>
              <a:t>Leonid </a:t>
            </a:r>
            <a:r>
              <a:rPr lang="en-US" sz="2400" dirty="0" err="1" smtClean="0"/>
              <a:t>Oliker</a:t>
            </a:r>
            <a:r>
              <a:rPr lang="en-US" sz="2400" dirty="0" smtClean="0"/>
              <a:t>, John </a:t>
            </a:r>
            <a:r>
              <a:rPr lang="en-US" sz="2400" dirty="0" err="1" smtClean="0"/>
              <a:t>Shalf</a:t>
            </a:r>
            <a:r>
              <a:rPr lang="en-US" sz="2400" dirty="0" smtClean="0"/>
              <a:t>, Erich </a:t>
            </a:r>
            <a:r>
              <a:rPr lang="en-US" sz="2400" dirty="0" err="1" smtClean="0"/>
              <a:t>Strohmaier</a:t>
            </a:r>
            <a:r>
              <a:rPr lang="en-US" sz="2400" dirty="0" smtClean="0"/>
              <a:t>, Katherine Yelick </a:t>
            </a:r>
          </a:p>
          <a:p>
            <a:pPr algn="l" eaLnBrk="1" hangingPunct="1"/>
            <a:r>
              <a:rPr lang="en-US" sz="1600" dirty="0" smtClean="0"/>
              <a:t>	</a:t>
            </a:r>
          </a:p>
          <a:p>
            <a:pPr algn="l" eaLnBrk="1" hangingPunct="1"/>
            <a:r>
              <a:rPr lang="en-US" sz="1600" dirty="0" smtClean="0"/>
              <a:t>			Lawrence Berkeley National Laboratory (LBNL)</a:t>
            </a:r>
          </a:p>
          <a:p>
            <a:pPr algn="l" eaLnBrk="1" hangingPunct="1"/>
            <a:r>
              <a:rPr lang="en-US" sz="1600" dirty="0" smtClean="0"/>
              <a:t>			National Energy Research Scientific Computing Center (NERSC)</a:t>
            </a:r>
          </a:p>
          <a:p>
            <a:pPr algn="l" eaLnBrk="1" hangingPunct="1"/>
            <a:r>
              <a:rPr lang="en-US" sz="1600" dirty="0" smtClean="0"/>
              <a:t>			Princeton Plasma Physics Laboratory (PPPL)</a:t>
            </a:r>
          </a:p>
          <a:p>
            <a:pPr algn="l" eaLnBrk="1" hangingPunct="1"/>
            <a:endParaRPr lang="en-US" sz="1600" dirty="0" smtClean="0"/>
          </a:p>
          <a:p>
            <a:pPr eaLnBrk="1" hangingPunct="1"/>
            <a:endParaRPr lang="en-US" sz="2400" dirty="0" smtClean="0"/>
          </a:p>
          <a:p>
            <a:pPr algn="r" eaLnBrk="1" hangingPunct="1"/>
            <a:r>
              <a:rPr lang="en-US" sz="1800" i="1" dirty="0"/>
              <a:t>SWWilliams@lbl.</a:t>
            </a:r>
            <a:r>
              <a:rPr lang="en-US" sz="1800" i="1" dirty="0" smtClean="0"/>
              <a:t>gov</a:t>
            </a:r>
          </a:p>
          <a:p>
            <a:pPr eaLnBrk="1" hangingPunct="1"/>
            <a:endParaRPr lang="en-US" sz="1800" i="1" dirty="0" smtClean="0"/>
          </a:p>
          <a:p>
            <a:pPr eaLnBrk="1" hangingPunct="1"/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Nominally, </a:t>
            </a:r>
            <a:r>
              <a:rPr lang="en-US" b="1" dirty="0" smtClean="0">
                <a:solidFill>
                  <a:srgbClr val="0000FF"/>
                </a:solidFill>
              </a:rPr>
              <a:t>push </a:t>
            </a:r>
            <a:r>
              <a:rPr lang="en-US" dirty="0" smtClean="0"/>
              <a:t>is embarrassingly parallel, and the technologies for </a:t>
            </a:r>
            <a:r>
              <a:rPr lang="en-US" b="1" dirty="0" smtClean="0">
                <a:solidFill>
                  <a:srgbClr val="0000FF"/>
                </a:solidFill>
              </a:rPr>
              <a:t>solving </a:t>
            </a:r>
            <a:r>
              <a:rPr lang="en-US" b="1" dirty="0" err="1" smtClean="0">
                <a:solidFill>
                  <a:srgbClr val="0000FF"/>
                </a:solidFill>
              </a:rPr>
              <a:t>PDEs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on structured grids are well developed.</a:t>
            </a:r>
          </a:p>
          <a:p>
            <a:r>
              <a:rPr lang="en-US" dirty="0" smtClean="0"/>
              <a:t>Unfortunately efficient HW/SW support for </a:t>
            </a:r>
            <a:r>
              <a:rPr lang="en-US" b="1" dirty="0" smtClean="0">
                <a:solidFill>
                  <a:srgbClr val="FF0080"/>
                </a:solidFill>
              </a:rPr>
              <a:t>gather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80"/>
                </a:solidFill>
              </a:rPr>
              <a:t>scatter </a:t>
            </a:r>
            <a:r>
              <a:rPr lang="en-US" dirty="0" smtClean="0"/>
              <a:t>operations is still a developing area of research</a:t>
            </a:r>
          </a:p>
          <a:p>
            <a:pPr>
              <a:buNone/>
            </a:pPr>
            <a:r>
              <a:rPr lang="en-US" dirty="0" smtClean="0"/>
              <a:t>	(single thread/multicore/</a:t>
            </a:r>
            <a:r>
              <a:rPr lang="en-US" dirty="0" err="1" smtClean="0"/>
              <a:t>multinode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Thus particles will update random locations in the grid,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 conversely, grid points are updated by random particles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3352800" y="31242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3810000" y="31242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3810000" y="35814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3352800" y="35814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4724400" y="31242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5181600" y="31242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5181600" y="3581400"/>
            <a:ext cx="152400" cy="152400"/>
          </a:xfrm>
          <a:prstGeom prst="ellipse">
            <a:avLst/>
          </a:prstGeom>
          <a:solidFill>
            <a:srgbClr val="800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80008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4724400" y="35814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5638800" y="35814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5638800" y="40386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5181600" y="40386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5181600" y="49530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5181600" y="54102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4724400" y="54102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3810000" y="44958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4267200" y="44958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4267200" y="49530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4" name="Oval 153"/>
          <p:cNvSpPr/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3201194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3201194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3201194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3201194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3201194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3656806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3656806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3656806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3656806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3656806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4112418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4112418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4112418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4112418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4112418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4568030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4568030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4568030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4568030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4568030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5023642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5023642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5023642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5023642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5023642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5479254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5479254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5479254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5479254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5479254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3429000" y="3200400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3429000" y="3656012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429000" y="4111624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429000" y="4567236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429000" y="5022848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429000" y="5478460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grpSp>
        <p:nvGrpSpPr>
          <p:cNvPr id="37" name="Group 79"/>
          <p:cNvGrpSpPr/>
          <p:nvPr/>
        </p:nvGrpSpPr>
        <p:grpSpPr>
          <a:xfrm>
            <a:off x="3429000" y="3200400"/>
            <a:ext cx="457200" cy="457200"/>
            <a:chOff x="3429000" y="3200400"/>
            <a:chExt cx="457200" cy="457200"/>
          </a:xfrm>
        </p:grpSpPr>
        <p:cxnSp>
          <p:nvCxnSpPr>
            <p:cNvPr id="72" name="Straight Arrow Connector 71"/>
            <p:cNvCxnSpPr/>
            <p:nvPr/>
          </p:nvCxnSpPr>
          <p:spPr bwMode="auto">
            <a:xfrm rot="5400000">
              <a:off x="3429000" y="3352800"/>
              <a:ext cx="304800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74" name="Straight Arrow Connector 73"/>
            <p:cNvCxnSpPr/>
            <p:nvPr/>
          </p:nvCxnSpPr>
          <p:spPr bwMode="auto">
            <a:xfrm rot="16200000" flipH="1">
              <a:off x="3657600" y="3429000"/>
              <a:ext cx="3048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76" name="Straight Arrow Connector 75"/>
            <p:cNvCxnSpPr/>
            <p:nvPr/>
          </p:nvCxnSpPr>
          <p:spPr bwMode="auto">
            <a:xfrm rot="10800000">
              <a:off x="3429000" y="3200401"/>
              <a:ext cx="304800" cy="152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 rot="5400000" flipH="1" flipV="1">
              <a:off x="3733800" y="3200400"/>
              <a:ext cx="1524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grpSp>
          <p:nvGrpSpPr>
            <p:cNvPr id="38" name="Group 45"/>
            <p:cNvGrpSpPr/>
            <p:nvPr/>
          </p:nvGrpSpPr>
          <p:grpSpPr>
            <a:xfrm>
              <a:off x="3657600" y="3276600"/>
              <a:ext cx="152400" cy="152400"/>
              <a:chOff x="152400" y="2971800"/>
              <a:chExt cx="152400" cy="152400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152400" y="29718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52400" y="29718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1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6" name="Group 80"/>
          <p:cNvGrpSpPr/>
          <p:nvPr/>
        </p:nvGrpSpPr>
        <p:grpSpPr>
          <a:xfrm>
            <a:off x="4800600" y="5029200"/>
            <a:ext cx="457200" cy="457200"/>
            <a:chOff x="3505200" y="3276600"/>
            <a:chExt cx="457200" cy="45720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 rot="5400000">
              <a:off x="3429000" y="3429000"/>
              <a:ext cx="38100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83" name="Straight Arrow Connector 82"/>
            <p:cNvCxnSpPr/>
            <p:nvPr/>
          </p:nvCxnSpPr>
          <p:spPr bwMode="auto">
            <a:xfrm rot="16200000" flipH="1">
              <a:off x="3657600" y="3429000"/>
              <a:ext cx="38100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84" name="Straight Arrow Connector 83"/>
            <p:cNvCxnSpPr/>
            <p:nvPr/>
          </p:nvCxnSpPr>
          <p:spPr bwMode="auto">
            <a:xfrm rot="10800000">
              <a:off x="3505200" y="3276601"/>
              <a:ext cx="228600" cy="762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85" name="Straight Arrow Connector 84"/>
            <p:cNvCxnSpPr/>
            <p:nvPr/>
          </p:nvCxnSpPr>
          <p:spPr bwMode="auto">
            <a:xfrm flipV="1">
              <a:off x="3733800" y="3276600"/>
              <a:ext cx="228600" cy="76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grpSp>
          <p:nvGrpSpPr>
            <p:cNvPr id="47" name="Group 85"/>
            <p:cNvGrpSpPr/>
            <p:nvPr/>
          </p:nvGrpSpPr>
          <p:grpSpPr>
            <a:xfrm>
              <a:off x="3657600" y="3276600"/>
              <a:ext cx="152400" cy="152400"/>
              <a:chOff x="152400" y="2971800"/>
              <a:chExt cx="152400" cy="152400"/>
            </a:xfrm>
          </p:grpSpPr>
          <p:sp>
            <p:nvSpPr>
              <p:cNvPr id="87" name="Oval 86"/>
              <p:cNvSpPr/>
              <p:nvPr/>
            </p:nvSpPr>
            <p:spPr bwMode="auto">
              <a:xfrm>
                <a:off x="152400" y="29718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52400" y="29718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2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8" name="Group 88"/>
          <p:cNvGrpSpPr/>
          <p:nvPr/>
        </p:nvGrpSpPr>
        <p:grpSpPr>
          <a:xfrm>
            <a:off x="5257800" y="3657600"/>
            <a:ext cx="457200" cy="457200"/>
            <a:chOff x="3581400" y="3200400"/>
            <a:chExt cx="457200" cy="457200"/>
          </a:xfrm>
        </p:grpSpPr>
        <p:cxnSp>
          <p:nvCxnSpPr>
            <p:cNvPr id="90" name="Straight Arrow Connector 89"/>
            <p:cNvCxnSpPr/>
            <p:nvPr/>
          </p:nvCxnSpPr>
          <p:spPr bwMode="auto">
            <a:xfrm rot="5400000">
              <a:off x="3505200" y="3429000"/>
              <a:ext cx="3048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91" name="Straight Arrow Connector 90"/>
            <p:cNvCxnSpPr/>
            <p:nvPr/>
          </p:nvCxnSpPr>
          <p:spPr bwMode="auto">
            <a:xfrm rot="16200000" flipH="1">
              <a:off x="3733800" y="3352800"/>
              <a:ext cx="304800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rot="16200000" flipV="1">
              <a:off x="3581399" y="3200402"/>
              <a:ext cx="152403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93" name="Straight Arrow Connector 92"/>
            <p:cNvCxnSpPr/>
            <p:nvPr/>
          </p:nvCxnSpPr>
          <p:spPr bwMode="auto">
            <a:xfrm flipV="1">
              <a:off x="3733800" y="3200400"/>
              <a:ext cx="3048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grpSp>
          <p:nvGrpSpPr>
            <p:cNvPr id="49" name="Group 93"/>
            <p:cNvGrpSpPr/>
            <p:nvPr/>
          </p:nvGrpSpPr>
          <p:grpSpPr>
            <a:xfrm>
              <a:off x="3657600" y="3276600"/>
              <a:ext cx="152400" cy="152400"/>
              <a:chOff x="152400" y="2971800"/>
              <a:chExt cx="152400" cy="152400"/>
            </a:xfrm>
          </p:grpSpPr>
          <p:sp>
            <p:nvSpPr>
              <p:cNvPr id="95" name="Oval 94"/>
              <p:cNvSpPr/>
              <p:nvPr/>
            </p:nvSpPr>
            <p:spPr bwMode="auto">
              <a:xfrm>
                <a:off x="152400" y="29718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52400" y="29718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3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0" name="Group 96"/>
          <p:cNvGrpSpPr/>
          <p:nvPr/>
        </p:nvGrpSpPr>
        <p:grpSpPr>
          <a:xfrm>
            <a:off x="3886200" y="4572000"/>
            <a:ext cx="457200" cy="457200"/>
            <a:chOff x="3505200" y="3124200"/>
            <a:chExt cx="457200" cy="457200"/>
          </a:xfrm>
        </p:grpSpPr>
        <p:cxnSp>
          <p:nvCxnSpPr>
            <p:cNvPr id="98" name="Straight Arrow Connector 97"/>
            <p:cNvCxnSpPr/>
            <p:nvPr/>
          </p:nvCxnSpPr>
          <p:spPr bwMode="auto">
            <a:xfrm rot="5400000">
              <a:off x="3505200" y="3352800"/>
              <a:ext cx="22860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99" name="Straight Arrow Connector 98"/>
            <p:cNvCxnSpPr/>
            <p:nvPr/>
          </p:nvCxnSpPr>
          <p:spPr bwMode="auto">
            <a:xfrm rot="16200000" flipH="1">
              <a:off x="3733800" y="3352800"/>
              <a:ext cx="22860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100" name="Straight Arrow Connector 99"/>
            <p:cNvCxnSpPr/>
            <p:nvPr/>
          </p:nvCxnSpPr>
          <p:spPr bwMode="auto">
            <a:xfrm rot="16200000" flipV="1">
              <a:off x="3505199" y="3124202"/>
              <a:ext cx="228603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rot="5400000" flipH="1" flipV="1">
              <a:off x="3733800" y="3124200"/>
              <a:ext cx="22860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grpSp>
          <p:nvGrpSpPr>
            <p:cNvPr id="51" name="Group 101"/>
            <p:cNvGrpSpPr/>
            <p:nvPr/>
          </p:nvGrpSpPr>
          <p:grpSpPr>
            <a:xfrm>
              <a:off x="3657600" y="3276600"/>
              <a:ext cx="152400" cy="152400"/>
              <a:chOff x="152400" y="2971800"/>
              <a:chExt cx="152400" cy="152400"/>
            </a:xfrm>
          </p:grpSpPr>
          <p:sp>
            <p:nvSpPr>
              <p:cNvPr id="103" name="Oval 102"/>
              <p:cNvSpPr/>
              <p:nvPr/>
            </p:nvSpPr>
            <p:spPr bwMode="auto">
              <a:xfrm>
                <a:off x="152400" y="29718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52400" y="29718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4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2" name="Group 104"/>
          <p:cNvGrpSpPr/>
          <p:nvPr/>
        </p:nvGrpSpPr>
        <p:grpSpPr>
          <a:xfrm>
            <a:off x="4800600" y="3200400"/>
            <a:ext cx="457200" cy="457200"/>
            <a:chOff x="3505200" y="2971800"/>
            <a:chExt cx="457200" cy="4572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 rot="10800000" flipV="1">
              <a:off x="3505200" y="3352800"/>
              <a:ext cx="228600" cy="76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>
              <a:off x="3733800" y="3352800"/>
              <a:ext cx="152400" cy="76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108" name="Straight Arrow Connector 107"/>
            <p:cNvCxnSpPr/>
            <p:nvPr/>
          </p:nvCxnSpPr>
          <p:spPr bwMode="auto">
            <a:xfrm rot="16200000" flipV="1">
              <a:off x="3428999" y="3048002"/>
              <a:ext cx="381003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109" name="Straight Arrow Connector 108"/>
            <p:cNvCxnSpPr/>
            <p:nvPr/>
          </p:nvCxnSpPr>
          <p:spPr bwMode="auto">
            <a:xfrm rot="5400000" flipH="1" flipV="1">
              <a:off x="3657600" y="3048000"/>
              <a:ext cx="38100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grpSp>
          <p:nvGrpSpPr>
            <p:cNvPr id="53" name="Group 109"/>
            <p:cNvGrpSpPr/>
            <p:nvPr/>
          </p:nvGrpSpPr>
          <p:grpSpPr>
            <a:xfrm>
              <a:off x="3657600" y="3276600"/>
              <a:ext cx="152400" cy="152400"/>
              <a:chOff x="152400" y="2971800"/>
              <a:chExt cx="152400" cy="152400"/>
            </a:xfrm>
          </p:grpSpPr>
          <p:sp>
            <p:nvSpPr>
              <p:cNvPr id="111" name="Oval 110"/>
              <p:cNvSpPr/>
              <p:nvPr/>
            </p:nvSpPr>
            <p:spPr bwMode="auto">
              <a:xfrm>
                <a:off x="152400" y="29718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52400" y="29718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5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Nominally, </a:t>
            </a:r>
            <a:r>
              <a:rPr lang="en-US" b="1" dirty="0" smtClean="0">
                <a:solidFill>
                  <a:srgbClr val="0000FF"/>
                </a:solidFill>
              </a:rPr>
              <a:t>push </a:t>
            </a:r>
            <a:r>
              <a:rPr lang="en-US" dirty="0" smtClean="0"/>
              <a:t>is embarrassingly parallel, and the technologies for </a:t>
            </a:r>
            <a:r>
              <a:rPr lang="en-US" b="1" dirty="0" smtClean="0">
                <a:solidFill>
                  <a:srgbClr val="0000FF"/>
                </a:solidFill>
              </a:rPr>
              <a:t>solving </a:t>
            </a:r>
            <a:r>
              <a:rPr lang="en-US" b="1" dirty="0" err="1" smtClean="0">
                <a:solidFill>
                  <a:srgbClr val="0000FF"/>
                </a:solidFill>
              </a:rPr>
              <a:t>PDEs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on structured grids are well developed.</a:t>
            </a:r>
            <a:endParaRPr lang="en-US" dirty="0" smtClean="0"/>
          </a:p>
          <a:p>
            <a:r>
              <a:rPr lang="en-US" dirty="0" smtClean="0"/>
              <a:t>Unfortunately efficient HW/SW support for </a:t>
            </a:r>
            <a:r>
              <a:rPr lang="en-US" b="1" dirty="0" smtClean="0">
                <a:solidFill>
                  <a:srgbClr val="FF0080"/>
                </a:solidFill>
              </a:rPr>
              <a:t>gather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80"/>
                </a:solidFill>
              </a:rPr>
              <a:t>scatter </a:t>
            </a:r>
            <a:r>
              <a:rPr lang="en-US" dirty="0" smtClean="0"/>
              <a:t>operations is still a developing area of research</a:t>
            </a:r>
          </a:p>
          <a:p>
            <a:pPr>
              <a:buNone/>
            </a:pPr>
            <a:r>
              <a:rPr lang="en-US" dirty="0" smtClean="0"/>
              <a:t>	(single thread/multicore/</a:t>
            </a:r>
            <a:r>
              <a:rPr lang="en-US" dirty="0" err="1" smtClean="0"/>
              <a:t>multinode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Moreover, the load-store nature of modern microprocessors demands the operations be serialized (load-increment-store)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3352800" y="31242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3810000" y="31242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3810000" y="35814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3352800" y="35814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4724400" y="31242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5181600" y="31242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5181600" y="3581400"/>
            <a:ext cx="152400" cy="152400"/>
          </a:xfrm>
          <a:prstGeom prst="ellipse">
            <a:avLst/>
          </a:prstGeom>
          <a:solidFill>
            <a:srgbClr val="800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80008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4724400" y="35814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5638800" y="35814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5638800" y="40386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5181600" y="40386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5181600" y="49530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5181600" y="54102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4724400" y="54102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3810000" y="44958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4267200" y="44958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4267200" y="49530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4" name="Oval 153"/>
          <p:cNvSpPr/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3201194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3201194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3201194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3201194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3201194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3656806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3656806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3656806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3656806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3656806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4112418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4112418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4112418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4112418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4112418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4568030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4568030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4568030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4568030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4568030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5023642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5023642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5023642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5023642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5023642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5479254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5479254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5479254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5479254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5479254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3429000" y="3200400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3429000" y="3656012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429000" y="4111624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429000" y="4567236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429000" y="5022848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429000" y="5478460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grpSp>
        <p:nvGrpSpPr>
          <p:cNvPr id="5" name="Group 79"/>
          <p:cNvGrpSpPr/>
          <p:nvPr/>
        </p:nvGrpSpPr>
        <p:grpSpPr>
          <a:xfrm>
            <a:off x="3429000" y="3200400"/>
            <a:ext cx="457200" cy="457200"/>
            <a:chOff x="3429000" y="3200400"/>
            <a:chExt cx="457200" cy="457200"/>
          </a:xfrm>
        </p:grpSpPr>
        <p:cxnSp>
          <p:nvCxnSpPr>
            <p:cNvPr id="72" name="Straight Arrow Connector 71"/>
            <p:cNvCxnSpPr/>
            <p:nvPr/>
          </p:nvCxnSpPr>
          <p:spPr bwMode="auto">
            <a:xfrm rot="5400000">
              <a:off x="3429000" y="3352800"/>
              <a:ext cx="304800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74" name="Straight Arrow Connector 73"/>
            <p:cNvCxnSpPr/>
            <p:nvPr/>
          </p:nvCxnSpPr>
          <p:spPr bwMode="auto">
            <a:xfrm rot="16200000" flipH="1">
              <a:off x="3657600" y="3429000"/>
              <a:ext cx="3048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76" name="Straight Arrow Connector 75"/>
            <p:cNvCxnSpPr/>
            <p:nvPr/>
          </p:nvCxnSpPr>
          <p:spPr bwMode="auto">
            <a:xfrm rot="10800000">
              <a:off x="3429000" y="3200401"/>
              <a:ext cx="304800" cy="152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 rot="5400000" flipH="1" flipV="1">
              <a:off x="3733800" y="3200400"/>
              <a:ext cx="1524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grpSp>
          <p:nvGrpSpPr>
            <p:cNvPr id="37" name="Group 45"/>
            <p:cNvGrpSpPr/>
            <p:nvPr/>
          </p:nvGrpSpPr>
          <p:grpSpPr>
            <a:xfrm>
              <a:off x="3657600" y="3276600"/>
              <a:ext cx="152400" cy="152400"/>
              <a:chOff x="152400" y="2971800"/>
              <a:chExt cx="152400" cy="152400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152400" y="29718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52400" y="29718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1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8" name="Group 80"/>
          <p:cNvGrpSpPr/>
          <p:nvPr/>
        </p:nvGrpSpPr>
        <p:grpSpPr>
          <a:xfrm>
            <a:off x="4800600" y="5029200"/>
            <a:ext cx="457200" cy="457200"/>
            <a:chOff x="3505200" y="3276600"/>
            <a:chExt cx="457200" cy="45720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 rot="5400000">
              <a:off x="3429000" y="3429000"/>
              <a:ext cx="38100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83" name="Straight Arrow Connector 82"/>
            <p:cNvCxnSpPr/>
            <p:nvPr/>
          </p:nvCxnSpPr>
          <p:spPr bwMode="auto">
            <a:xfrm rot="16200000" flipH="1">
              <a:off x="3657600" y="3429000"/>
              <a:ext cx="38100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84" name="Straight Arrow Connector 83"/>
            <p:cNvCxnSpPr/>
            <p:nvPr/>
          </p:nvCxnSpPr>
          <p:spPr bwMode="auto">
            <a:xfrm rot="10800000">
              <a:off x="3505200" y="3276601"/>
              <a:ext cx="228600" cy="762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85" name="Straight Arrow Connector 84"/>
            <p:cNvCxnSpPr/>
            <p:nvPr/>
          </p:nvCxnSpPr>
          <p:spPr bwMode="auto">
            <a:xfrm flipV="1">
              <a:off x="3733800" y="3276600"/>
              <a:ext cx="228600" cy="76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grpSp>
          <p:nvGrpSpPr>
            <p:cNvPr id="46" name="Group 85"/>
            <p:cNvGrpSpPr/>
            <p:nvPr/>
          </p:nvGrpSpPr>
          <p:grpSpPr>
            <a:xfrm>
              <a:off x="3657600" y="3276600"/>
              <a:ext cx="152400" cy="152400"/>
              <a:chOff x="152400" y="2971800"/>
              <a:chExt cx="152400" cy="152400"/>
            </a:xfrm>
          </p:grpSpPr>
          <p:sp>
            <p:nvSpPr>
              <p:cNvPr id="87" name="Oval 86"/>
              <p:cNvSpPr/>
              <p:nvPr/>
            </p:nvSpPr>
            <p:spPr bwMode="auto">
              <a:xfrm>
                <a:off x="152400" y="29718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52400" y="29718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2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7" name="Group 88"/>
          <p:cNvGrpSpPr/>
          <p:nvPr/>
        </p:nvGrpSpPr>
        <p:grpSpPr>
          <a:xfrm>
            <a:off x="5257800" y="3657600"/>
            <a:ext cx="457200" cy="457200"/>
            <a:chOff x="3581400" y="3200400"/>
            <a:chExt cx="457200" cy="457200"/>
          </a:xfrm>
        </p:grpSpPr>
        <p:cxnSp>
          <p:nvCxnSpPr>
            <p:cNvPr id="90" name="Straight Arrow Connector 89"/>
            <p:cNvCxnSpPr/>
            <p:nvPr/>
          </p:nvCxnSpPr>
          <p:spPr bwMode="auto">
            <a:xfrm rot="5400000">
              <a:off x="3505200" y="3429000"/>
              <a:ext cx="3048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91" name="Straight Arrow Connector 90"/>
            <p:cNvCxnSpPr/>
            <p:nvPr/>
          </p:nvCxnSpPr>
          <p:spPr bwMode="auto">
            <a:xfrm rot="16200000" flipH="1">
              <a:off x="3733800" y="3352800"/>
              <a:ext cx="304800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rot="16200000" flipV="1">
              <a:off x="3581399" y="3200402"/>
              <a:ext cx="152403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93" name="Straight Arrow Connector 92"/>
            <p:cNvCxnSpPr/>
            <p:nvPr/>
          </p:nvCxnSpPr>
          <p:spPr bwMode="auto">
            <a:xfrm flipV="1">
              <a:off x="3733800" y="3200400"/>
              <a:ext cx="3048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grpSp>
          <p:nvGrpSpPr>
            <p:cNvPr id="48" name="Group 93"/>
            <p:cNvGrpSpPr/>
            <p:nvPr/>
          </p:nvGrpSpPr>
          <p:grpSpPr>
            <a:xfrm>
              <a:off x="3657600" y="3276600"/>
              <a:ext cx="152400" cy="152400"/>
              <a:chOff x="152400" y="2971800"/>
              <a:chExt cx="152400" cy="152400"/>
            </a:xfrm>
          </p:grpSpPr>
          <p:sp>
            <p:nvSpPr>
              <p:cNvPr id="95" name="Oval 94"/>
              <p:cNvSpPr/>
              <p:nvPr/>
            </p:nvSpPr>
            <p:spPr bwMode="auto">
              <a:xfrm>
                <a:off x="152400" y="29718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52400" y="29718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3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9" name="Group 96"/>
          <p:cNvGrpSpPr/>
          <p:nvPr/>
        </p:nvGrpSpPr>
        <p:grpSpPr>
          <a:xfrm>
            <a:off x="3886200" y="4572000"/>
            <a:ext cx="457200" cy="457200"/>
            <a:chOff x="3505200" y="3124200"/>
            <a:chExt cx="457200" cy="457200"/>
          </a:xfrm>
        </p:grpSpPr>
        <p:cxnSp>
          <p:nvCxnSpPr>
            <p:cNvPr id="98" name="Straight Arrow Connector 97"/>
            <p:cNvCxnSpPr/>
            <p:nvPr/>
          </p:nvCxnSpPr>
          <p:spPr bwMode="auto">
            <a:xfrm rot="5400000">
              <a:off x="3505200" y="3352800"/>
              <a:ext cx="22860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99" name="Straight Arrow Connector 98"/>
            <p:cNvCxnSpPr/>
            <p:nvPr/>
          </p:nvCxnSpPr>
          <p:spPr bwMode="auto">
            <a:xfrm rot="16200000" flipH="1">
              <a:off x="3733800" y="3352800"/>
              <a:ext cx="22860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100" name="Straight Arrow Connector 99"/>
            <p:cNvCxnSpPr/>
            <p:nvPr/>
          </p:nvCxnSpPr>
          <p:spPr bwMode="auto">
            <a:xfrm rot="16200000" flipV="1">
              <a:off x="3505199" y="3124202"/>
              <a:ext cx="228603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rot="5400000" flipH="1" flipV="1">
              <a:off x="3733800" y="3124200"/>
              <a:ext cx="22860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grpSp>
          <p:nvGrpSpPr>
            <p:cNvPr id="50" name="Group 101"/>
            <p:cNvGrpSpPr/>
            <p:nvPr/>
          </p:nvGrpSpPr>
          <p:grpSpPr>
            <a:xfrm>
              <a:off x="3657600" y="3276600"/>
              <a:ext cx="152400" cy="152400"/>
              <a:chOff x="152400" y="2971800"/>
              <a:chExt cx="152400" cy="152400"/>
            </a:xfrm>
          </p:grpSpPr>
          <p:sp>
            <p:nvSpPr>
              <p:cNvPr id="103" name="Oval 102"/>
              <p:cNvSpPr/>
              <p:nvPr/>
            </p:nvSpPr>
            <p:spPr bwMode="auto">
              <a:xfrm>
                <a:off x="152400" y="29718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52400" y="29718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4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1" name="Group 104"/>
          <p:cNvGrpSpPr/>
          <p:nvPr/>
        </p:nvGrpSpPr>
        <p:grpSpPr>
          <a:xfrm>
            <a:off x="4800600" y="3200400"/>
            <a:ext cx="457200" cy="457200"/>
            <a:chOff x="3505200" y="2971800"/>
            <a:chExt cx="457200" cy="4572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 rot="10800000" flipV="1">
              <a:off x="3505200" y="3352800"/>
              <a:ext cx="228600" cy="76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107" name="Straight Arrow Connector 106"/>
            <p:cNvCxnSpPr/>
            <p:nvPr/>
          </p:nvCxnSpPr>
          <p:spPr bwMode="auto">
            <a:xfrm>
              <a:off x="3733800" y="3352800"/>
              <a:ext cx="152400" cy="76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108" name="Straight Arrow Connector 107"/>
            <p:cNvCxnSpPr/>
            <p:nvPr/>
          </p:nvCxnSpPr>
          <p:spPr bwMode="auto">
            <a:xfrm rot="16200000" flipV="1">
              <a:off x="3428999" y="3048002"/>
              <a:ext cx="381003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109" name="Straight Arrow Connector 108"/>
            <p:cNvCxnSpPr/>
            <p:nvPr/>
          </p:nvCxnSpPr>
          <p:spPr bwMode="auto">
            <a:xfrm rot="5400000" flipH="1" flipV="1">
              <a:off x="3657600" y="3048000"/>
              <a:ext cx="38100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grpSp>
          <p:nvGrpSpPr>
            <p:cNvPr id="52" name="Group 109"/>
            <p:cNvGrpSpPr/>
            <p:nvPr/>
          </p:nvGrpSpPr>
          <p:grpSpPr>
            <a:xfrm>
              <a:off x="3657600" y="3276600"/>
              <a:ext cx="152400" cy="152400"/>
              <a:chOff x="152400" y="2971800"/>
              <a:chExt cx="152400" cy="152400"/>
            </a:xfrm>
          </p:grpSpPr>
          <p:sp>
            <p:nvSpPr>
              <p:cNvPr id="111" name="Oval 110"/>
              <p:cNvSpPr/>
              <p:nvPr/>
            </p:nvSpPr>
            <p:spPr bwMode="auto">
              <a:xfrm>
                <a:off x="152400" y="29718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52400" y="29718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5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Oval 99"/>
          <p:cNvSpPr/>
          <p:nvPr/>
        </p:nvSpPr>
        <p:spPr bwMode="auto">
          <a:xfrm>
            <a:off x="6934200" y="4343400"/>
            <a:ext cx="1371600" cy="1066800"/>
          </a:xfrm>
          <a:prstGeom prst="ellipse">
            <a:avLst/>
          </a:prstGeom>
          <a:noFill/>
          <a:ln w="38100" cap="flat" cmpd="sng" algn="ctr">
            <a:solidFill>
              <a:srgbClr val="FF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GTC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if this weren’t enough, GTC further complicates matters as</a:t>
            </a:r>
          </a:p>
          <a:p>
            <a:pPr lvl="1"/>
            <a:r>
              <a:rPr lang="en-US" dirty="0" smtClean="0"/>
              <a:t>the grid is a 3D torus</a:t>
            </a:r>
          </a:p>
          <a:p>
            <a:pPr lvl="1"/>
            <a:r>
              <a:rPr lang="en-US" dirty="0" smtClean="0"/>
              <a:t>points in psi are spatially uniform</a:t>
            </a:r>
          </a:p>
          <a:p>
            <a:pPr lvl="1"/>
            <a:r>
              <a:rPr lang="en-US" dirty="0" smtClean="0"/>
              <a:t>particles are non-circular rings (approximated by 4 points), and </a:t>
            </a:r>
          </a:p>
          <a:p>
            <a:r>
              <a:rPr lang="en-US" dirty="0" smtClean="0"/>
              <a:t>Luckily rings only exist in a </a:t>
            </a:r>
            <a:r>
              <a:rPr lang="en-US" dirty="0" err="1" smtClean="0"/>
              <a:t>poloidal</a:t>
            </a:r>
            <a:r>
              <a:rPr lang="en-US" dirty="0" smtClean="0"/>
              <a:t> plane, but the radius of the ring can grow to</a:t>
            </a:r>
            <a:r>
              <a:rPr lang="en-US" dirty="0" smtClean="0"/>
              <a:t> ~6% of </a:t>
            </a:r>
            <a:r>
              <a:rPr lang="en-US" dirty="0" smtClean="0"/>
              <a:t>the </a:t>
            </a:r>
            <a:r>
              <a:rPr lang="en-US" dirty="0" err="1" smtClean="0"/>
              <a:t>poloidal</a:t>
            </a:r>
            <a:r>
              <a:rPr lang="en-US" dirty="0" smtClean="0"/>
              <a:t> radius.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7696200" y="41910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781800" y="46482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239000" y="41910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610600" y="51054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610600" y="46482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153400" y="46482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696200" y="51054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153400" y="51054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239000" y="46482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696200" y="46482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781800" y="51054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239000" y="55626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696200" y="55626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239000" y="51054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6600">
                <a:alpha val="5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rot="5400000">
            <a:off x="6172994" y="4037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6172994" y="4495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6172994" y="4952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6172994" y="5409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6172994" y="5866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6628606" y="4037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6628606" y="4495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6628606" y="4952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6628606" y="5409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6628606" y="5866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7084218" y="4037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7084218" y="4495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5400000">
            <a:off x="7084218" y="4952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>
            <a:off x="7084218" y="5409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5400000">
            <a:off x="7084218" y="5866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5400000">
            <a:off x="7539830" y="4037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7539830" y="4495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7539830" y="4952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7539830" y="5409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>
            <a:off x="7539830" y="5866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>
            <a:off x="7995442" y="4037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5400000">
            <a:off x="7995442" y="4495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5400000">
            <a:off x="7995442" y="4952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5400000">
            <a:off x="7995442" y="5409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5400000">
            <a:off x="7995442" y="5866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5400000">
            <a:off x="8451054" y="4037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rot="5400000">
            <a:off x="8451054" y="4495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5400000">
            <a:off x="8451054" y="4952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5400000">
            <a:off x="8451054" y="5409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rot="5400000">
            <a:off x="8451054" y="5866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6400800" y="3810000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6400800" y="4265612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6400800" y="4721224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6400800" y="5176836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6400800" y="5632448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6400800" y="6088060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grpSp>
        <p:nvGrpSpPr>
          <p:cNvPr id="68" name="Group 80"/>
          <p:cNvGrpSpPr/>
          <p:nvPr/>
        </p:nvGrpSpPr>
        <p:grpSpPr>
          <a:xfrm>
            <a:off x="7315200" y="5181600"/>
            <a:ext cx="457200" cy="457200"/>
            <a:chOff x="3429000" y="3124200"/>
            <a:chExt cx="457200" cy="457200"/>
          </a:xfrm>
        </p:grpSpPr>
        <p:cxnSp>
          <p:nvCxnSpPr>
            <p:cNvPr id="69" name="Straight Arrow Connector 68"/>
            <p:cNvCxnSpPr/>
            <p:nvPr/>
          </p:nvCxnSpPr>
          <p:spPr bwMode="auto">
            <a:xfrm rot="10800000" flipV="1">
              <a:off x="3429000" y="3352800"/>
              <a:ext cx="30480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70" name="Straight Arrow Connector 69"/>
            <p:cNvCxnSpPr/>
            <p:nvPr/>
          </p:nvCxnSpPr>
          <p:spPr bwMode="auto">
            <a:xfrm rot="16200000" flipH="1">
              <a:off x="3695700" y="339090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 rot="10800000">
              <a:off x="3429000" y="3124201"/>
              <a:ext cx="304800" cy="22860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72" name="Straight Arrow Connector 71"/>
            <p:cNvCxnSpPr/>
            <p:nvPr/>
          </p:nvCxnSpPr>
          <p:spPr bwMode="auto">
            <a:xfrm rot="5400000" flipH="1" flipV="1">
              <a:off x="3695700" y="3162300"/>
              <a:ext cx="2286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grpSp>
          <p:nvGrpSpPr>
            <p:cNvPr id="73" name="Group 85"/>
            <p:cNvGrpSpPr/>
            <p:nvPr/>
          </p:nvGrpSpPr>
          <p:grpSpPr>
            <a:xfrm>
              <a:off x="3657600" y="3276600"/>
              <a:ext cx="152400" cy="152400"/>
              <a:chOff x="152400" y="2971800"/>
              <a:chExt cx="152400" cy="152400"/>
            </a:xfrm>
          </p:grpSpPr>
          <p:sp>
            <p:nvSpPr>
              <p:cNvPr id="74" name="Oval 73"/>
              <p:cNvSpPr/>
              <p:nvPr/>
            </p:nvSpPr>
            <p:spPr bwMode="auto">
              <a:xfrm>
                <a:off x="152400" y="29718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52400" y="29718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err="1" smtClean="0">
                    <a:solidFill>
                      <a:srgbClr val="FFFFFF"/>
                    </a:solidFill>
                  </a:rPr>
                  <a:t>c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6" name="Group 88"/>
          <p:cNvGrpSpPr/>
          <p:nvPr/>
        </p:nvGrpSpPr>
        <p:grpSpPr>
          <a:xfrm>
            <a:off x="8229598" y="4724400"/>
            <a:ext cx="457202" cy="457200"/>
            <a:chOff x="3657598" y="3200400"/>
            <a:chExt cx="457202" cy="457200"/>
          </a:xfrm>
        </p:grpSpPr>
        <p:cxnSp>
          <p:nvCxnSpPr>
            <p:cNvPr id="77" name="Straight Arrow Connector 76"/>
            <p:cNvCxnSpPr/>
            <p:nvPr/>
          </p:nvCxnSpPr>
          <p:spPr bwMode="auto">
            <a:xfrm rot="5400000">
              <a:off x="3543300" y="3467100"/>
              <a:ext cx="304800" cy="76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>
              <a:off x="3733800" y="3352800"/>
              <a:ext cx="381000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79" name="Straight Arrow Connector 78"/>
            <p:cNvCxnSpPr/>
            <p:nvPr/>
          </p:nvCxnSpPr>
          <p:spPr bwMode="auto">
            <a:xfrm rot="16200000" flipV="1">
              <a:off x="3619499" y="3238500"/>
              <a:ext cx="152400" cy="762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80" name="Straight Arrow Connector 79"/>
            <p:cNvCxnSpPr/>
            <p:nvPr/>
          </p:nvCxnSpPr>
          <p:spPr bwMode="auto">
            <a:xfrm flipV="1">
              <a:off x="3733800" y="3200400"/>
              <a:ext cx="3810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grpSp>
          <p:nvGrpSpPr>
            <p:cNvPr id="81" name="Group 93"/>
            <p:cNvGrpSpPr/>
            <p:nvPr/>
          </p:nvGrpSpPr>
          <p:grpSpPr>
            <a:xfrm>
              <a:off x="3657600" y="3276600"/>
              <a:ext cx="152400" cy="152400"/>
              <a:chOff x="152400" y="2971800"/>
              <a:chExt cx="152400" cy="152400"/>
            </a:xfrm>
          </p:grpSpPr>
          <p:sp>
            <p:nvSpPr>
              <p:cNvPr id="82" name="Oval 81"/>
              <p:cNvSpPr/>
              <p:nvPr/>
            </p:nvSpPr>
            <p:spPr bwMode="auto">
              <a:xfrm>
                <a:off x="152400" y="29718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52400" y="29718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err="1" smtClean="0">
                    <a:solidFill>
                      <a:srgbClr val="FFFFFF"/>
                    </a:solidFill>
                  </a:rPr>
                  <a:t>b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4" name="Group 96"/>
          <p:cNvGrpSpPr/>
          <p:nvPr/>
        </p:nvGrpSpPr>
        <p:grpSpPr>
          <a:xfrm>
            <a:off x="6858000" y="4724400"/>
            <a:ext cx="457200" cy="457200"/>
            <a:chOff x="3657600" y="3200400"/>
            <a:chExt cx="457200" cy="4572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 rot="5400000">
              <a:off x="3543300" y="3467100"/>
              <a:ext cx="304800" cy="76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>
              <a:off x="3733800" y="3352800"/>
              <a:ext cx="381000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87" name="Straight Arrow Connector 86"/>
            <p:cNvCxnSpPr/>
            <p:nvPr/>
          </p:nvCxnSpPr>
          <p:spPr bwMode="auto">
            <a:xfrm rot="16200000" flipV="1">
              <a:off x="3619499" y="3238501"/>
              <a:ext cx="152404" cy="762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88" name="Straight Arrow Connector 87"/>
            <p:cNvCxnSpPr/>
            <p:nvPr/>
          </p:nvCxnSpPr>
          <p:spPr bwMode="auto">
            <a:xfrm flipV="1">
              <a:off x="3733800" y="3200400"/>
              <a:ext cx="3810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grpSp>
          <p:nvGrpSpPr>
            <p:cNvPr id="89" name="Group 101"/>
            <p:cNvGrpSpPr/>
            <p:nvPr/>
          </p:nvGrpSpPr>
          <p:grpSpPr>
            <a:xfrm>
              <a:off x="3657600" y="3276600"/>
              <a:ext cx="152400" cy="152400"/>
              <a:chOff x="152400" y="2971800"/>
              <a:chExt cx="152400" cy="152400"/>
            </a:xfrm>
          </p:grpSpPr>
          <p:sp>
            <p:nvSpPr>
              <p:cNvPr id="90" name="Oval 89"/>
              <p:cNvSpPr/>
              <p:nvPr/>
            </p:nvSpPr>
            <p:spPr bwMode="auto">
              <a:xfrm>
                <a:off x="152400" y="29718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152400" y="29718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err="1" smtClean="0">
                    <a:solidFill>
                      <a:srgbClr val="FFFFFF"/>
                    </a:solidFill>
                  </a:rPr>
                  <a:t>d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60" name="Group 79"/>
          <p:cNvGrpSpPr/>
          <p:nvPr/>
        </p:nvGrpSpPr>
        <p:grpSpPr>
          <a:xfrm>
            <a:off x="7315200" y="4267200"/>
            <a:ext cx="457200" cy="457200"/>
            <a:chOff x="3429000" y="3276600"/>
            <a:chExt cx="457200" cy="457200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 rot="5400000">
              <a:off x="3390900" y="3390900"/>
              <a:ext cx="381000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6200000" flipH="1">
              <a:off x="3619500" y="3467100"/>
              <a:ext cx="381000" cy="152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10800000">
              <a:off x="3429000" y="3276601"/>
              <a:ext cx="304800" cy="762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cxnSp>
          <p:nvCxnSpPr>
            <p:cNvPr id="64" name="Straight Arrow Connector 63"/>
            <p:cNvCxnSpPr/>
            <p:nvPr/>
          </p:nvCxnSpPr>
          <p:spPr bwMode="auto">
            <a:xfrm flipV="1">
              <a:off x="3733800" y="3276600"/>
              <a:ext cx="152400" cy="76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stealth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grpSp>
          <p:nvGrpSpPr>
            <p:cNvPr id="65" name="Group 45"/>
            <p:cNvGrpSpPr/>
            <p:nvPr/>
          </p:nvGrpSpPr>
          <p:grpSpPr>
            <a:xfrm>
              <a:off x="3657600" y="3276600"/>
              <a:ext cx="152400" cy="152400"/>
              <a:chOff x="152400" y="2971800"/>
              <a:chExt cx="152400" cy="152400"/>
            </a:xfrm>
          </p:grpSpPr>
          <p:sp>
            <p:nvSpPr>
              <p:cNvPr id="66" name="Oval 65"/>
              <p:cNvSpPr/>
              <p:nvPr/>
            </p:nvSpPr>
            <p:spPr bwMode="auto">
              <a:xfrm>
                <a:off x="152400" y="29718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52400" y="29718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a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1" name="Picture 4" descr="mesh2"/>
          <p:cNvPicPr>
            <a:picLocks noChangeArrowheads="1"/>
          </p:cNvPicPr>
          <p:nvPr/>
        </p:nvPicPr>
        <p:blipFill>
          <a:blip r:embed="rId2" cstate="print"/>
          <a:srcRect l="32941" t="7272" r="15294" b="50000"/>
          <a:stretch>
            <a:fillRect/>
          </a:stretch>
        </p:blipFill>
        <p:spPr>
          <a:xfrm>
            <a:off x="3200400" y="3581400"/>
            <a:ext cx="2743200" cy="2743200"/>
          </a:xfrm>
          <a:prstGeom prst="rect">
            <a:avLst/>
          </a:prstGeom>
          <a:noFill/>
          <a:ln/>
        </p:spPr>
      </p:pic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77053"/>
            <a:ext cx="2743200" cy="118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TextBox 122"/>
          <p:cNvSpPr txBox="1"/>
          <p:nvPr/>
        </p:nvSpPr>
        <p:spPr>
          <a:xfrm>
            <a:off x="4724400" y="3547646"/>
            <a:ext cx="252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257800" y="3657600"/>
            <a:ext cx="446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psi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1524000" y="5562600"/>
            <a:ext cx="5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zeta</a:t>
            </a:r>
            <a:endParaRPr lang="en-US" dirty="0"/>
          </a:p>
        </p:txBody>
      </p:sp>
      <p:sp>
        <p:nvSpPr>
          <p:cNvPr id="126" name="Arc 125"/>
          <p:cNvSpPr/>
          <p:nvPr/>
        </p:nvSpPr>
        <p:spPr bwMode="auto">
          <a:xfrm>
            <a:off x="609600" y="4876800"/>
            <a:ext cx="2514600" cy="685800"/>
          </a:xfrm>
          <a:prstGeom prst="arc">
            <a:avLst>
              <a:gd name="adj1" fmla="val 1509876"/>
              <a:gd name="adj2" fmla="val 944396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27" name="Arc 126"/>
          <p:cNvSpPr/>
          <p:nvPr/>
        </p:nvSpPr>
        <p:spPr bwMode="auto">
          <a:xfrm>
            <a:off x="3276600" y="3733800"/>
            <a:ext cx="2590800" cy="2590800"/>
          </a:xfrm>
          <a:prstGeom prst="arc">
            <a:avLst>
              <a:gd name="adj1" fmla="val 17465519"/>
              <a:gd name="adj2" fmla="val 19679061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9" name="Straight Arrow Connector 128"/>
          <p:cNvCxnSpPr/>
          <p:nvPr/>
        </p:nvCxnSpPr>
        <p:spPr bwMode="auto">
          <a:xfrm rot="5400000" flipH="1" flipV="1">
            <a:off x="4114800" y="4267200"/>
            <a:ext cx="12192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3200400" y="6324600"/>
            <a:ext cx="2743200" cy="2286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i="1" dirty="0" err="1" smtClean="0"/>
              <a:t>mgrid</a:t>
            </a:r>
            <a:r>
              <a:rPr lang="en-US" sz="1200" i="1" dirty="0" smtClean="0"/>
              <a:t> = total number of points</a:t>
            </a:r>
            <a:endParaRPr lang="en-US" sz="1200" i="1" dirty="0"/>
          </a:p>
        </p:txBody>
      </p:sp>
      <p:sp>
        <p:nvSpPr>
          <p:cNvPr id="97" name="TextBox 96"/>
          <p:cNvSpPr txBox="1"/>
          <p:nvPr/>
        </p:nvSpPr>
        <p:spPr>
          <a:xfrm>
            <a:off x="3200400" y="3429000"/>
            <a:ext cx="2743200" cy="2286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 smtClean="0"/>
              <a:t>2D “</a:t>
            </a:r>
            <a:r>
              <a:rPr lang="en-US" b="1" dirty="0" err="1" smtClean="0"/>
              <a:t>Poloidal</a:t>
            </a:r>
            <a:r>
              <a:rPr lang="en-US" b="1" dirty="0" smtClean="0"/>
              <a:t> Plane”</a:t>
            </a:r>
            <a:endParaRPr 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533400" y="4343400"/>
            <a:ext cx="2743200" cy="2286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 smtClean="0"/>
              <a:t>3D Torus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GTC is a 3D code</a:t>
            </a:r>
          </a:p>
          <a:p>
            <a:r>
              <a:rPr lang="en-US" dirty="0" smtClean="0"/>
              <a:t>As such, particles are sandwiched between two </a:t>
            </a:r>
            <a:r>
              <a:rPr lang="en-US" dirty="0" err="1" smtClean="0"/>
              <a:t>poloidal</a:t>
            </a:r>
            <a:r>
              <a:rPr lang="en-US" dirty="0" smtClean="0"/>
              <a:t> planes</a:t>
            </a:r>
          </a:p>
          <a:p>
            <a:r>
              <a:rPr lang="en-US" dirty="0" smtClean="0"/>
              <a:t>and scatter their charge to as many 16 points in each plane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 descr="mesh2"/>
          <p:cNvPicPr>
            <a:picLocks noChangeArrowheads="1"/>
          </p:cNvPicPr>
          <p:nvPr/>
        </p:nvPicPr>
        <p:blipFill>
          <a:blip r:embed="rId2" cstate="print"/>
          <a:srcRect l="32941" t="7272" r="15294" b="50000"/>
          <a:stretch>
            <a:fillRect/>
          </a:stretch>
        </p:blipFill>
        <p:spPr>
          <a:xfrm>
            <a:off x="4191000" y="3429000"/>
            <a:ext cx="2743200" cy="2743200"/>
          </a:xfrm>
          <a:prstGeom prst="rect">
            <a:avLst/>
          </a:prstGeom>
          <a:noFill/>
          <a:ln/>
          <a:scene3d>
            <a:camera prst="orthographicFront">
              <a:rot lat="0" lon="4199953" rev="0"/>
            </a:camera>
            <a:lightRig rig="threePt" dir="t"/>
          </a:scene3d>
        </p:spPr>
      </p:pic>
      <p:pic>
        <p:nvPicPr>
          <p:cNvPr id="6" name="Picture 5" descr="mesh2"/>
          <p:cNvPicPr>
            <a:picLocks noChangeArrowheads="1"/>
          </p:cNvPicPr>
          <p:nvPr/>
        </p:nvPicPr>
        <p:blipFill>
          <a:blip r:embed="rId2" cstate="print"/>
          <a:srcRect l="32941" t="7272" r="15294" b="50000"/>
          <a:stretch>
            <a:fillRect/>
          </a:stretch>
        </p:blipFill>
        <p:spPr>
          <a:xfrm flipH="1">
            <a:off x="2209800" y="3429000"/>
            <a:ext cx="2743200" cy="2743200"/>
          </a:xfrm>
          <a:prstGeom prst="rect">
            <a:avLst/>
          </a:prstGeom>
          <a:noFill/>
          <a:ln/>
          <a:scene3d>
            <a:camera prst="orthographicFront">
              <a:rot lat="0" lon="4199954" rev="0"/>
            </a:camera>
            <a:lightRig rig="threePt" dir="t"/>
          </a:scene3d>
        </p:spPr>
      </p:pic>
      <p:sp>
        <p:nvSpPr>
          <p:cNvPr id="9" name="Arc 8"/>
          <p:cNvSpPr/>
          <p:nvPr/>
        </p:nvSpPr>
        <p:spPr bwMode="auto">
          <a:xfrm>
            <a:off x="0" y="914400"/>
            <a:ext cx="9144000" cy="2743200"/>
          </a:xfrm>
          <a:prstGeom prst="arc">
            <a:avLst>
              <a:gd name="adj1" fmla="val 1076914"/>
              <a:gd name="adj2" fmla="val 9544491"/>
            </a:avLst>
          </a:prstGeom>
          <a:noFill/>
          <a:ln w="2540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Arc 9"/>
          <p:cNvSpPr/>
          <p:nvPr/>
        </p:nvSpPr>
        <p:spPr bwMode="auto">
          <a:xfrm>
            <a:off x="0" y="3352800"/>
            <a:ext cx="9144000" cy="2743200"/>
          </a:xfrm>
          <a:prstGeom prst="arc">
            <a:avLst>
              <a:gd name="adj1" fmla="val 1076914"/>
              <a:gd name="adj2" fmla="val 9544491"/>
            </a:avLst>
          </a:prstGeom>
          <a:noFill/>
          <a:ln w="2540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3429000" y="4724400"/>
            <a:ext cx="2286000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FF0080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4267200" y="4648200"/>
            <a:ext cx="152400" cy="152400"/>
          </a:xfrm>
          <a:prstGeom prst="ellipse">
            <a:avLst/>
          </a:prstGeom>
          <a:solidFill>
            <a:srgbClr val="FF0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 rot="600000">
            <a:off x="3352800" y="4495800"/>
            <a:ext cx="152400" cy="457200"/>
          </a:xfrm>
          <a:prstGeom prst="ellipse">
            <a:avLst/>
          </a:prstGeom>
          <a:noFill/>
          <a:ln w="9525" cap="flat" cmpd="sng" algn="ctr">
            <a:solidFill>
              <a:srgbClr val="FF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 rot="21000000" flipH="1">
            <a:off x="5623560" y="4505560"/>
            <a:ext cx="152400" cy="457200"/>
          </a:xfrm>
          <a:prstGeom prst="ellipse">
            <a:avLst/>
          </a:prstGeom>
          <a:noFill/>
          <a:ln w="9525" cap="flat" cmpd="sng" algn="ctr">
            <a:solidFill>
              <a:srgbClr val="FF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304288" y="3627120"/>
            <a:ext cx="2514600" cy="2468880"/>
          </a:xfrm>
          <a:prstGeom prst="ellipse">
            <a:avLst/>
          </a:prstGeom>
          <a:solidFill>
            <a:srgbClr val="0000FF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42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306824" y="3627120"/>
            <a:ext cx="2514600" cy="2468880"/>
          </a:xfrm>
          <a:prstGeom prst="ellipse">
            <a:avLst/>
          </a:prstGeom>
          <a:solidFill>
            <a:srgbClr val="0000FF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739998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Multicore GTC Challenges</a:t>
            </a:r>
            <a:br>
              <a:rPr lang="en-US" dirty="0" smtClean="0"/>
            </a:br>
            <a:r>
              <a:rPr lang="en-US" sz="1600" dirty="0" smtClean="0"/>
              <a:t>(memory-level parallelism)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out-order processors reorder instructions to exploit instruction-level parallelism, they resolve the data dependencies in hardware.</a:t>
            </a:r>
          </a:p>
          <a:p>
            <a:r>
              <a:rPr lang="en-US" dirty="0" smtClean="0"/>
              <a:t>If the sequence </a:t>
            </a:r>
            <a:r>
              <a:rPr lang="en-US" dirty="0" smtClean="0">
                <a:solidFill>
                  <a:srgbClr val="FF0080"/>
                </a:solidFill>
                <a:latin typeface="Courier"/>
                <a:cs typeface="Courier"/>
              </a:rPr>
              <a:t>load</a:t>
            </a:r>
            <a:r>
              <a:rPr lang="en-US" baseline="-25000" dirty="0" smtClean="0">
                <a:solidFill>
                  <a:srgbClr val="FF0080"/>
                </a:solidFill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FF0080"/>
                </a:solidFill>
                <a:latin typeface="Courier"/>
                <a:cs typeface="Courier"/>
              </a:rPr>
              <a:t>, add</a:t>
            </a:r>
            <a:r>
              <a:rPr lang="en-US" baseline="-25000" dirty="0" smtClean="0">
                <a:solidFill>
                  <a:srgbClr val="FF0080"/>
                </a:solidFill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FF0080"/>
                </a:solidFill>
                <a:latin typeface="Courier"/>
                <a:cs typeface="Courier"/>
              </a:rPr>
              <a:t>, store</a:t>
            </a:r>
            <a:r>
              <a:rPr lang="en-US" baseline="-25000" dirty="0" smtClean="0">
                <a:solidFill>
                  <a:srgbClr val="FF0080"/>
                </a:solidFill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FF0080"/>
                </a:solidFill>
                <a:latin typeface="Courier"/>
                <a:cs typeface="Courier"/>
              </a:rPr>
              <a:t>, load</a:t>
            </a:r>
            <a:r>
              <a:rPr lang="en-US" baseline="-25000" dirty="0" smtClean="0">
                <a:solidFill>
                  <a:srgbClr val="FF0080"/>
                </a:solidFill>
                <a:latin typeface="Courier"/>
                <a:cs typeface="Courier"/>
              </a:rPr>
              <a:t>2</a:t>
            </a:r>
            <a:r>
              <a:rPr lang="en-US" dirty="0" smtClean="0">
                <a:solidFill>
                  <a:srgbClr val="FF0080"/>
                </a:solidFill>
                <a:latin typeface="Courier"/>
                <a:cs typeface="Courier"/>
              </a:rPr>
              <a:t>, add</a:t>
            </a:r>
            <a:r>
              <a:rPr lang="en-US" baseline="-25000" dirty="0" smtClean="0">
                <a:solidFill>
                  <a:srgbClr val="FF0080"/>
                </a:solidFill>
                <a:latin typeface="Courier"/>
                <a:cs typeface="Courier"/>
              </a:rPr>
              <a:t>2</a:t>
            </a:r>
            <a:r>
              <a:rPr lang="en-US" dirty="0" smtClean="0">
                <a:solidFill>
                  <a:srgbClr val="FF0080"/>
                </a:solidFill>
                <a:latin typeface="Courier"/>
                <a:cs typeface="Courier"/>
              </a:rPr>
              <a:t>, store</a:t>
            </a:r>
            <a:r>
              <a:rPr lang="en-US" baseline="-25000" dirty="0" smtClean="0">
                <a:solidFill>
                  <a:srgbClr val="FF0080"/>
                </a:solidFill>
                <a:latin typeface="Courier"/>
                <a:cs typeface="Courier"/>
              </a:rPr>
              <a:t>2</a:t>
            </a:r>
            <a:r>
              <a:rPr lang="en-US" dirty="0" smtClean="0">
                <a:solidFill>
                  <a:srgbClr val="FF0080"/>
                </a:solidFill>
                <a:latin typeface="Courier"/>
                <a:cs typeface="Courier"/>
              </a:rPr>
              <a:t> </a:t>
            </a:r>
            <a:r>
              <a:rPr lang="en-US" dirty="0" smtClean="0"/>
              <a:t>runs on one core, hardware can reorder it into :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load</a:t>
            </a:r>
            <a:r>
              <a:rPr lang="en-US" baseline="-25000" dirty="0" smtClean="0">
                <a:solidFill>
                  <a:srgbClr val="0000FF"/>
                </a:solidFill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, load</a:t>
            </a:r>
            <a:r>
              <a:rPr lang="en-US" baseline="-25000" dirty="0" smtClean="0">
                <a:solidFill>
                  <a:srgbClr val="0000FF"/>
                </a:solidFill>
                <a:latin typeface="Courier"/>
                <a:cs typeface="Courier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, add</a:t>
            </a:r>
            <a:r>
              <a:rPr lang="en-US" baseline="-25000" dirty="0" smtClean="0">
                <a:solidFill>
                  <a:srgbClr val="0000FF"/>
                </a:solidFill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, add</a:t>
            </a:r>
            <a:r>
              <a:rPr lang="en-US" baseline="-25000" dirty="0" smtClean="0">
                <a:solidFill>
                  <a:srgbClr val="0000FF"/>
                </a:solidFill>
                <a:latin typeface="Courier"/>
                <a:cs typeface="Courier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, store</a:t>
            </a:r>
            <a:r>
              <a:rPr lang="en-US" baseline="-25000" dirty="0" smtClean="0">
                <a:solidFill>
                  <a:srgbClr val="0000FF"/>
                </a:solidFill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, store</a:t>
            </a:r>
            <a:r>
              <a:rPr lang="en-US" baseline="-25000" dirty="0" smtClean="0">
                <a:solidFill>
                  <a:srgbClr val="0000FF"/>
                </a:solidFill>
                <a:latin typeface="Courier"/>
                <a:cs typeface="Courier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dirty="0" smtClean="0"/>
              <a:t>assuming addresses 1 and 2 are different.</a:t>
            </a:r>
          </a:p>
          <a:p>
            <a:endParaRPr lang="en-US" dirty="0" smtClean="0"/>
          </a:p>
          <a:p>
            <a:r>
              <a:rPr lang="en-US" dirty="0" smtClean="0"/>
              <a:t>However, if sequences 1 and 2 run on different</a:t>
            </a:r>
            <a:r>
              <a:rPr lang="en-US" dirty="0" smtClean="0"/>
              <a:t> cores,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this benefit is lost and the </a:t>
            </a:r>
            <a:r>
              <a:rPr lang="en-US" b="1" dirty="0" smtClean="0">
                <a:solidFill>
                  <a:srgbClr val="FF0080"/>
                </a:solidFill>
              </a:rPr>
              <a:t>programmer must manage the data dependency in software.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Multicore GTC Challenges</a:t>
            </a:r>
            <a:br>
              <a:rPr lang="en-US" dirty="0" smtClean="0"/>
            </a:br>
            <a:r>
              <a:rPr lang="en-US" sz="1600" dirty="0" smtClean="0"/>
              <a:t>(Data locality)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Multicore</a:t>
            </a:r>
            <a:r>
              <a:rPr lang="en-US" dirty="0" smtClean="0"/>
              <a:t> </a:t>
            </a:r>
            <a:r>
              <a:rPr lang="en-US" dirty="0" err="1" smtClean="0"/>
              <a:t>SMPs</a:t>
            </a:r>
            <a:r>
              <a:rPr lang="en-US" dirty="0" smtClean="0"/>
              <a:t> have </a:t>
            </a:r>
            <a:r>
              <a:rPr lang="en-US" dirty="0" smtClean="0"/>
              <a:t>complex memory hierarchies.</a:t>
            </a:r>
          </a:p>
          <a:p>
            <a:r>
              <a:rPr lang="en-US" dirty="0" smtClean="0"/>
              <a:t>Although the caches are coherent, data migration between caches is slow and should be avoided.</a:t>
            </a:r>
          </a:p>
          <a:p>
            <a:r>
              <a:rPr lang="en-US" dirty="0" smtClean="0"/>
              <a:t>Moreover each core has a limited cache size.  If</a:t>
            </a:r>
            <a:r>
              <a:rPr lang="en-US" dirty="0" smtClean="0"/>
              <a:t> random </a:t>
            </a:r>
            <a:r>
              <a:rPr lang="en-US" dirty="0" smtClean="0"/>
              <a:t>access working </a:t>
            </a:r>
            <a:r>
              <a:rPr lang="en-US" dirty="0" smtClean="0"/>
              <a:t>set exceeds </a:t>
            </a:r>
            <a:r>
              <a:rPr lang="en-US" dirty="0" smtClean="0"/>
              <a:t>the size, </a:t>
            </a:r>
            <a:r>
              <a:rPr lang="en-US" dirty="0" smtClean="0"/>
              <a:t>performance will be diminished.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80"/>
                </a:solidFill>
              </a:rPr>
              <a:t>Given the random access nature (scatter/gather) of GTC, how do we partition the problem to mitigate these limitations?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43FFC1-1147-C64B-A3BF-FE4A484D365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Multicore Solutions</a:t>
            </a:r>
            <a:endParaRPr lang="en-US" dirty="0"/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Focus: Charge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charge deposition phase is the most complex as it requires solving the </a:t>
            </a:r>
            <a:r>
              <a:rPr lang="en-US" b="1" dirty="0" smtClean="0">
                <a:solidFill>
                  <a:srgbClr val="FF0080"/>
                </a:solidFill>
              </a:rPr>
              <a:t>data dependency challenges </a:t>
            </a:r>
            <a:r>
              <a:rPr lang="en-US" dirty="0" smtClean="0"/>
              <a:t>in addition to the</a:t>
            </a:r>
          </a:p>
          <a:p>
            <a:pPr>
              <a:buNone/>
            </a:pPr>
            <a:r>
              <a:rPr lang="en-US" b="1" dirty="0" smtClean="0">
                <a:solidFill>
                  <a:srgbClr val="FF0080"/>
                </a:solidFill>
              </a:rPr>
              <a:t>	data locality challenges</a:t>
            </a:r>
            <a:r>
              <a:rPr lang="en-US" dirty="0" smtClean="0"/>
              <a:t> found in the gather phase</a:t>
            </a:r>
          </a:p>
          <a:p>
            <a:endParaRPr lang="en-US" dirty="0" smtClean="0"/>
          </a:p>
          <a:p>
            <a:r>
              <a:rPr lang="en-US" dirty="0" smtClean="0"/>
              <a:t>As such, this talk will focus on optimizing charge deposition (</a:t>
            </a:r>
            <a:r>
              <a:rPr lang="en-US" b="1" dirty="0" smtClean="0">
                <a:solidFill>
                  <a:srgbClr val="0000FF"/>
                </a:solidFill>
              </a:rPr>
              <a:t>scatter</a:t>
            </a:r>
            <a:r>
              <a:rPr lang="en-US" dirty="0" smtClean="0"/>
              <a:t>) phase for shared memory (</a:t>
            </a:r>
            <a:r>
              <a:rPr lang="en-US" b="1" dirty="0" smtClean="0">
                <a:solidFill>
                  <a:srgbClr val="0000FF"/>
                </a:solidFill>
              </a:rPr>
              <a:t>threaded</a:t>
            </a:r>
            <a:r>
              <a:rPr lang="en-US" dirty="0" smtClean="0"/>
              <a:t>) multicore environments</a:t>
            </a:r>
          </a:p>
          <a:p>
            <a:endParaRPr lang="en-US" dirty="0" smtClean="0"/>
          </a:p>
          <a:p>
            <a:r>
              <a:rPr lang="en-US" dirty="0" smtClean="0"/>
              <a:t>In the MPI version of GTC, the torus is first partitioned in zeta (around the torus) into “</a:t>
            </a:r>
            <a:r>
              <a:rPr lang="en-US" b="1" dirty="0" err="1" smtClean="0"/>
              <a:t>poloidal</a:t>
            </a:r>
            <a:r>
              <a:rPr lang="en-US" b="1" dirty="0" smtClean="0"/>
              <a:t> planes</a:t>
            </a:r>
            <a:r>
              <a:rPr lang="en-US" dirty="0" smtClean="0"/>
              <a:t>” (1 per process)</a:t>
            </a:r>
          </a:p>
          <a:p>
            <a:r>
              <a:rPr lang="en-US" dirty="0" smtClean="0"/>
              <a:t>Unfortunately the physics limits this decomposition to about 64-256 processes.</a:t>
            </a:r>
          </a:p>
          <a:p>
            <a:r>
              <a:rPr lang="en-US" dirty="0" smtClean="0"/>
              <a:t>Currently, additional processes work collaboratively on each </a:t>
            </a:r>
            <a:r>
              <a:rPr lang="en-US" dirty="0" err="1" smtClean="0"/>
              <a:t>poloidal</a:t>
            </a:r>
            <a:r>
              <a:rPr lang="en-US" dirty="0" smtClean="0"/>
              <a:t> plane reducing together at the end of scatter.</a:t>
            </a:r>
          </a:p>
          <a:p>
            <a:r>
              <a:rPr lang="en-US" dirty="0" smtClean="0"/>
              <a:t>We explore threading rather than MPI parallelization of each plane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val 88"/>
          <p:cNvSpPr/>
          <p:nvPr/>
        </p:nvSpPr>
        <p:spPr bwMode="auto">
          <a:xfrm>
            <a:off x="4572000" y="2057400"/>
            <a:ext cx="152400" cy="152400"/>
          </a:xfrm>
          <a:prstGeom prst="ellipse">
            <a:avLst/>
          </a:prstGeom>
          <a:solidFill>
            <a:srgbClr val="0000FF"/>
          </a:solidFill>
          <a:ln w="317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4800600" y="2057400"/>
            <a:ext cx="152400" cy="152400"/>
          </a:xfrm>
          <a:prstGeom prst="ellipse">
            <a:avLst/>
          </a:prstGeom>
          <a:solidFill>
            <a:srgbClr val="0000FF"/>
          </a:solidFill>
          <a:ln w="317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5029200" y="2057400"/>
            <a:ext cx="152400" cy="152400"/>
          </a:xfrm>
          <a:prstGeom prst="ellipse">
            <a:avLst/>
          </a:prstGeom>
          <a:solidFill>
            <a:srgbClr val="0000FF"/>
          </a:solidFill>
          <a:ln w="317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5257800" y="2057400"/>
            <a:ext cx="152400" cy="152400"/>
          </a:xfrm>
          <a:prstGeom prst="ellipse">
            <a:avLst/>
          </a:prstGeom>
          <a:solidFill>
            <a:srgbClr val="0000FF"/>
          </a:solidFill>
          <a:ln w="317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5486400" y="2057400"/>
            <a:ext cx="152400" cy="152400"/>
          </a:xfrm>
          <a:prstGeom prst="ellipse">
            <a:avLst/>
          </a:prstGeom>
          <a:solidFill>
            <a:srgbClr val="0000FF"/>
          </a:solidFill>
          <a:ln w="317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5715000" y="2057400"/>
            <a:ext cx="152400" cy="152400"/>
          </a:xfrm>
          <a:prstGeom prst="ellipse">
            <a:avLst/>
          </a:prstGeom>
          <a:solidFill>
            <a:srgbClr val="0000FF"/>
          </a:solidFill>
          <a:ln w="317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5943600" y="2057400"/>
            <a:ext cx="152400" cy="152400"/>
          </a:xfrm>
          <a:prstGeom prst="ellipse">
            <a:avLst/>
          </a:prstGeom>
          <a:solidFill>
            <a:srgbClr val="0000FF"/>
          </a:solidFill>
          <a:ln w="317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6172200" y="2057400"/>
            <a:ext cx="152400" cy="152400"/>
          </a:xfrm>
          <a:prstGeom prst="ellipse">
            <a:avLst/>
          </a:prstGeom>
          <a:solidFill>
            <a:srgbClr val="0000FF"/>
          </a:solidFill>
          <a:ln w="317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Data Locality</a:t>
            </a:r>
            <a:br>
              <a:rPr lang="en-US" dirty="0" smtClean="0"/>
            </a:br>
            <a:r>
              <a:rPr lang="en-US" sz="1600" dirty="0" smtClean="0"/>
              <a:t>(Particle Decomposition)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Throughout this work we use a simple 1D decomposition of the particle array: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Particles are initially sorted by their radial coordinate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914400" y="2057400"/>
            <a:ext cx="152400" cy="152400"/>
          </a:xfrm>
          <a:prstGeom prst="ellipse">
            <a:avLst/>
          </a:prstGeom>
          <a:solidFill>
            <a:srgbClr val="FF0080"/>
          </a:solidFill>
          <a:ln w="3175" cap="flat" cmpd="sng" algn="ctr">
            <a:solidFill>
              <a:srgbClr val="8000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rgbClr val="FFFFFF"/>
                </a:solidFill>
              </a:rPr>
              <a:t>0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143000" y="2057400"/>
            <a:ext cx="152400" cy="152400"/>
          </a:xfrm>
          <a:prstGeom prst="ellipse">
            <a:avLst/>
          </a:prstGeom>
          <a:solidFill>
            <a:srgbClr val="FF0080"/>
          </a:solidFill>
          <a:ln w="3175" cap="flat" cmpd="sng" algn="ctr">
            <a:solidFill>
              <a:srgbClr val="8000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rgbClr val="FFFFFF"/>
                </a:solidFill>
              </a:rPr>
              <a:t>1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371600" y="2057400"/>
            <a:ext cx="152400" cy="152400"/>
          </a:xfrm>
          <a:prstGeom prst="ellipse">
            <a:avLst/>
          </a:prstGeom>
          <a:solidFill>
            <a:srgbClr val="FF0080"/>
          </a:solidFill>
          <a:ln w="3175" cap="flat" cmpd="sng" algn="ctr">
            <a:solidFill>
              <a:srgbClr val="8000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rgbClr val="FFFFFF"/>
                </a:solidFill>
              </a:rPr>
              <a:t>2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00200" y="2057400"/>
            <a:ext cx="152400" cy="152400"/>
          </a:xfrm>
          <a:prstGeom prst="ellipse">
            <a:avLst/>
          </a:prstGeom>
          <a:solidFill>
            <a:srgbClr val="FF0080"/>
          </a:solidFill>
          <a:ln w="3175" cap="flat" cmpd="sng" algn="ctr">
            <a:solidFill>
              <a:srgbClr val="8000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rgbClr val="FFFFFF"/>
                </a:solidFill>
              </a:rPr>
              <a:t>3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28800" y="2057400"/>
            <a:ext cx="152400" cy="152400"/>
          </a:xfrm>
          <a:prstGeom prst="ellipse">
            <a:avLst/>
          </a:prstGeom>
          <a:solidFill>
            <a:srgbClr val="FF0080"/>
          </a:solidFill>
          <a:ln w="3175" cap="flat" cmpd="sng" algn="ctr">
            <a:solidFill>
              <a:srgbClr val="8000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rgbClr val="FFFFFF"/>
                </a:solidFill>
              </a:rPr>
              <a:t>4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057400" y="2057400"/>
            <a:ext cx="152400" cy="152400"/>
          </a:xfrm>
          <a:prstGeom prst="ellipse">
            <a:avLst/>
          </a:prstGeom>
          <a:solidFill>
            <a:srgbClr val="FF0080"/>
          </a:solidFill>
          <a:ln w="3175" cap="flat" cmpd="sng" algn="ctr">
            <a:solidFill>
              <a:srgbClr val="8000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74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rgbClr val="FFFFFF"/>
                </a:solidFill>
              </a:rPr>
              <a:t>5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286000" y="2057400"/>
            <a:ext cx="152400" cy="152400"/>
          </a:xfrm>
          <a:prstGeom prst="ellipse">
            <a:avLst/>
          </a:prstGeom>
          <a:solidFill>
            <a:srgbClr val="FF0080"/>
          </a:solidFill>
          <a:ln w="3175" cap="flat" cmpd="sng" algn="ctr">
            <a:solidFill>
              <a:srgbClr val="8000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rgbClr val="FFFFFF"/>
                </a:solidFill>
              </a:rPr>
              <a:t>6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514600" y="2057400"/>
            <a:ext cx="152400" cy="152400"/>
          </a:xfrm>
          <a:prstGeom prst="ellipse">
            <a:avLst/>
          </a:prstGeom>
          <a:solidFill>
            <a:srgbClr val="FF0080"/>
          </a:solidFill>
          <a:ln w="3175" cap="flat" cmpd="sng" algn="ctr">
            <a:solidFill>
              <a:srgbClr val="8000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46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rgbClr val="FFFFFF"/>
                </a:solidFill>
              </a:rPr>
              <a:t>7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2743200" y="2057400"/>
            <a:ext cx="152400" cy="152400"/>
          </a:xfrm>
          <a:prstGeom prst="ellipse">
            <a:avLst/>
          </a:prstGeom>
          <a:solidFill>
            <a:srgbClr val="8000FF"/>
          </a:solidFill>
          <a:ln w="3175" cap="flat" cmpd="sng" algn="ctr">
            <a:solidFill>
              <a:srgbClr val="4000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432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8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2971800" y="2057400"/>
            <a:ext cx="152400" cy="152400"/>
          </a:xfrm>
          <a:prstGeom prst="ellipse">
            <a:avLst/>
          </a:prstGeom>
          <a:solidFill>
            <a:srgbClr val="8000FF"/>
          </a:solidFill>
          <a:ln w="3175" cap="flat" cmpd="sng" algn="ctr">
            <a:solidFill>
              <a:srgbClr val="4000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718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9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200400" y="2057400"/>
            <a:ext cx="152400" cy="152400"/>
          </a:xfrm>
          <a:prstGeom prst="ellipse">
            <a:avLst/>
          </a:prstGeom>
          <a:solidFill>
            <a:srgbClr val="8000FF"/>
          </a:solidFill>
          <a:ln w="3175" cap="flat" cmpd="sng" algn="ctr">
            <a:solidFill>
              <a:srgbClr val="4000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004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10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3429000" y="2057400"/>
            <a:ext cx="152400" cy="152400"/>
          </a:xfrm>
          <a:prstGeom prst="ellipse">
            <a:avLst/>
          </a:prstGeom>
          <a:solidFill>
            <a:srgbClr val="8000FF"/>
          </a:solidFill>
          <a:ln w="3175" cap="flat" cmpd="sng" algn="ctr">
            <a:solidFill>
              <a:srgbClr val="4000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290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11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3657600" y="2057400"/>
            <a:ext cx="152400" cy="152400"/>
          </a:xfrm>
          <a:prstGeom prst="ellipse">
            <a:avLst/>
          </a:prstGeom>
          <a:solidFill>
            <a:srgbClr val="8000FF"/>
          </a:solidFill>
          <a:ln w="3175" cap="flat" cmpd="sng" algn="ctr">
            <a:solidFill>
              <a:srgbClr val="4000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576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12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3886200" y="2057400"/>
            <a:ext cx="152400" cy="152400"/>
          </a:xfrm>
          <a:prstGeom prst="ellipse">
            <a:avLst/>
          </a:prstGeom>
          <a:solidFill>
            <a:srgbClr val="8000FF"/>
          </a:solidFill>
          <a:ln w="3175" cap="flat" cmpd="sng" algn="ctr">
            <a:solidFill>
              <a:srgbClr val="4000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862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13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rgbClr val="8000FF"/>
          </a:solidFill>
          <a:ln w="3175" cap="flat" cmpd="sng" algn="ctr">
            <a:solidFill>
              <a:srgbClr val="4000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148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14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343400" y="2057400"/>
            <a:ext cx="152400" cy="152400"/>
          </a:xfrm>
          <a:prstGeom prst="ellipse">
            <a:avLst/>
          </a:prstGeom>
          <a:solidFill>
            <a:srgbClr val="8000FF"/>
          </a:solidFill>
          <a:ln w="3175" cap="flat" cmpd="sng" algn="ctr">
            <a:solidFill>
              <a:srgbClr val="40008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434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15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6400800" y="2057400"/>
            <a:ext cx="152400" cy="152400"/>
          </a:xfrm>
          <a:prstGeom prst="ellipse">
            <a:avLst/>
          </a:prstGeom>
          <a:solidFill>
            <a:srgbClr val="008040"/>
          </a:solidFill>
          <a:ln w="3175" cap="flat" cmpd="sng" algn="ctr">
            <a:solidFill>
              <a:srgbClr val="00301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720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16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6629400" y="2057400"/>
            <a:ext cx="152400" cy="152400"/>
          </a:xfrm>
          <a:prstGeom prst="ellipse">
            <a:avLst/>
          </a:prstGeom>
          <a:solidFill>
            <a:srgbClr val="008040"/>
          </a:solidFill>
          <a:ln w="3175" cap="flat" cmpd="sng" algn="ctr">
            <a:solidFill>
              <a:srgbClr val="00301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006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17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858000" y="2057400"/>
            <a:ext cx="152400" cy="152400"/>
          </a:xfrm>
          <a:prstGeom prst="ellipse">
            <a:avLst/>
          </a:prstGeom>
          <a:solidFill>
            <a:srgbClr val="008040"/>
          </a:solidFill>
          <a:ln w="3175" cap="flat" cmpd="sng" algn="ctr">
            <a:solidFill>
              <a:srgbClr val="00301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292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18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086600" y="2057400"/>
            <a:ext cx="152400" cy="152400"/>
          </a:xfrm>
          <a:prstGeom prst="ellipse">
            <a:avLst/>
          </a:prstGeom>
          <a:solidFill>
            <a:srgbClr val="008040"/>
          </a:solidFill>
          <a:ln w="3175" cap="flat" cmpd="sng" algn="ctr">
            <a:solidFill>
              <a:srgbClr val="00301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2578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19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7315200" y="2057400"/>
            <a:ext cx="152400" cy="152400"/>
          </a:xfrm>
          <a:prstGeom prst="ellipse">
            <a:avLst/>
          </a:prstGeom>
          <a:solidFill>
            <a:srgbClr val="008040"/>
          </a:solidFill>
          <a:ln w="3175" cap="flat" cmpd="sng" algn="ctr">
            <a:solidFill>
              <a:srgbClr val="00301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864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20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7543800" y="2057400"/>
            <a:ext cx="152400" cy="152400"/>
          </a:xfrm>
          <a:prstGeom prst="ellipse">
            <a:avLst/>
          </a:prstGeom>
          <a:solidFill>
            <a:srgbClr val="008040"/>
          </a:solidFill>
          <a:ln w="3175" cap="flat" cmpd="sng" algn="ctr">
            <a:solidFill>
              <a:srgbClr val="00301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7150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21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772400" y="2057400"/>
            <a:ext cx="152400" cy="152400"/>
          </a:xfrm>
          <a:prstGeom prst="ellipse">
            <a:avLst/>
          </a:prstGeom>
          <a:solidFill>
            <a:srgbClr val="008040"/>
          </a:solidFill>
          <a:ln w="3175" cap="flat" cmpd="sng" algn="ctr">
            <a:solidFill>
              <a:srgbClr val="00301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9436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22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8001000" y="2057400"/>
            <a:ext cx="152400" cy="152400"/>
          </a:xfrm>
          <a:prstGeom prst="ellipse">
            <a:avLst/>
          </a:prstGeom>
          <a:solidFill>
            <a:srgbClr val="008040"/>
          </a:solidFill>
          <a:ln w="3175" cap="flat" cmpd="sng" algn="ctr">
            <a:solidFill>
              <a:srgbClr val="00301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1722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23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008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24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6294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25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8580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26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0866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27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3152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28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438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29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7724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30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001000" y="20574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31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12" name="Left Brace 111"/>
          <p:cNvSpPr/>
          <p:nvPr/>
        </p:nvSpPr>
        <p:spPr bwMode="auto">
          <a:xfrm rot="16200000">
            <a:off x="1714500" y="1409700"/>
            <a:ext cx="152400" cy="17526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3" name="Left Brace 112"/>
          <p:cNvSpPr/>
          <p:nvPr/>
        </p:nvSpPr>
        <p:spPr bwMode="auto">
          <a:xfrm rot="16200000">
            <a:off x="3543300" y="1409701"/>
            <a:ext cx="152400" cy="17526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4" name="Left Brace 113"/>
          <p:cNvSpPr/>
          <p:nvPr/>
        </p:nvSpPr>
        <p:spPr bwMode="auto">
          <a:xfrm rot="16200000">
            <a:off x="5372100" y="1409702"/>
            <a:ext cx="152400" cy="17526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5" name="Left Brace 114"/>
          <p:cNvSpPr/>
          <p:nvPr/>
        </p:nvSpPr>
        <p:spPr bwMode="auto">
          <a:xfrm rot="16200000">
            <a:off x="7200900" y="1409703"/>
            <a:ext cx="152400" cy="17526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14400" y="2362200"/>
            <a:ext cx="17526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 smtClean="0"/>
              <a:t>thread 0</a:t>
            </a:r>
            <a:endParaRPr lang="en-US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2743200" y="2362200"/>
            <a:ext cx="17526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 smtClean="0"/>
              <a:t>thread 1</a:t>
            </a:r>
            <a:endParaRPr lang="en-US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4572000" y="2362200"/>
            <a:ext cx="17526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 smtClean="0"/>
              <a:t>thread 2</a:t>
            </a:r>
            <a:endParaRPr lang="en-US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6400800" y="2362200"/>
            <a:ext cx="1752600" cy="152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 smtClean="0"/>
              <a:t>thread 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Data Locality</a:t>
            </a:r>
            <a:br>
              <a:rPr lang="en-US" dirty="0" smtClean="0"/>
            </a:br>
            <a:r>
              <a:rPr lang="en-US" sz="1600" dirty="0" smtClean="0"/>
              <a:t>(Grid Decomposition)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8688387" cy="5256213"/>
          </a:xfrm>
        </p:spPr>
        <p:txBody>
          <a:bodyPr/>
          <a:lstStyle/>
          <a:p>
            <a:r>
              <a:rPr lang="en-US" dirty="0" smtClean="0"/>
              <a:t>We explored four different strategies for managing data locality and total memory usage.</a:t>
            </a:r>
          </a:p>
          <a:p>
            <a:r>
              <a:rPr lang="en-US" dirty="0" smtClean="0"/>
              <a:t>In all cases there is a shared grid.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It may be augmented with (private) per-thread copies</a:t>
            </a:r>
            <a:endParaRPr lang="en-US" dirty="0" smtClean="0"/>
          </a:p>
          <a:p>
            <a:r>
              <a:rPr lang="en-US" b="1" dirty="0" smtClean="0"/>
              <a:t>update thread’s copy of grid if possible, else update shared grid.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226" name="Group 225"/>
          <p:cNvGrpSpPr/>
          <p:nvPr/>
        </p:nvGrpSpPr>
        <p:grpSpPr>
          <a:xfrm>
            <a:off x="457200" y="3046412"/>
            <a:ext cx="2057400" cy="3582988"/>
            <a:chOff x="457200" y="2970212"/>
            <a:chExt cx="2057400" cy="3582988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2970212"/>
              <a:ext cx="2057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b="1" dirty="0" smtClean="0"/>
            </a:p>
            <a:p>
              <a:pPr algn="ctr"/>
              <a:r>
                <a:rPr lang="en-US" b="1" dirty="0" smtClean="0"/>
                <a:t>shared grid</a:t>
              </a:r>
              <a:endParaRPr lang="en-US" b="1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33400" y="3581400"/>
              <a:ext cx="1905000" cy="1905000"/>
              <a:chOff x="533400" y="3200400"/>
              <a:chExt cx="1905000" cy="1905000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533400" y="3200400"/>
                <a:ext cx="1905000" cy="1905000"/>
              </a:xfrm>
              <a:prstGeom prst="ellipse">
                <a:avLst/>
              </a:prstGeom>
              <a:solidFill>
                <a:srgbClr val="E6E6E6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609600" y="3276600"/>
                <a:ext cx="1752600" cy="17526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685800" y="3352800"/>
                <a:ext cx="1600200" cy="16002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762000" y="3429000"/>
                <a:ext cx="1447800" cy="14478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838200" y="3505200"/>
                <a:ext cx="1295400" cy="12954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914400" y="3581400"/>
                <a:ext cx="1143000" cy="11430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990600" y="3657600"/>
                <a:ext cx="990600" cy="9906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1066800" y="3733800"/>
                <a:ext cx="838200" cy="8382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1143000" y="3810000"/>
                <a:ext cx="685800" cy="6858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1219200" y="3886200"/>
                <a:ext cx="533400" cy="5334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1295400" y="3962400"/>
                <a:ext cx="381000" cy="3810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1371600" y="4038600"/>
                <a:ext cx="228600" cy="2286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1447800" y="4114800"/>
                <a:ext cx="76200" cy="762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cxnSp>
          <p:nvCxnSpPr>
            <p:cNvPr id="194" name="Straight Connector 193"/>
            <p:cNvCxnSpPr/>
            <p:nvPr/>
          </p:nvCxnSpPr>
          <p:spPr bwMode="auto">
            <a:xfrm>
              <a:off x="533400" y="3503612"/>
              <a:ext cx="19019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0" name="TextBox 209"/>
            <p:cNvSpPr txBox="1"/>
            <p:nvPr/>
          </p:nvSpPr>
          <p:spPr>
            <a:xfrm>
              <a:off x="457200" y="6096000"/>
              <a:ext cx="2057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7F7F7F"/>
                  </a:solidFill>
                </a:rPr>
                <a:t>no replication</a:t>
              </a:r>
            </a:p>
            <a:p>
              <a:pPr algn="ctr"/>
              <a:r>
                <a:rPr lang="en-US" sz="1200" b="1" i="1" dirty="0" smtClean="0">
                  <a:solidFill>
                    <a:srgbClr val="7F7F7F"/>
                  </a:solidFill>
                </a:rPr>
                <a:t>full overlap</a:t>
              </a:r>
              <a:endParaRPr lang="en-US" sz="1200" b="1" i="1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2514600" y="3046412"/>
            <a:ext cx="2057400" cy="3582988"/>
            <a:chOff x="2514600" y="2970212"/>
            <a:chExt cx="2057400" cy="3582988"/>
          </a:xfrm>
        </p:grpSpPr>
        <p:sp>
          <p:nvSpPr>
            <p:cNvPr id="6" name="TextBox 5"/>
            <p:cNvSpPr txBox="1"/>
            <p:nvPr/>
          </p:nvSpPr>
          <p:spPr>
            <a:xfrm>
              <a:off x="2514600" y="2970212"/>
              <a:ext cx="2057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b="1" dirty="0" smtClean="0"/>
            </a:p>
            <a:p>
              <a:pPr algn="ctr"/>
              <a:r>
                <a:rPr lang="en-US" b="1" dirty="0" smtClean="0"/>
                <a:t>partitioned grid</a:t>
              </a:r>
              <a:endParaRPr lang="en-US" b="1" dirty="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2667000" y="3581400"/>
              <a:ext cx="914400" cy="914400"/>
              <a:chOff x="2590800" y="3200400"/>
              <a:chExt cx="1905000" cy="1905000"/>
            </a:xfrm>
          </p:grpSpPr>
          <p:sp>
            <p:nvSpPr>
              <p:cNvPr id="10" name="Oval 9"/>
              <p:cNvSpPr/>
              <p:nvPr/>
            </p:nvSpPr>
            <p:spPr bwMode="auto">
              <a:xfrm>
                <a:off x="2590800" y="3200400"/>
                <a:ext cx="1905000" cy="1905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2667000" y="3276600"/>
                <a:ext cx="1752600" cy="17526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2743200" y="3352800"/>
                <a:ext cx="1600200" cy="16002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2819400" y="3429000"/>
                <a:ext cx="1447800" cy="14478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2895600" y="3505200"/>
                <a:ext cx="1295400" cy="12954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2971800" y="3581400"/>
                <a:ext cx="1143000" cy="1143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3048000" y="3657600"/>
                <a:ext cx="990600" cy="9906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3124200" y="3733800"/>
                <a:ext cx="838200" cy="838200"/>
              </a:xfrm>
              <a:prstGeom prst="ellipse">
                <a:avLst/>
              </a:prstGeom>
              <a:solidFill>
                <a:srgbClr val="FF6FC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3200400" y="3810000"/>
                <a:ext cx="685800" cy="6858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3276600" y="3886200"/>
                <a:ext cx="533400" cy="5334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3352800" y="3962400"/>
                <a:ext cx="381000" cy="3810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3429000" y="4038600"/>
                <a:ext cx="228600" cy="2286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3505200" y="4114800"/>
                <a:ext cx="76200" cy="762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3505200" y="4114800"/>
              <a:ext cx="914400" cy="914400"/>
              <a:chOff x="4648200" y="3200400"/>
              <a:chExt cx="1905000" cy="1905000"/>
            </a:xfrm>
          </p:grpSpPr>
          <p:sp>
            <p:nvSpPr>
              <p:cNvPr id="37" name="Oval 36"/>
              <p:cNvSpPr/>
              <p:nvPr/>
            </p:nvSpPr>
            <p:spPr bwMode="auto">
              <a:xfrm>
                <a:off x="4648200" y="3200400"/>
                <a:ext cx="1905000" cy="19050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4724400" y="3276600"/>
                <a:ext cx="1752600" cy="17526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4800600" y="3352800"/>
                <a:ext cx="1600200" cy="16002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4876800" y="3429000"/>
                <a:ext cx="1447800" cy="14478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4953000" y="3505200"/>
                <a:ext cx="1295400" cy="1295400"/>
              </a:xfrm>
              <a:prstGeom prst="ellipse">
                <a:avLst/>
              </a:prstGeom>
              <a:solidFill>
                <a:srgbClr val="CC66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5029200" y="3581400"/>
                <a:ext cx="1143000" cy="11430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5105400" y="3657600"/>
                <a:ext cx="990600" cy="9906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5181600" y="3733800"/>
                <a:ext cx="838200" cy="8382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5257800" y="3810000"/>
                <a:ext cx="685800" cy="6858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5334000" y="3886200"/>
                <a:ext cx="533400" cy="5334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5410200" y="3962400"/>
                <a:ext cx="381000" cy="3810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5486400" y="4038600"/>
                <a:ext cx="228600" cy="2286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5562600" y="4114800"/>
                <a:ext cx="76200" cy="762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2667000" y="4648200"/>
              <a:ext cx="914400" cy="914400"/>
              <a:chOff x="6705600" y="3200400"/>
              <a:chExt cx="1905000" cy="1905000"/>
            </a:xfrm>
          </p:grpSpPr>
          <p:sp>
            <p:nvSpPr>
              <p:cNvPr id="50" name="Oval 49"/>
              <p:cNvSpPr/>
              <p:nvPr/>
            </p:nvSpPr>
            <p:spPr bwMode="auto">
              <a:xfrm>
                <a:off x="6705600" y="3200400"/>
                <a:ext cx="1905000" cy="1905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6781800" y="3276600"/>
                <a:ext cx="1752600" cy="17526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6858000" y="3352800"/>
                <a:ext cx="1600200" cy="1600200"/>
              </a:xfrm>
              <a:prstGeom prst="ellipse">
                <a:avLst/>
              </a:prstGeom>
              <a:solidFill>
                <a:srgbClr val="66CC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6934200" y="3429000"/>
                <a:ext cx="1447800" cy="14478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7010400" y="3505200"/>
                <a:ext cx="1295400" cy="12954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7086600" y="3581400"/>
                <a:ext cx="1143000" cy="1143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7162800" y="3657600"/>
                <a:ext cx="990600" cy="9906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7239000" y="3733800"/>
                <a:ext cx="838200" cy="8382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7315200" y="3810000"/>
                <a:ext cx="685800" cy="6858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7391400" y="3886200"/>
                <a:ext cx="533400" cy="5334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7467600" y="3962400"/>
                <a:ext cx="381000" cy="381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7543800" y="4038600"/>
                <a:ext cx="228600" cy="2286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7620000" y="4114800"/>
                <a:ext cx="76200" cy="762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3505200" y="5181600"/>
              <a:ext cx="914400" cy="914400"/>
              <a:chOff x="8763000" y="3200400"/>
              <a:chExt cx="1905000" cy="1905000"/>
            </a:xfrm>
          </p:grpSpPr>
          <p:sp>
            <p:nvSpPr>
              <p:cNvPr id="63" name="Oval 62"/>
              <p:cNvSpPr/>
              <p:nvPr/>
            </p:nvSpPr>
            <p:spPr bwMode="auto">
              <a:xfrm>
                <a:off x="8763000" y="3200400"/>
                <a:ext cx="1905000" cy="1905000"/>
              </a:xfrm>
              <a:prstGeom prst="ellipse">
                <a:avLst/>
              </a:prstGeom>
              <a:solidFill>
                <a:srgbClr val="66FFCC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8839200" y="3276600"/>
                <a:ext cx="1752600" cy="17526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8915400" y="3352800"/>
                <a:ext cx="1600200" cy="16002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8991600" y="3429000"/>
                <a:ext cx="1447800" cy="14478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 bwMode="auto">
              <a:xfrm>
                <a:off x="9067800" y="3505200"/>
                <a:ext cx="1295400" cy="12954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9144000" y="3581400"/>
                <a:ext cx="1143000" cy="11430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9220200" y="3657600"/>
                <a:ext cx="990600" cy="9906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9296400" y="3733800"/>
                <a:ext cx="838200" cy="8382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9372600" y="3810000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9448800" y="38862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9525000" y="39624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9601200" y="4038600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9677400" y="4114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cxnSp>
          <p:nvCxnSpPr>
            <p:cNvPr id="195" name="Straight Connector 194"/>
            <p:cNvCxnSpPr/>
            <p:nvPr/>
          </p:nvCxnSpPr>
          <p:spPr bwMode="auto">
            <a:xfrm>
              <a:off x="2590800" y="3503612"/>
              <a:ext cx="19019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1" name="TextBox 210"/>
            <p:cNvSpPr txBox="1"/>
            <p:nvPr/>
          </p:nvSpPr>
          <p:spPr>
            <a:xfrm>
              <a:off x="2514600" y="6096000"/>
              <a:ext cx="2057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7F7F7F"/>
                  </a:solidFill>
                </a:rPr>
                <a:t>O(1) replicas</a:t>
              </a:r>
            </a:p>
            <a:p>
              <a:pPr algn="ctr"/>
              <a:r>
                <a:rPr lang="en-US" sz="1200" b="1" i="1" dirty="0" smtClean="0">
                  <a:solidFill>
                    <a:srgbClr val="7F7F7F"/>
                  </a:solidFill>
                </a:rPr>
                <a:t>no overlap</a:t>
              </a:r>
              <a:endParaRPr lang="en-US" sz="1200" b="1" i="1" dirty="0">
                <a:solidFill>
                  <a:srgbClr val="7F7F7F"/>
                </a:solidFill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971800" y="4114800"/>
              <a:ext cx="304800" cy="2286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80"/>
                  </a:solidFill>
                </a:rPr>
                <a:t>thread 0</a:t>
              </a:r>
              <a:endParaRPr lang="en-US" sz="1800" b="1" dirty="0">
                <a:solidFill>
                  <a:srgbClr val="FF0080"/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3810000" y="4800600"/>
              <a:ext cx="304800" cy="2286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rgbClr val="8000FF"/>
                  </a:solidFill>
                </a:rPr>
                <a:t>thread 1</a:t>
              </a:r>
              <a:endParaRPr lang="en-US" sz="1800" b="1" dirty="0">
                <a:solidFill>
                  <a:srgbClr val="8000FF"/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2971800" y="5181600"/>
              <a:ext cx="304800" cy="2286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rgbClr val="0000FF"/>
                  </a:solidFill>
                </a:rPr>
                <a:t>thread 2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3810000" y="5638800"/>
              <a:ext cx="304800" cy="2286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rgbClr val="008040"/>
                  </a:solidFill>
                </a:rPr>
                <a:t>thread 3</a:t>
              </a:r>
              <a:endParaRPr lang="en-US" sz="1800" b="1" dirty="0">
                <a:solidFill>
                  <a:srgbClr val="008040"/>
                </a:solidFill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4572000" y="3046412"/>
            <a:ext cx="2057400" cy="3582988"/>
            <a:chOff x="4572000" y="2970212"/>
            <a:chExt cx="2057400" cy="3582988"/>
          </a:xfrm>
        </p:grpSpPr>
        <p:sp>
          <p:nvSpPr>
            <p:cNvPr id="7" name="TextBox 6"/>
            <p:cNvSpPr txBox="1"/>
            <p:nvPr/>
          </p:nvSpPr>
          <p:spPr>
            <a:xfrm>
              <a:off x="4572000" y="2970212"/>
              <a:ext cx="2057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partitioned grid</a:t>
              </a:r>
            </a:p>
            <a:p>
              <a:pPr algn="ctr"/>
              <a:r>
                <a:rPr lang="en-US" b="1" dirty="0" smtClean="0"/>
                <a:t>(</a:t>
              </a:r>
              <a:r>
                <a:rPr lang="en-US" b="1" dirty="0" err="1" smtClean="0"/>
                <a:t>w</a:t>
              </a:r>
              <a:r>
                <a:rPr lang="en-US" b="1" dirty="0" smtClean="0"/>
                <a:t>/ghosts)</a:t>
              </a:r>
              <a:endParaRPr lang="en-US" b="1" dirty="0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4724400" y="3581400"/>
              <a:ext cx="914400" cy="914400"/>
              <a:chOff x="2590800" y="3200400"/>
              <a:chExt cx="1905000" cy="1905000"/>
            </a:xfrm>
          </p:grpSpPr>
          <p:sp>
            <p:nvSpPr>
              <p:cNvPr id="82" name="Oval 81"/>
              <p:cNvSpPr/>
              <p:nvPr/>
            </p:nvSpPr>
            <p:spPr bwMode="auto">
              <a:xfrm>
                <a:off x="2590800" y="3200400"/>
                <a:ext cx="1905000" cy="1905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2667000" y="3276600"/>
                <a:ext cx="1752600" cy="17526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2743200" y="3352800"/>
                <a:ext cx="1600200" cy="16002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2819400" y="3429000"/>
                <a:ext cx="1447800" cy="14478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2895600" y="3505200"/>
                <a:ext cx="1295400" cy="12954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2971800" y="3581400"/>
                <a:ext cx="1143000" cy="1143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3048000" y="3657600"/>
                <a:ext cx="990600" cy="990600"/>
              </a:xfrm>
              <a:prstGeom prst="ellipse">
                <a:avLst/>
              </a:prstGeom>
              <a:solidFill>
                <a:srgbClr val="FF6FCF">
                  <a:alpha val="50000"/>
                </a:srgbClr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3124200" y="3733800"/>
                <a:ext cx="838200" cy="838200"/>
              </a:xfrm>
              <a:prstGeom prst="ellipse">
                <a:avLst/>
              </a:prstGeom>
              <a:solidFill>
                <a:srgbClr val="FF6FC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3200400" y="3810000"/>
                <a:ext cx="685800" cy="6858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3276600" y="3886200"/>
                <a:ext cx="533400" cy="5334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3352800" y="3962400"/>
                <a:ext cx="381000" cy="3810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3429000" y="4038600"/>
                <a:ext cx="228600" cy="2286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3505200" y="4114800"/>
                <a:ext cx="76200" cy="762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5562600" y="4114800"/>
              <a:ext cx="914400" cy="914400"/>
              <a:chOff x="4648200" y="3200400"/>
              <a:chExt cx="1905000" cy="1905000"/>
            </a:xfrm>
          </p:grpSpPr>
          <p:sp>
            <p:nvSpPr>
              <p:cNvPr id="96" name="Oval 95"/>
              <p:cNvSpPr/>
              <p:nvPr/>
            </p:nvSpPr>
            <p:spPr bwMode="auto">
              <a:xfrm>
                <a:off x="4648200" y="3200400"/>
                <a:ext cx="1905000" cy="19050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4724400" y="3276600"/>
                <a:ext cx="1752600" cy="17526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4800600" y="3352800"/>
                <a:ext cx="1600200" cy="16002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4876800" y="3429000"/>
                <a:ext cx="1447800" cy="1447800"/>
              </a:xfrm>
              <a:prstGeom prst="ellipse">
                <a:avLst/>
              </a:prstGeom>
              <a:solidFill>
                <a:srgbClr val="CC66FF">
                  <a:alpha val="50000"/>
                </a:srgbClr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4953000" y="3505200"/>
                <a:ext cx="1295400" cy="1295400"/>
              </a:xfrm>
              <a:prstGeom prst="ellipse">
                <a:avLst/>
              </a:prstGeom>
              <a:solidFill>
                <a:srgbClr val="CC66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5029200" y="3581400"/>
                <a:ext cx="1143000" cy="11430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>
                <a:off x="5105400" y="3657600"/>
                <a:ext cx="990600" cy="9906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5181600" y="3733800"/>
                <a:ext cx="838200" cy="838200"/>
              </a:xfrm>
              <a:prstGeom prst="ellipse">
                <a:avLst/>
              </a:prstGeom>
              <a:solidFill>
                <a:srgbClr val="FFFFFF">
                  <a:alpha val="50000"/>
                </a:srgbClr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 bwMode="auto">
              <a:xfrm>
                <a:off x="5257800" y="3810000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5334000" y="3886200"/>
                <a:ext cx="533400" cy="5334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>
                <a:off x="5410200" y="3962400"/>
                <a:ext cx="381000" cy="3810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5486400" y="4038600"/>
                <a:ext cx="228600" cy="2286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5562600" y="4114800"/>
                <a:ext cx="76200" cy="762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4724400" y="4648200"/>
              <a:ext cx="914400" cy="914400"/>
              <a:chOff x="6705600" y="3200400"/>
              <a:chExt cx="1905000" cy="1905000"/>
            </a:xfrm>
          </p:grpSpPr>
          <p:sp>
            <p:nvSpPr>
              <p:cNvPr id="110" name="Oval 109"/>
              <p:cNvSpPr/>
              <p:nvPr/>
            </p:nvSpPr>
            <p:spPr bwMode="auto">
              <a:xfrm>
                <a:off x="6705600" y="3200400"/>
                <a:ext cx="1905000" cy="1905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>
                <a:off x="6781800" y="3276600"/>
                <a:ext cx="1752600" cy="1752600"/>
              </a:xfrm>
              <a:prstGeom prst="ellipse">
                <a:avLst/>
              </a:prstGeom>
              <a:solidFill>
                <a:srgbClr val="66CCFF">
                  <a:alpha val="50000"/>
                </a:srgbClr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6858000" y="3352800"/>
                <a:ext cx="1600200" cy="1600200"/>
              </a:xfrm>
              <a:prstGeom prst="ellipse">
                <a:avLst/>
              </a:prstGeom>
              <a:solidFill>
                <a:srgbClr val="66CC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 bwMode="auto">
              <a:xfrm>
                <a:off x="6934200" y="3429000"/>
                <a:ext cx="1447800" cy="14478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 bwMode="auto">
              <a:xfrm>
                <a:off x="7010400" y="3505200"/>
                <a:ext cx="1295400" cy="129540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 bwMode="auto">
              <a:xfrm>
                <a:off x="7086600" y="3581400"/>
                <a:ext cx="1143000" cy="1143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 bwMode="auto">
              <a:xfrm>
                <a:off x="7162800" y="3657600"/>
                <a:ext cx="990600" cy="9906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 bwMode="auto">
              <a:xfrm>
                <a:off x="7239000" y="3733800"/>
                <a:ext cx="838200" cy="8382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>
                <a:off x="7315200" y="3810000"/>
                <a:ext cx="685800" cy="6858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 bwMode="auto">
              <a:xfrm>
                <a:off x="7391400" y="3886200"/>
                <a:ext cx="533400" cy="5334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 bwMode="auto">
              <a:xfrm>
                <a:off x="7467600" y="3962400"/>
                <a:ext cx="381000" cy="381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>
                <a:off x="7543800" y="4038600"/>
                <a:ext cx="228600" cy="2286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 bwMode="auto">
              <a:xfrm>
                <a:off x="7620000" y="4114800"/>
                <a:ext cx="76200" cy="762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5562600" y="5181600"/>
              <a:ext cx="914400" cy="914400"/>
              <a:chOff x="8763000" y="3200400"/>
              <a:chExt cx="1905000" cy="1905000"/>
            </a:xfrm>
          </p:grpSpPr>
          <p:sp>
            <p:nvSpPr>
              <p:cNvPr id="124" name="Oval 123"/>
              <p:cNvSpPr/>
              <p:nvPr/>
            </p:nvSpPr>
            <p:spPr bwMode="auto">
              <a:xfrm>
                <a:off x="8763000" y="3200400"/>
                <a:ext cx="1905000" cy="1905000"/>
              </a:xfrm>
              <a:prstGeom prst="ellipse">
                <a:avLst/>
              </a:prstGeom>
              <a:solidFill>
                <a:srgbClr val="66FFCC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 bwMode="auto">
              <a:xfrm>
                <a:off x="8839200" y="3276600"/>
                <a:ext cx="1752600" cy="17526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 bwMode="auto">
              <a:xfrm>
                <a:off x="8915400" y="3352800"/>
                <a:ext cx="1600200" cy="160020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8991600" y="3429000"/>
                <a:ext cx="1447800" cy="14478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9067800" y="3505200"/>
                <a:ext cx="1295400" cy="12954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 bwMode="auto">
              <a:xfrm>
                <a:off x="9144000" y="3581400"/>
                <a:ext cx="1143000" cy="11430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 bwMode="auto">
              <a:xfrm>
                <a:off x="9220200" y="3657600"/>
                <a:ext cx="990600" cy="9906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>
                <a:off x="9296400" y="3733800"/>
                <a:ext cx="838200" cy="8382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>
                <a:off x="9372600" y="3810000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 bwMode="auto">
              <a:xfrm>
                <a:off x="9448800" y="38862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 bwMode="auto">
              <a:xfrm>
                <a:off x="9525000" y="39624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 bwMode="auto">
              <a:xfrm>
                <a:off x="9601200" y="4038600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 bwMode="auto">
              <a:xfrm>
                <a:off x="9677400" y="4114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cxnSp>
          <p:nvCxnSpPr>
            <p:cNvPr id="196" name="Straight Connector 195"/>
            <p:cNvCxnSpPr/>
            <p:nvPr/>
          </p:nvCxnSpPr>
          <p:spPr bwMode="auto">
            <a:xfrm>
              <a:off x="4648200" y="3505200"/>
              <a:ext cx="19019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2" name="TextBox 211"/>
            <p:cNvSpPr txBox="1"/>
            <p:nvPr/>
          </p:nvSpPr>
          <p:spPr>
            <a:xfrm>
              <a:off x="4572000" y="6096000"/>
              <a:ext cx="2057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7F7F7F"/>
                  </a:solidFill>
                </a:rPr>
                <a:t>O(1) replicas</a:t>
              </a:r>
            </a:p>
            <a:p>
              <a:pPr algn="ctr"/>
              <a:r>
                <a:rPr lang="en-US" sz="1200" b="1" i="1" dirty="0" smtClean="0">
                  <a:solidFill>
                    <a:srgbClr val="7F7F7F"/>
                  </a:solidFill>
                </a:rPr>
                <a:t>overlap by rmax/16</a:t>
              </a:r>
              <a:endParaRPr lang="en-US" sz="1200" b="1" i="1" dirty="0">
                <a:solidFill>
                  <a:srgbClr val="7F7F7F"/>
                </a:solidFill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5029200" y="4114800"/>
              <a:ext cx="304800" cy="2286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80"/>
                  </a:solidFill>
                </a:rPr>
                <a:t>thread 0</a:t>
              </a:r>
              <a:endParaRPr lang="en-US" sz="1800" b="1" dirty="0">
                <a:solidFill>
                  <a:srgbClr val="FF0080"/>
                </a:solidFill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5867400" y="4800600"/>
              <a:ext cx="304800" cy="2286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rgbClr val="8000FF"/>
                  </a:solidFill>
                </a:rPr>
                <a:t>thread 1</a:t>
              </a:r>
              <a:endParaRPr lang="en-US" sz="1800" b="1" dirty="0">
                <a:solidFill>
                  <a:srgbClr val="8000FF"/>
                </a:solidFill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029200" y="5181600"/>
              <a:ext cx="304800" cy="2286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rgbClr val="0000FF"/>
                  </a:solidFill>
                </a:rPr>
                <a:t>thread 2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5867400" y="5638800"/>
              <a:ext cx="304800" cy="2286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rgbClr val="008040"/>
                  </a:solidFill>
                </a:rPr>
                <a:t>thread 3</a:t>
              </a:r>
              <a:endParaRPr lang="en-US" sz="1800" b="1" dirty="0">
                <a:solidFill>
                  <a:srgbClr val="008040"/>
                </a:solidFill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6629400" y="3046412"/>
            <a:ext cx="2057400" cy="3582988"/>
            <a:chOff x="6629400" y="2970212"/>
            <a:chExt cx="2057400" cy="3582988"/>
          </a:xfrm>
        </p:grpSpPr>
        <p:sp>
          <p:nvSpPr>
            <p:cNvPr id="8" name="TextBox 7"/>
            <p:cNvSpPr txBox="1"/>
            <p:nvPr/>
          </p:nvSpPr>
          <p:spPr>
            <a:xfrm>
              <a:off x="6629400" y="2970212"/>
              <a:ext cx="2057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en-US" b="1" dirty="0" smtClean="0"/>
            </a:p>
            <a:p>
              <a:pPr algn="ctr"/>
              <a:r>
                <a:rPr lang="en-US" b="1" dirty="0" smtClean="0"/>
                <a:t>replicated grids</a:t>
              </a:r>
              <a:endParaRPr lang="en-US" b="1" dirty="0"/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6781800" y="3581400"/>
              <a:ext cx="914400" cy="914400"/>
              <a:chOff x="2590800" y="3200400"/>
              <a:chExt cx="1905000" cy="1905000"/>
            </a:xfrm>
            <a:solidFill>
              <a:srgbClr val="FF6FCF"/>
            </a:solidFill>
          </p:grpSpPr>
          <p:sp>
            <p:nvSpPr>
              <p:cNvPr id="138" name="Oval 137"/>
              <p:cNvSpPr/>
              <p:nvPr/>
            </p:nvSpPr>
            <p:spPr bwMode="auto">
              <a:xfrm>
                <a:off x="2590800" y="3200400"/>
                <a:ext cx="1905000" cy="19050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 bwMode="auto">
              <a:xfrm>
                <a:off x="2667000" y="3276600"/>
                <a:ext cx="1752600" cy="17526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 bwMode="auto">
              <a:xfrm>
                <a:off x="2743200" y="3352800"/>
                <a:ext cx="1600200" cy="16002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 bwMode="auto">
              <a:xfrm>
                <a:off x="2819400" y="3429000"/>
                <a:ext cx="1447800" cy="14478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>
                <a:off x="2895600" y="3505200"/>
                <a:ext cx="1295400" cy="12954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2971800" y="3581400"/>
                <a:ext cx="1143000" cy="11430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 bwMode="auto">
              <a:xfrm>
                <a:off x="3048000" y="3657600"/>
                <a:ext cx="990600" cy="9906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 bwMode="auto">
              <a:xfrm>
                <a:off x="3124200" y="3733800"/>
                <a:ext cx="838200" cy="8382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 bwMode="auto">
              <a:xfrm>
                <a:off x="3200400" y="3810000"/>
                <a:ext cx="685800" cy="6858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 bwMode="auto">
              <a:xfrm>
                <a:off x="3276600" y="3886200"/>
                <a:ext cx="533400" cy="5334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 bwMode="auto">
              <a:xfrm>
                <a:off x="3352800" y="3962400"/>
                <a:ext cx="381000" cy="3810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 bwMode="auto">
              <a:xfrm>
                <a:off x="3429000" y="4038600"/>
                <a:ext cx="228600" cy="2286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 bwMode="auto">
              <a:xfrm>
                <a:off x="3505200" y="4114800"/>
                <a:ext cx="76200" cy="762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7620000" y="4114800"/>
              <a:ext cx="914400" cy="914400"/>
              <a:chOff x="4648200" y="3200400"/>
              <a:chExt cx="1905000" cy="1905000"/>
            </a:xfrm>
            <a:solidFill>
              <a:srgbClr val="CC66FF"/>
            </a:solidFill>
          </p:grpSpPr>
          <p:sp>
            <p:nvSpPr>
              <p:cNvPr id="152" name="Oval 151"/>
              <p:cNvSpPr/>
              <p:nvPr/>
            </p:nvSpPr>
            <p:spPr bwMode="auto">
              <a:xfrm>
                <a:off x="4648200" y="3200400"/>
                <a:ext cx="1905000" cy="19050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 bwMode="auto">
              <a:xfrm>
                <a:off x="4724400" y="3276600"/>
                <a:ext cx="1752600" cy="17526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 bwMode="auto">
              <a:xfrm>
                <a:off x="4800600" y="3352800"/>
                <a:ext cx="1600200" cy="16002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 bwMode="auto">
              <a:xfrm>
                <a:off x="4876800" y="3429000"/>
                <a:ext cx="1447800" cy="14478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 bwMode="auto">
              <a:xfrm>
                <a:off x="4953000" y="3505200"/>
                <a:ext cx="1295400" cy="12954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 bwMode="auto">
              <a:xfrm>
                <a:off x="5029200" y="3581400"/>
                <a:ext cx="1143000" cy="11430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 bwMode="auto">
              <a:xfrm>
                <a:off x="5105400" y="3657600"/>
                <a:ext cx="990600" cy="9906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 bwMode="auto">
              <a:xfrm>
                <a:off x="5181600" y="3733800"/>
                <a:ext cx="838200" cy="8382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 bwMode="auto">
              <a:xfrm>
                <a:off x="5257800" y="3810000"/>
                <a:ext cx="685800" cy="6858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auto">
              <a:xfrm>
                <a:off x="5334000" y="3886200"/>
                <a:ext cx="533400" cy="5334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 bwMode="auto">
              <a:xfrm>
                <a:off x="5410200" y="3962400"/>
                <a:ext cx="381000" cy="3810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 bwMode="auto">
              <a:xfrm>
                <a:off x="5486400" y="4038600"/>
                <a:ext cx="228600" cy="2286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>
                <a:off x="5562600" y="4114800"/>
                <a:ext cx="76200" cy="762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6781800" y="4648200"/>
              <a:ext cx="914400" cy="914400"/>
              <a:chOff x="6705600" y="3200400"/>
              <a:chExt cx="1905000" cy="1905000"/>
            </a:xfrm>
            <a:solidFill>
              <a:srgbClr val="66CCFF"/>
            </a:solidFill>
          </p:grpSpPr>
          <p:sp>
            <p:nvSpPr>
              <p:cNvPr id="166" name="Oval 165"/>
              <p:cNvSpPr/>
              <p:nvPr/>
            </p:nvSpPr>
            <p:spPr bwMode="auto">
              <a:xfrm>
                <a:off x="6705600" y="3200400"/>
                <a:ext cx="1905000" cy="19050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 bwMode="auto">
              <a:xfrm>
                <a:off x="6781800" y="3276600"/>
                <a:ext cx="1752600" cy="17526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 bwMode="auto">
              <a:xfrm>
                <a:off x="6858000" y="3352800"/>
                <a:ext cx="1600200" cy="16002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>
                <a:off x="6934200" y="3429000"/>
                <a:ext cx="1447800" cy="14478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7010400" y="3505200"/>
                <a:ext cx="1295400" cy="12954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 bwMode="auto">
              <a:xfrm>
                <a:off x="7086600" y="3581400"/>
                <a:ext cx="1143000" cy="11430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>
                <a:off x="7162800" y="3657600"/>
                <a:ext cx="990600" cy="9906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7239000" y="3733800"/>
                <a:ext cx="838200" cy="8382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>
                <a:off x="7315200" y="3810000"/>
                <a:ext cx="685800" cy="6858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 bwMode="auto">
              <a:xfrm>
                <a:off x="7391400" y="3886200"/>
                <a:ext cx="533400" cy="5334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7467600" y="3962400"/>
                <a:ext cx="381000" cy="3810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 bwMode="auto">
              <a:xfrm>
                <a:off x="7543800" y="4038600"/>
                <a:ext cx="228600" cy="2286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 bwMode="auto">
              <a:xfrm>
                <a:off x="7620000" y="4114800"/>
                <a:ext cx="76200" cy="762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7620000" y="5181600"/>
              <a:ext cx="914400" cy="914400"/>
              <a:chOff x="8763000" y="3200400"/>
              <a:chExt cx="1905000" cy="1905000"/>
            </a:xfrm>
            <a:solidFill>
              <a:srgbClr val="66FFCC"/>
            </a:solidFill>
          </p:grpSpPr>
          <p:sp>
            <p:nvSpPr>
              <p:cNvPr id="180" name="Oval 179"/>
              <p:cNvSpPr/>
              <p:nvPr/>
            </p:nvSpPr>
            <p:spPr bwMode="auto">
              <a:xfrm>
                <a:off x="8763000" y="3200400"/>
                <a:ext cx="1905000" cy="19050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 bwMode="auto">
              <a:xfrm>
                <a:off x="8839200" y="3276600"/>
                <a:ext cx="1752600" cy="17526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 bwMode="auto">
              <a:xfrm>
                <a:off x="8915400" y="3352800"/>
                <a:ext cx="1600200" cy="16002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 bwMode="auto">
              <a:xfrm>
                <a:off x="8991600" y="3429000"/>
                <a:ext cx="1447800" cy="14478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>
                <a:off x="9067800" y="3505200"/>
                <a:ext cx="1295400" cy="12954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85" name="Oval 184"/>
              <p:cNvSpPr/>
              <p:nvPr/>
            </p:nvSpPr>
            <p:spPr bwMode="auto">
              <a:xfrm>
                <a:off x="9144000" y="3581400"/>
                <a:ext cx="1143000" cy="11430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 bwMode="auto">
              <a:xfrm>
                <a:off x="9220200" y="3657600"/>
                <a:ext cx="990600" cy="9906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87" name="Oval 186"/>
              <p:cNvSpPr/>
              <p:nvPr/>
            </p:nvSpPr>
            <p:spPr bwMode="auto">
              <a:xfrm>
                <a:off x="9296400" y="3733800"/>
                <a:ext cx="838200" cy="8382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88" name="Oval 187"/>
              <p:cNvSpPr/>
              <p:nvPr/>
            </p:nvSpPr>
            <p:spPr bwMode="auto">
              <a:xfrm>
                <a:off x="9372600" y="3810000"/>
                <a:ext cx="685800" cy="6858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89" name="Oval 188"/>
              <p:cNvSpPr/>
              <p:nvPr/>
            </p:nvSpPr>
            <p:spPr bwMode="auto">
              <a:xfrm>
                <a:off x="9448800" y="3886200"/>
                <a:ext cx="533400" cy="5334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90" name="Oval 189"/>
              <p:cNvSpPr/>
              <p:nvPr/>
            </p:nvSpPr>
            <p:spPr bwMode="auto">
              <a:xfrm>
                <a:off x="9525000" y="3962400"/>
                <a:ext cx="381000" cy="3810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91" name="Oval 190"/>
              <p:cNvSpPr/>
              <p:nvPr/>
            </p:nvSpPr>
            <p:spPr bwMode="auto">
              <a:xfrm>
                <a:off x="9601200" y="4038600"/>
                <a:ext cx="228600" cy="2286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 bwMode="auto">
              <a:xfrm>
                <a:off x="9677400" y="4114800"/>
                <a:ext cx="76200" cy="76200"/>
              </a:xfrm>
              <a:prstGeom prst="ellipse">
                <a:avLst/>
              </a:prstGeom>
              <a:grp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cxnSp>
          <p:nvCxnSpPr>
            <p:cNvPr id="197" name="Straight Connector 196"/>
            <p:cNvCxnSpPr/>
            <p:nvPr/>
          </p:nvCxnSpPr>
          <p:spPr bwMode="auto">
            <a:xfrm>
              <a:off x="6705600" y="3505200"/>
              <a:ext cx="190195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3" name="TextBox 212"/>
            <p:cNvSpPr txBox="1"/>
            <p:nvPr/>
          </p:nvSpPr>
          <p:spPr>
            <a:xfrm>
              <a:off x="6629400" y="6096000"/>
              <a:ext cx="2057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7F7F7F"/>
                  </a:solidFill>
                </a:rPr>
                <a:t>O(P) replicas</a:t>
              </a:r>
            </a:p>
            <a:p>
              <a:pPr algn="ctr"/>
              <a:r>
                <a:rPr lang="en-US" sz="1200" b="1" i="1" dirty="0" smtClean="0">
                  <a:solidFill>
                    <a:srgbClr val="7F7F7F"/>
                  </a:solidFill>
                </a:rPr>
                <a:t>no overlap</a:t>
              </a:r>
              <a:endParaRPr lang="en-US" sz="1200" b="1" i="1" dirty="0">
                <a:solidFill>
                  <a:srgbClr val="7F7F7F"/>
                </a:solidFill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7086600" y="3962400"/>
              <a:ext cx="304800" cy="2286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80"/>
                  </a:solidFill>
                </a:rPr>
                <a:t>thread 0</a:t>
              </a:r>
              <a:endParaRPr lang="en-US" sz="1800" b="1" dirty="0">
                <a:solidFill>
                  <a:srgbClr val="FF0080"/>
                </a:solidFill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7924800" y="4495800"/>
              <a:ext cx="304800" cy="2286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rgbClr val="8000FF"/>
                  </a:solidFill>
                </a:rPr>
                <a:t>thread 1</a:t>
              </a:r>
              <a:endParaRPr lang="en-US" sz="1800" b="1" dirty="0">
                <a:solidFill>
                  <a:srgbClr val="8000FF"/>
                </a:solidFill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7086600" y="5029200"/>
              <a:ext cx="304800" cy="2286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rgbClr val="0000FF"/>
                  </a:solidFill>
                </a:rPr>
                <a:t>thread 2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7924800" y="5486400"/>
              <a:ext cx="304800" cy="2286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rgbClr val="008040"/>
                  </a:solidFill>
                </a:rPr>
                <a:t>thread 3</a:t>
              </a:r>
              <a:endParaRPr lang="en-US" sz="1800" b="1" dirty="0">
                <a:solidFill>
                  <a:srgbClr val="00804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828800"/>
            <a:ext cx="8226425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Gyrokinetic</a:t>
            </a:r>
            <a:r>
              <a:rPr lang="en-US" dirty="0" smtClean="0"/>
              <a:t> </a:t>
            </a:r>
            <a:r>
              <a:rPr lang="en-US" dirty="0" err="1" smtClean="0"/>
              <a:t>Toroidal</a:t>
            </a:r>
            <a:r>
              <a:rPr lang="en-US" dirty="0" smtClean="0"/>
              <a:t> Code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Challenges for efficient PIC simulations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Solutions for multicore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Summary and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3619500" y="2438400"/>
            <a:ext cx="1905000" cy="1905000"/>
            <a:chOff x="533400" y="3200400"/>
            <a:chExt cx="1905000" cy="1905000"/>
          </a:xfrm>
        </p:grpSpPr>
        <p:sp>
          <p:nvSpPr>
            <p:cNvPr id="158" name="Oval 157"/>
            <p:cNvSpPr/>
            <p:nvPr/>
          </p:nvSpPr>
          <p:spPr bwMode="auto">
            <a:xfrm>
              <a:off x="533400" y="3200400"/>
              <a:ext cx="1905000" cy="1905000"/>
            </a:xfrm>
            <a:prstGeom prst="ellipse">
              <a:avLst/>
            </a:prstGeom>
            <a:solidFill>
              <a:srgbClr val="E6E6E6"/>
            </a:solidFill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609600" y="3276600"/>
              <a:ext cx="1752600" cy="17526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685800" y="3352800"/>
              <a:ext cx="1600200" cy="16002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762000" y="3429000"/>
              <a:ext cx="1447800" cy="14478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838200" y="3505200"/>
              <a:ext cx="1295400" cy="12954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3" name="Oval 162"/>
            <p:cNvSpPr/>
            <p:nvPr/>
          </p:nvSpPr>
          <p:spPr bwMode="auto">
            <a:xfrm>
              <a:off x="914400" y="3581400"/>
              <a:ext cx="1143000" cy="11430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990600" y="3657600"/>
              <a:ext cx="990600" cy="9906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1066800" y="3733800"/>
              <a:ext cx="838200" cy="8382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1143000" y="3810000"/>
              <a:ext cx="685800" cy="6858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1219200" y="3886200"/>
              <a:ext cx="533400" cy="5334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1295400" y="3962400"/>
              <a:ext cx="381000" cy="3810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1371600" y="4038600"/>
              <a:ext cx="228600" cy="2286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1447800" y="4114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an initial distribution of particles on the shared grid.</a:t>
            </a:r>
          </a:p>
          <a:p>
            <a:r>
              <a:rPr lang="en-US" dirty="0" smtClean="0"/>
              <a:t>As the grid is</a:t>
            </a:r>
            <a:r>
              <a:rPr lang="en-US" dirty="0" smtClean="0"/>
              <a:t> a single shared </a:t>
            </a:r>
            <a:r>
              <a:rPr lang="en-US" dirty="0" smtClean="0"/>
              <a:t>data structure, all updates require some form of synchronization</a:t>
            </a:r>
            <a:endParaRPr lang="en-US" dirty="0"/>
          </a:p>
        </p:txBody>
      </p:sp>
      <p:grpSp>
        <p:nvGrpSpPr>
          <p:cNvPr id="173" name="Group 172"/>
          <p:cNvGrpSpPr/>
          <p:nvPr/>
        </p:nvGrpSpPr>
        <p:grpSpPr>
          <a:xfrm>
            <a:off x="3695700" y="2513012"/>
            <a:ext cx="1828800" cy="1828800"/>
            <a:chOff x="3695700" y="2513012"/>
            <a:chExt cx="1828800" cy="1828800"/>
          </a:xfrm>
        </p:grpSpPr>
        <p:grpSp>
          <p:nvGrpSpPr>
            <p:cNvPr id="125" name="Group 124"/>
            <p:cNvGrpSpPr/>
            <p:nvPr/>
          </p:nvGrpSpPr>
          <p:grpSpPr>
            <a:xfrm>
              <a:off x="4457700" y="3503612"/>
              <a:ext cx="152400" cy="152400"/>
              <a:chOff x="914400" y="3276600"/>
              <a:chExt cx="152400" cy="152400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914400" y="32766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914400" y="32766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0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4152900" y="3046412"/>
              <a:ext cx="152400" cy="152400"/>
              <a:chOff x="1371600" y="3276600"/>
              <a:chExt cx="152400" cy="152400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1371600" y="32766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371600" y="32766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2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4533900" y="2817812"/>
              <a:ext cx="152400" cy="152400"/>
              <a:chOff x="1600200" y="3276600"/>
              <a:chExt cx="152400" cy="152400"/>
            </a:xfrm>
          </p:grpSpPr>
          <p:sp>
            <p:nvSpPr>
              <p:cNvPr id="75" name="Oval 74"/>
              <p:cNvSpPr/>
              <p:nvPr/>
            </p:nvSpPr>
            <p:spPr bwMode="auto">
              <a:xfrm>
                <a:off x="1600200" y="32766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600200" y="32766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3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4914900" y="3427412"/>
              <a:ext cx="152400" cy="152400"/>
              <a:chOff x="1828800" y="3276600"/>
              <a:chExt cx="152400" cy="152400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1828800" y="32766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828800" y="32766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4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4686300" y="3732212"/>
              <a:ext cx="152400" cy="152400"/>
              <a:chOff x="2057400" y="-457200"/>
              <a:chExt cx="152400" cy="152400"/>
            </a:xfrm>
          </p:grpSpPr>
          <p:sp>
            <p:nvSpPr>
              <p:cNvPr id="79" name="Oval 78"/>
              <p:cNvSpPr/>
              <p:nvPr/>
            </p:nvSpPr>
            <p:spPr bwMode="auto">
              <a:xfrm>
                <a:off x="2057400" y="-4572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0574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5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4610100" y="3427412"/>
              <a:ext cx="152400" cy="152400"/>
              <a:chOff x="2286000" y="-457200"/>
              <a:chExt cx="152400" cy="152400"/>
            </a:xfrm>
          </p:grpSpPr>
          <p:sp>
            <p:nvSpPr>
              <p:cNvPr id="81" name="Oval 80"/>
              <p:cNvSpPr/>
              <p:nvPr/>
            </p:nvSpPr>
            <p:spPr bwMode="auto">
              <a:xfrm>
                <a:off x="2286000" y="-4572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2860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6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4076700" y="3579812"/>
              <a:ext cx="152400" cy="152400"/>
              <a:chOff x="2514600" y="-457200"/>
              <a:chExt cx="152400" cy="152400"/>
            </a:xfrm>
          </p:grpSpPr>
          <p:sp>
            <p:nvSpPr>
              <p:cNvPr id="83" name="Oval 82"/>
              <p:cNvSpPr/>
              <p:nvPr/>
            </p:nvSpPr>
            <p:spPr bwMode="auto">
              <a:xfrm>
                <a:off x="2514600" y="-4572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5146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7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4076700" y="3351212"/>
              <a:ext cx="152400" cy="152400"/>
              <a:chOff x="2743200" y="-457200"/>
              <a:chExt cx="152400" cy="152400"/>
            </a:xfrm>
          </p:grpSpPr>
          <p:sp>
            <p:nvSpPr>
              <p:cNvPr id="85" name="Oval 84"/>
              <p:cNvSpPr/>
              <p:nvPr/>
            </p:nvSpPr>
            <p:spPr bwMode="auto">
              <a:xfrm>
                <a:off x="2743200" y="-457200"/>
                <a:ext cx="152400" cy="152400"/>
              </a:xfrm>
              <a:prstGeom prst="ellipse">
                <a:avLst/>
              </a:prstGeom>
              <a:solidFill>
                <a:srgbClr val="8000FF"/>
              </a:solidFill>
              <a:ln w="3175" cap="flat" cmpd="sng" algn="ctr">
                <a:solidFill>
                  <a:srgbClr val="4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7432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8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4381500" y="3046412"/>
              <a:ext cx="152400" cy="152400"/>
              <a:chOff x="2971800" y="-457200"/>
              <a:chExt cx="152400" cy="152400"/>
            </a:xfrm>
          </p:grpSpPr>
          <p:sp>
            <p:nvSpPr>
              <p:cNvPr id="87" name="Oval 86"/>
              <p:cNvSpPr/>
              <p:nvPr/>
            </p:nvSpPr>
            <p:spPr bwMode="auto">
              <a:xfrm>
                <a:off x="2971800" y="-457200"/>
                <a:ext cx="152400" cy="152400"/>
              </a:xfrm>
              <a:prstGeom prst="ellipse">
                <a:avLst/>
              </a:prstGeom>
              <a:solidFill>
                <a:srgbClr val="8000FF"/>
              </a:solidFill>
              <a:ln w="3175" cap="flat" cmpd="sng" algn="ctr">
                <a:solidFill>
                  <a:srgbClr val="4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9718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9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4914900" y="3046412"/>
              <a:ext cx="152400" cy="152400"/>
              <a:chOff x="3200400" y="-457200"/>
              <a:chExt cx="152400" cy="152400"/>
            </a:xfrm>
          </p:grpSpPr>
          <p:sp>
            <p:nvSpPr>
              <p:cNvPr id="89" name="Oval 88"/>
              <p:cNvSpPr/>
              <p:nvPr/>
            </p:nvSpPr>
            <p:spPr bwMode="auto">
              <a:xfrm>
                <a:off x="3200400" y="-457200"/>
                <a:ext cx="152400" cy="152400"/>
              </a:xfrm>
              <a:prstGeom prst="ellipse">
                <a:avLst/>
              </a:prstGeom>
              <a:solidFill>
                <a:srgbClr val="8000FF"/>
              </a:solidFill>
              <a:ln w="3175" cap="flat" cmpd="sng" algn="ctr">
                <a:solidFill>
                  <a:srgbClr val="4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2004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10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4914900" y="3656012"/>
              <a:ext cx="152400" cy="152400"/>
              <a:chOff x="3429000" y="-457200"/>
              <a:chExt cx="152400" cy="152400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3429000" y="-457200"/>
                <a:ext cx="152400" cy="152400"/>
              </a:xfrm>
              <a:prstGeom prst="ellipse">
                <a:avLst/>
              </a:prstGeom>
              <a:solidFill>
                <a:srgbClr val="8000FF"/>
              </a:solidFill>
              <a:ln w="3175" cap="flat" cmpd="sng" algn="ctr">
                <a:solidFill>
                  <a:srgbClr val="4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4290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11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4305300" y="3884612"/>
              <a:ext cx="152400" cy="152400"/>
              <a:chOff x="3657600" y="-457200"/>
              <a:chExt cx="152400" cy="152400"/>
            </a:xfrm>
          </p:grpSpPr>
          <p:sp>
            <p:nvSpPr>
              <p:cNvPr id="93" name="Oval 92"/>
              <p:cNvSpPr/>
              <p:nvPr/>
            </p:nvSpPr>
            <p:spPr bwMode="auto">
              <a:xfrm>
                <a:off x="3657600" y="-457200"/>
                <a:ext cx="152400" cy="152400"/>
              </a:xfrm>
              <a:prstGeom prst="ellipse">
                <a:avLst/>
              </a:prstGeom>
              <a:solidFill>
                <a:srgbClr val="8000FF"/>
              </a:solidFill>
              <a:ln w="3175" cap="flat" cmpd="sng" algn="ctr">
                <a:solidFill>
                  <a:srgbClr val="4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6576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12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4762500" y="2894012"/>
              <a:ext cx="152400" cy="152400"/>
              <a:chOff x="3886200" y="-457200"/>
              <a:chExt cx="152400" cy="152400"/>
            </a:xfrm>
          </p:grpSpPr>
          <p:sp>
            <p:nvSpPr>
              <p:cNvPr id="95" name="Oval 94"/>
              <p:cNvSpPr/>
              <p:nvPr/>
            </p:nvSpPr>
            <p:spPr bwMode="auto">
              <a:xfrm>
                <a:off x="3886200" y="-457200"/>
                <a:ext cx="152400" cy="152400"/>
              </a:xfrm>
              <a:prstGeom prst="ellipse">
                <a:avLst/>
              </a:prstGeom>
              <a:solidFill>
                <a:srgbClr val="8000FF"/>
              </a:solidFill>
              <a:ln w="3175" cap="flat" cmpd="sng" algn="ctr">
                <a:solidFill>
                  <a:srgbClr val="4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38862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13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3924300" y="3122612"/>
              <a:ext cx="152400" cy="152400"/>
              <a:chOff x="4114800" y="-457200"/>
              <a:chExt cx="152400" cy="152400"/>
            </a:xfrm>
          </p:grpSpPr>
          <p:sp>
            <p:nvSpPr>
              <p:cNvPr id="97" name="Oval 96"/>
              <p:cNvSpPr/>
              <p:nvPr/>
            </p:nvSpPr>
            <p:spPr bwMode="auto">
              <a:xfrm>
                <a:off x="4114800" y="-457200"/>
                <a:ext cx="152400" cy="152400"/>
              </a:xfrm>
              <a:prstGeom prst="ellipse">
                <a:avLst/>
              </a:prstGeom>
              <a:solidFill>
                <a:srgbClr val="8000FF"/>
              </a:solidFill>
              <a:ln w="3175" cap="flat" cmpd="sng" algn="ctr">
                <a:solidFill>
                  <a:srgbClr val="4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1148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14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4152900" y="2741612"/>
              <a:ext cx="152400" cy="152400"/>
              <a:chOff x="4343400" y="-457200"/>
              <a:chExt cx="152400" cy="152400"/>
            </a:xfrm>
          </p:grpSpPr>
          <p:sp>
            <p:nvSpPr>
              <p:cNvPr id="99" name="Oval 98"/>
              <p:cNvSpPr/>
              <p:nvPr/>
            </p:nvSpPr>
            <p:spPr bwMode="auto">
              <a:xfrm>
                <a:off x="4343400" y="-457200"/>
                <a:ext cx="152400" cy="152400"/>
              </a:xfrm>
              <a:prstGeom prst="ellipse">
                <a:avLst/>
              </a:prstGeom>
              <a:solidFill>
                <a:srgbClr val="8000FF"/>
              </a:solidFill>
              <a:ln w="3175" cap="flat" cmpd="sng" algn="ctr">
                <a:solidFill>
                  <a:srgbClr val="4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3434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15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4686300" y="3198812"/>
              <a:ext cx="152400" cy="152400"/>
              <a:chOff x="4572000" y="-457200"/>
              <a:chExt cx="152400" cy="152400"/>
            </a:xfrm>
          </p:grpSpPr>
          <p:sp>
            <p:nvSpPr>
              <p:cNvPr id="61" name="Oval 60"/>
              <p:cNvSpPr/>
              <p:nvPr/>
            </p:nvSpPr>
            <p:spPr bwMode="auto">
              <a:xfrm>
                <a:off x="4572000" y="-457200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3175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45720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16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4381500" y="3656012"/>
              <a:ext cx="152400" cy="152400"/>
              <a:chOff x="4800600" y="-457200"/>
              <a:chExt cx="152400" cy="152400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4800600" y="-457200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3175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8006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17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4991100" y="3884612"/>
              <a:ext cx="152400" cy="152400"/>
              <a:chOff x="5029200" y="-457200"/>
              <a:chExt cx="152400" cy="152400"/>
            </a:xfrm>
          </p:grpSpPr>
          <p:sp>
            <p:nvSpPr>
              <p:cNvPr id="63" name="Oval 62"/>
              <p:cNvSpPr/>
              <p:nvPr/>
            </p:nvSpPr>
            <p:spPr bwMode="auto">
              <a:xfrm>
                <a:off x="5029200" y="-457200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3175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0292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18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5143500" y="3275012"/>
              <a:ext cx="152400" cy="152400"/>
              <a:chOff x="5257800" y="-457200"/>
              <a:chExt cx="152400" cy="152400"/>
            </a:xfrm>
          </p:grpSpPr>
          <p:sp>
            <p:nvSpPr>
              <p:cNvPr id="64" name="Oval 63"/>
              <p:cNvSpPr/>
              <p:nvPr/>
            </p:nvSpPr>
            <p:spPr bwMode="auto">
              <a:xfrm>
                <a:off x="5257800" y="-457200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3175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2578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19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4991100" y="2741612"/>
              <a:ext cx="152400" cy="152400"/>
              <a:chOff x="5486400" y="-457200"/>
              <a:chExt cx="152400" cy="152400"/>
            </a:xfrm>
          </p:grpSpPr>
          <p:sp>
            <p:nvSpPr>
              <p:cNvPr id="65" name="Oval 64"/>
              <p:cNvSpPr/>
              <p:nvPr/>
            </p:nvSpPr>
            <p:spPr bwMode="auto">
              <a:xfrm>
                <a:off x="5486400" y="-457200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3175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54864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20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4381500" y="2513012"/>
              <a:ext cx="152400" cy="152400"/>
              <a:chOff x="5715000" y="-457200"/>
              <a:chExt cx="152400" cy="152400"/>
            </a:xfrm>
          </p:grpSpPr>
          <p:sp>
            <p:nvSpPr>
              <p:cNvPr id="66" name="Oval 65"/>
              <p:cNvSpPr/>
              <p:nvPr/>
            </p:nvSpPr>
            <p:spPr bwMode="auto">
              <a:xfrm>
                <a:off x="5715000" y="-457200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3175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57150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21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4305300" y="4113212"/>
              <a:ext cx="152400" cy="152400"/>
              <a:chOff x="5943600" y="-457200"/>
              <a:chExt cx="152400" cy="152400"/>
            </a:xfrm>
          </p:grpSpPr>
          <p:sp>
            <p:nvSpPr>
              <p:cNvPr id="67" name="Oval 66"/>
              <p:cNvSpPr/>
              <p:nvPr/>
            </p:nvSpPr>
            <p:spPr bwMode="auto">
              <a:xfrm>
                <a:off x="5943600" y="-457200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3175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59436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22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3924300" y="3732212"/>
              <a:ext cx="152400" cy="152400"/>
              <a:chOff x="6172200" y="-457200"/>
              <a:chExt cx="152400" cy="152400"/>
            </a:xfrm>
          </p:grpSpPr>
          <p:sp>
            <p:nvSpPr>
              <p:cNvPr id="68" name="Oval 67"/>
              <p:cNvSpPr/>
              <p:nvPr/>
            </p:nvSpPr>
            <p:spPr bwMode="auto">
              <a:xfrm>
                <a:off x="6172200" y="-457200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3175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61722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23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3771900" y="3503612"/>
              <a:ext cx="152400" cy="152400"/>
              <a:chOff x="6400800" y="-457200"/>
              <a:chExt cx="152400" cy="152400"/>
            </a:xfrm>
          </p:grpSpPr>
          <p:sp>
            <p:nvSpPr>
              <p:cNvPr id="101" name="Oval 100"/>
              <p:cNvSpPr/>
              <p:nvPr/>
            </p:nvSpPr>
            <p:spPr bwMode="auto">
              <a:xfrm>
                <a:off x="6400800" y="-457200"/>
                <a:ext cx="152400" cy="152400"/>
              </a:xfrm>
              <a:prstGeom prst="ellipse">
                <a:avLst/>
              </a:prstGeom>
              <a:solidFill>
                <a:srgbClr val="008040"/>
              </a:solidFill>
              <a:ln w="3175" cap="flat" cmpd="sng" algn="ctr">
                <a:solidFill>
                  <a:srgbClr val="00301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64008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24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3695700" y="3122612"/>
              <a:ext cx="152400" cy="152400"/>
              <a:chOff x="6629400" y="-457200"/>
              <a:chExt cx="152400" cy="152400"/>
            </a:xfrm>
          </p:grpSpPr>
          <p:sp>
            <p:nvSpPr>
              <p:cNvPr id="103" name="Oval 102"/>
              <p:cNvSpPr/>
              <p:nvPr/>
            </p:nvSpPr>
            <p:spPr bwMode="auto">
              <a:xfrm>
                <a:off x="6629400" y="-457200"/>
                <a:ext cx="152400" cy="152400"/>
              </a:xfrm>
              <a:prstGeom prst="ellipse">
                <a:avLst/>
              </a:prstGeom>
              <a:solidFill>
                <a:srgbClr val="008040"/>
              </a:solidFill>
              <a:ln w="3175" cap="flat" cmpd="sng" algn="ctr">
                <a:solidFill>
                  <a:srgbClr val="00301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66294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25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3848100" y="2894012"/>
              <a:ext cx="152400" cy="152400"/>
              <a:chOff x="6858000" y="-457200"/>
              <a:chExt cx="152400" cy="152400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6858000" y="-457200"/>
                <a:ext cx="152400" cy="152400"/>
              </a:xfrm>
              <a:prstGeom prst="ellipse">
                <a:avLst/>
              </a:prstGeom>
              <a:solidFill>
                <a:srgbClr val="008040"/>
              </a:solidFill>
              <a:ln w="3175" cap="flat" cmpd="sng" algn="ctr">
                <a:solidFill>
                  <a:srgbClr val="00301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8580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26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5067300" y="2970212"/>
              <a:ext cx="152400" cy="152400"/>
              <a:chOff x="7086600" y="-457200"/>
              <a:chExt cx="152400" cy="152400"/>
            </a:xfrm>
          </p:grpSpPr>
          <p:sp>
            <p:nvSpPr>
              <p:cNvPr id="107" name="Oval 106"/>
              <p:cNvSpPr/>
              <p:nvPr/>
            </p:nvSpPr>
            <p:spPr bwMode="auto">
              <a:xfrm>
                <a:off x="7086600" y="-457200"/>
                <a:ext cx="152400" cy="152400"/>
              </a:xfrm>
              <a:prstGeom prst="ellipse">
                <a:avLst/>
              </a:prstGeom>
              <a:solidFill>
                <a:srgbClr val="008040"/>
              </a:solidFill>
              <a:ln w="3175" cap="flat" cmpd="sng" algn="ctr">
                <a:solidFill>
                  <a:srgbClr val="00301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70866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27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5372100" y="3579812"/>
              <a:ext cx="152400" cy="152400"/>
              <a:chOff x="7315200" y="-457200"/>
              <a:chExt cx="152400" cy="152400"/>
            </a:xfrm>
          </p:grpSpPr>
          <p:sp>
            <p:nvSpPr>
              <p:cNvPr id="109" name="Oval 108"/>
              <p:cNvSpPr/>
              <p:nvPr/>
            </p:nvSpPr>
            <p:spPr bwMode="auto">
              <a:xfrm>
                <a:off x="7315200" y="-457200"/>
                <a:ext cx="152400" cy="152400"/>
              </a:xfrm>
              <a:prstGeom prst="ellipse">
                <a:avLst/>
              </a:prstGeom>
              <a:solidFill>
                <a:srgbClr val="008040"/>
              </a:solidFill>
              <a:ln w="3175" cap="flat" cmpd="sng" algn="ctr">
                <a:solidFill>
                  <a:srgbClr val="00301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73152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28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4762500" y="2513012"/>
              <a:ext cx="152400" cy="152400"/>
              <a:chOff x="7543800" y="-457200"/>
              <a:chExt cx="152400" cy="152400"/>
            </a:xfrm>
          </p:grpSpPr>
          <p:sp>
            <p:nvSpPr>
              <p:cNvPr id="111" name="Oval 110"/>
              <p:cNvSpPr/>
              <p:nvPr/>
            </p:nvSpPr>
            <p:spPr bwMode="auto">
              <a:xfrm>
                <a:off x="7543800" y="-457200"/>
                <a:ext cx="152400" cy="152400"/>
              </a:xfrm>
              <a:prstGeom prst="ellipse">
                <a:avLst/>
              </a:prstGeom>
              <a:solidFill>
                <a:srgbClr val="008040"/>
              </a:solidFill>
              <a:ln w="3175" cap="flat" cmpd="sng" algn="ctr">
                <a:solidFill>
                  <a:srgbClr val="00301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75438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29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4686300" y="4189412"/>
              <a:ext cx="152400" cy="152400"/>
              <a:chOff x="7772400" y="-457200"/>
              <a:chExt cx="152400" cy="152400"/>
            </a:xfrm>
          </p:grpSpPr>
          <p:sp>
            <p:nvSpPr>
              <p:cNvPr id="113" name="Oval 112"/>
              <p:cNvSpPr/>
              <p:nvPr/>
            </p:nvSpPr>
            <p:spPr bwMode="auto">
              <a:xfrm>
                <a:off x="7772400" y="-457200"/>
                <a:ext cx="152400" cy="152400"/>
              </a:xfrm>
              <a:prstGeom prst="ellipse">
                <a:avLst/>
              </a:prstGeom>
              <a:solidFill>
                <a:srgbClr val="008040"/>
              </a:solidFill>
              <a:ln w="3175" cap="flat" cmpd="sng" algn="ctr">
                <a:solidFill>
                  <a:srgbClr val="00301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77724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30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4229100" y="3427412"/>
              <a:ext cx="152400" cy="152400"/>
              <a:chOff x="8001000" y="-457200"/>
              <a:chExt cx="152400" cy="152400"/>
            </a:xfrm>
          </p:grpSpPr>
          <p:sp>
            <p:nvSpPr>
              <p:cNvPr id="115" name="Oval 114"/>
              <p:cNvSpPr/>
              <p:nvPr/>
            </p:nvSpPr>
            <p:spPr bwMode="auto">
              <a:xfrm>
                <a:off x="8001000" y="-457200"/>
                <a:ext cx="152400" cy="152400"/>
              </a:xfrm>
              <a:prstGeom prst="ellipse">
                <a:avLst/>
              </a:prstGeom>
              <a:solidFill>
                <a:srgbClr val="008040"/>
              </a:solidFill>
              <a:ln w="3175" cap="flat" cmpd="sng" algn="ctr">
                <a:solidFill>
                  <a:srgbClr val="00301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80010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31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4457700" y="3198812"/>
              <a:ext cx="152400" cy="152400"/>
              <a:chOff x="1143000" y="3276600"/>
              <a:chExt cx="152400" cy="152400"/>
            </a:xfrm>
          </p:grpSpPr>
          <p:sp>
            <p:nvSpPr>
              <p:cNvPr id="71" name="Oval 70"/>
              <p:cNvSpPr/>
              <p:nvPr/>
            </p:nvSpPr>
            <p:spPr bwMode="auto">
              <a:xfrm>
                <a:off x="1143000" y="32766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143000" y="32766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1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72" name="Slide Number Placeholder 3"/>
          <p:cNvSpPr txBox="1">
            <a:spLocks/>
          </p:cNvSpPr>
          <p:nvPr/>
        </p:nvSpPr>
        <p:spPr>
          <a:xfrm>
            <a:off x="7010400" y="6553200"/>
            <a:ext cx="2133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99BADD-F8EF-F84C-8DD2-E30475D2CD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using the partitioned grid, we see that some accesses go to the private partitions, but others go to the shared grid (where they will need some form of synchronization)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712" name="Group 711"/>
          <p:cNvGrpSpPr/>
          <p:nvPr/>
        </p:nvGrpSpPr>
        <p:grpSpPr>
          <a:xfrm>
            <a:off x="533400" y="2209800"/>
            <a:ext cx="8077200" cy="1905000"/>
            <a:chOff x="533400" y="2209800"/>
            <a:chExt cx="8077200" cy="1905000"/>
          </a:xfrm>
        </p:grpSpPr>
        <p:grpSp>
          <p:nvGrpSpPr>
            <p:cNvPr id="6" name="Group 5"/>
            <p:cNvGrpSpPr/>
            <p:nvPr/>
          </p:nvGrpSpPr>
          <p:grpSpPr>
            <a:xfrm>
              <a:off x="533400" y="2209800"/>
              <a:ext cx="1901952" cy="1905000"/>
              <a:chOff x="2590800" y="3200400"/>
              <a:chExt cx="1905000" cy="1905000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2590800" y="3200400"/>
                <a:ext cx="1905000" cy="1905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2667000" y="3276600"/>
                <a:ext cx="1752600" cy="17526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2743200" y="3352800"/>
                <a:ext cx="1600200" cy="16002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2819400" y="3429000"/>
                <a:ext cx="1447800" cy="14478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2895600" y="3505200"/>
                <a:ext cx="1295400" cy="12954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2971800" y="3581400"/>
                <a:ext cx="1143000" cy="1143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3048000" y="3657600"/>
                <a:ext cx="990600" cy="9906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3124200" y="3733800"/>
                <a:ext cx="838200" cy="838200"/>
              </a:xfrm>
              <a:prstGeom prst="ellipse">
                <a:avLst/>
              </a:prstGeom>
              <a:solidFill>
                <a:srgbClr val="FF6FC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3200400" y="3810000"/>
                <a:ext cx="685800" cy="6858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3276600" y="3886200"/>
                <a:ext cx="533400" cy="5334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3352800" y="3962400"/>
                <a:ext cx="381000" cy="3810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3429000" y="4038600"/>
                <a:ext cx="228600" cy="2286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3505200" y="4114800"/>
                <a:ext cx="76200" cy="762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593848" y="2209800"/>
              <a:ext cx="1901952" cy="1905000"/>
              <a:chOff x="4648200" y="3200400"/>
              <a:chExt cx="1905000" cy="190500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4648200" y="3200400"/>
                <a:ext cx="1905000" cy="19050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4724400" y="3276600"/>
                <a:ext cx="1752600" cy="17526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4800600" y="3352800"/>
                <a:ext cx="1600200" cy="16002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4876800" y="3429000"/>
                <a:ext cx="1447800" cy="14478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4953000" y="3505200"/>
                <a:ext cx="1295400" cy="1295400"/>
              </a:xfrm>
              <a:prstGeom prst="ellipse">
                <a:avLst/>
              </a:prstGeom>
              <a:solidFill>
                <a:srgbClr val="CC66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5029200" y="3581400"/>
                <a:ext cx="1143000" cy="11430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5105400" y="3657600"/>
                <a:ext cx="990600" cy="9906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5181600" y="3733800"/>
                <a:ext cx="838200" cy="8382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5257800" y="3810000"/>
                <a:ext cx="685800" cy="6858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5334000" y="3886200"/>
                <a:ext cx="533400" cy="5334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5410200" y="3962400"/>
                <a:ext cx="381000" cy="3810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5486400" y="4038600"/>
                <a:ext cx="228600" cy="2286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5562600" y="4114800"/>
                <a:ext cx="76200" cy="762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648200" y="2209800"/>
              <a:ext cx="1901952" cy="1905000"/>
              <a:chOff x="6705600" y="3200400"/>
              <a:chExt cx="1905000" cy="1905000"/>
            </a:xfrm>
          </p:grpSpPr>
          <p:sp>
            <p:nvSpPr>
              <p:cNvPr id="35" name="Oval 34"/>
              <p:cNvSpPr/>
              <p:nvPr/>
            </p:nvSpPr>
            <p:spPr bwMode="auto">
              <a:xfrm>
                <a:off x="6705600" y="3200400"/>
                <a:ext cx="1905000" cy="1905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6781800" y="3276600"/>
                <a:ext cx="1752600" cy="17526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6858000" y="3352800"/>
                <a:ext cx="1600200" cy="1600200"/>
              </a:xfrm>
              <a:prstGeom prst="ellipse">
                <a:avLst/>
              </a:prstGeom>
              <a:solidFill>
                <a:srgbClr val="66CC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6934200" y="3429000"/>
                <a:ext cx="1447800" cy="14478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7010400" y="3505200"/>
                <a:ext cx="1295400" cy="12954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7086600" y="3581400"/>
                <a:ext cx="1143000" cy="1143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7162800" y="3657600"/>
                <a:ext cx="990600" cy="9906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7239000" y="3733800"/>
                <a:ext cx="838200" cy="8382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7315200" y="3810000"/>
                <a:ext cx="685800" cy="6858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7391400" y="3886200"/>
                <a:ext cx="533400" cy="5334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7467600" y="3962400"/>
                <a:ext cx="381000" cy="3810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7543800" y="4038600"/>
                <a:ext cx="228600" cy="228600"/>
              </a:xfrm>
              <a:prstGeom prst="ellipse">
                <a:avLst/>
              </a:prstGeom>
              <a:solidFill>
                <a:srgbClr val="FFFFFF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7620000" y="4114800"/>
                <a:ext cx="76200" cy="762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708648" y="2209800"/>
              <a:ext cx="1901952" cy="1905000"/>
              <a:chOff x="8763000" y="3200400"/>
              <a:chExt cx="1905000" cy="1905000"/>
            </a:xfrm>
          </p:grpSpPr>
          <p:sp>
            <p:nvSpPr>
              <p:cNvPr id="49" name="Oval 48"/>
              <p:cNvSpPr/>
              <p:nvPr/>
            </p:nvSpPr>
            <p:spPr bwMode="auto">
              <a:xfrm>
                <a:off x="8763000" y="3200400"/>
                <a:ext cx="1905000" cy="1905000"/>
              </a:xfrm>
              <a:prstGeom prst="ellipse">
                <a:avLst/>
              </a:prstGeom>
              <a:solidFill>
                <a:srgbClr val="66FFCC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8839200" y="3276600"/>
                <a:ext cx="1752600" cy="17526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8915400" y="3352800"/>
                <a:ext cx="1600200" cy="16002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8991600" y="3429000"/>
                <a:ext cx="1447800" cy="14478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9067800" y="3505200"/>
                <a:ext cx="1295400" cy="12954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9144000" y="3581400"/>
                <a:ext cx="1143000" cy="11430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9220200" y="3657600"/>
                <a:ext cx="990600" cy="9906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9296400" y="3733800"/>
                <a:ext cx="838200" cy="8382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9372600" y="3810000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9448800" y="3886200"/>
                <a:ext cx="533400" cy="5334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9525000" y="39624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9601200" y="4038600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9677400" y="4114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3619500" y="4419600"/>
            <a:ext cx="1905000" cy="1905000"/>
            <a:chOff x="533400" y="3200400"/>
            <a:chExt cx="1905000" cy="1905000"/>
          </a:xfrm>
        </p:grpSpPr>
        <p:sp>
          <p:nvSpPr>
            <p:cNvPr id="159" name="Oval 158"/>
            <p:cNvSpPr/>
            <p:nvPr/>
          </p:nvSpPr>
          <p:spPr bwMode="auto">
            <a:xfrm>
              <a:off x="533400" y="3200400"/>
              <a:ext cx="1905000" cy="1905000"/>
            </a:xfrm>
            <a:prstGeom prst="ellipse">
              <a:avLst/>
            </a:prstGeom>
            <a:solidFill>
              <a:srgbClr val="E6E6E6"/>
            </a:solidFill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609600" y="3276600"/>
              <a:ext cx="1752600" cy="17526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685800" y="3352800"/>
              <a:ext cx="1600200" cy="16002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762000" y="3429000"/>
              <a:ext cx="1447800" cy="14478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3" name="Oval 162"/>
            <p:cNvSpPr/>
            <p:nvPr/>
          </p:nvSpPr>
          <p:spPr bwMode="auto">
            <a:xfrm>
              <a:off x="838200" y="3505200"/>
              <a:ext cx="1295400" cy="12954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914400" y="3581400"/>
              <a:ext cx="1143000" cy="11430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990600" y="3657600"/>
              <a:ext cx="990600" cy="9906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1066800" y="3733800"/>
              <a:ext cx="838200" cy="8382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1143000" y="3810000"/>
              <a:ext cx="685800" cy="6858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1219200" y="3886200"/>
              <a:ext cx="533400" cy="5334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1295400" y="3962400"/>
              <a:ext cx="381000" cy="3810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1371600" y="4038600"/>
              <a:ext cx="228600" cy="2286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1447800" y="4114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</p:grpSp>
      <p:grpSp>
        <p:nvGrpSpPr>
          <p:cNvPr id="708" name="Group 707"/>
          <p:cNvGrpSpPr/>
          <p:nvPr/>
        </p:nvGrpSpPr>
        <p:grpSpPr>
          <a:xfrm>
            <a:off x="1066800" y="2817812"/>
            <a:ext cx="4000500" cy="3048000"/>
            <a:chOff x="1066800" y="2817812"/>
            <a:chExt cx="4000500" cy="3048000"/>
          </a:xfrm>
        </p:grpSpPr>
        <p:grpSp>
          <p:nvGrpSpPr>
            <p:cNvPr id="178" name="Group 177"/>
            <p:cNvGrpSpPr/>
            <p:nvPr/>
          </p:nvGrpSpPr>
          <p:grpSpPr>
            <a:xfrm>
              <a:off x="4533900" y="4799012"/>
              <a:ext cx="152400" cy="152400"/>
              <a:chOff x="1600200" y="3276600"/>
              <a:chExt cx="152400" cy="152400"/>
            </a:xfrm>
          </p:grpSpPr>
          <p:sp>
            <p:nvSpPr>
              <p:cNvPr id="179" name="Oval 178"/>
              <p:cNvSpPr/>
              <p:nvPr/>
            </p:nvSpPr>
            <p:spPr bwMode="auto">
              <a:xfrm>
                <a:off x="1600200" y="32766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1600200" y="32766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3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4914900" y="5408612"/>
              <a:ext cx="152400" cy="152400"/>
              <a:chOff x="1828800" y="3276600"/>
              <a:chExt cx="152400" cy="152400"/>
            </a:xfrm>
          </p:grpSpPr>
          <p:sp>
            <p:nvSpPr>
              <p:cNvPr id="182" name="Oval 181"/>
              <p:cNvSpPr/>
              <p:nvPr/>
            </p:nvSpPr>
            <p:spPr bwMode="auto">
              <a:xfrm>
                <a:off x="1828800" y="32766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1828800" y="32766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4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4686300" y="5713412"/>
              <a:ext cx="152400" cy="152400"/>
              <a:chOff x="2057400" y="-457200"/>
              <a:chExt cx="152400" cy="152400"/>
            </a:xfrm>
          </p:grpSpPr>
          <p:sp>
            <p:nvSpPr>
              <p:cNvPr id="185" name="Oval 184"/>
              <p:cNvSpPr/>
              <p:nvPr/>
            </p:nvSpPr>
            <p:spPr bwMode="auto">
              <a:xfrm>
                <a:off x="2057400" y="-4572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20574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5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0" name="Group 189"/>
            <p:cNvGrpSpPr/>
            <p:nvPr/>
          </p:nvGrpSpPr>
          <p:grpSpPr>
            <a:xfrm>
              <a:off x="4076700" y="5561012"/>
              <a:ext cx="152400" cy="152400"/>
              <a:chOff x="2514600" y="-457200"/>
              <a:chExt cx="152400" cy="152400"/>
            </a:xfrm>
          </p:grpSpPr>
          <p:sp>
            <p:nvSpPr>
              <p:cNvPr id="191" name="Oval 190"/>
              <p:cNvSpPr/>
              <p:nvPr/>
            </p:nvSpPr>
            <p:spPr bwMode="auto">
              <a:xfrm>
                <a:off x="2514600" y="-4572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25146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7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>
              <a:off x="1371600" y="3275012"/>
              <a:ext cx="152400" cy="152400"/>
              <a:chOff x="914400" y="3276600"/>
              <a:chExt cx="152400" cy="152400"/>
            </a:xfrm>
          </p:grpSpPr>
          <p:sp>
            <p:nvSpPr>
              <p:cNvPr id="283" name="Oval 282"/>
              <p:cNvSpPr/>
              <p:nvPr/>
            </p:nvSpPr>
            <p:spPr bwMode="auto">
              <a:xfrm>
                <a:off x="914400" y="32766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914400" y="32766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0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>
              <a:off x="1066800" y="2817812"/>
              <a:ext cx="152400" cy="152400"/>
              <a:chOff x="1371600" y="3276600"/>
              <a:chExt cx="152400" cy="152400"/>
            </a:xfrm>
          </p:grpSpPr>
          <p:sp>
            <p:nvSpPr>
              <p:cNvPr id="286" name="Oval 285"/>
              <p:cNvSpPr/>
              <p:nvPr/>
            </p:nvSpPr>
            <p:spPr bwMode="auto">
              <a:xfrm>
                <a:off x="1371600" y="32766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87" name="TextBox 286"/>
              <p:cNvSpPr txBox="1"/>
              <p:nvPr/>
            </p:nvSpPr>
            <p:spPr>
              <a:xfrm>
                <a:off x="1371600" y="32766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2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7" name="Group 296"/>
            <p:cNvGrpSpPr/>
            <p:nvPr/>
          </p:nvGrpSpPr>
          <p:grpSpPr>
            <a:xfrm>
              <a:off x="1524000" y="3198812"/>
              <a:ext cx="152400" cy="152400"/>
              <a:chOff x="2286000" y="-457200"/>
              <a:chExt cx="152400" cy="152400"/>
            </a:xfrm>
          </p:grpSpPr>
          <p:sp>
            <p:nvSpPr>
              <p:cNvPr id="298" name="Oval 297"/>
              <p:cNvSpPr/>
              <p:nvPr/>
            </p:nvSpPr>
            <p:spPr bwMode="auto">
              <a:xfrm>
                <a:off x="2286000" y="-4572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99" name="TextBox 298"/>
              <p:cNvSpPr txBox="1"/>
              <p:nvPr/>
            </p:nvSpPr>
            <p:spPr>
              <a:xfrm>
                <a:off x="22860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6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75" name="Group 374"/>
            <p:cNvGrpSpPr/>
            <p:nvPr/>
          </p:nvGrpSpPr>
          <p:grpSpPr>
            <a:xfrm>
              <a:off x="1371600" y="2970212"/>
              <a:ext cx="152400" cy="152400"/>
              <a:chOff x="1143000" y="3276600"/>
              <a:chExt cx="152400" cy="152400"/>
            </a:xfrm>
          </p:grpSpPr>
          <p:sp>
            <p:nvSpPr>
              <p:cNvPr id="376" name="Oval 375"/>
              <p:cNvSpPr/>
              <p:nvPr/>
            </p:nvSpPr>
            <p:spPr bwMode="auto">
              <a:xfrm>
                <a:off x="1143000" y="32766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377" name="TextBox 376"/>
              <p:cNvSpPr txBox="1"/>
              <p:nvPr/>
            </p:nvSpPr>
            <p:spPr>
              <a:xfrm>
                <a:off x="1143000" y="32766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1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09" name="Group 708"/>
          <p:cNvGrpSpPr/>
          <p:nvPr/>
        </p:nvGrpSpPr>
        <p:grpSpPr>
          <a:xfrm>
            <a:off x="2895600" y="2665412"/>
            <a:ext cx="1638300" cy="2514600"/>
            <a:chOff x="2895600" y="2665412"/>
            <a:chExt cx="1638300" cy="2514600"/>
          </a:xfrm>
        </p:grpSpPr>
        <p:grpSp>
          <p:nvGrpSpPr>
            <p:cNvPr id="196" name="Group 195"/>
            <p:cNvGrpSpPr/>
            <p:nvPr/>
          </p:nvGrpSpPr>
          <p:grpSpPr>
            <a:xfrm>
              <a:off x="4381500" y="5027612"/>
              <a:ext cx="152400" cy="152400"/>
              <a:chOff x="2971800" y="-457200"/>
              <a:chExt cx="152400" cy="152400"/>
            </a:xfrm>
          </p:grpSpPr>
          <p:sp>
            <p:nvSpPr>
              <p:cNvPr id="197" name="Oval 196"/>
              <p:cNvSpPr/>
              <p:nvPr/>
            </p:nvSpPr>
            <p:spPr bwMode="auto">
              <a:xfrm>
                <a:off x="2971800" y="-457200"/>
                <a:ext cx="152400" cy="152400"/>
              </a:xfrm>
              <a:prstGeom prst="ellipse">
                <a:avLst/>
              </a:prstGeom>
              <a:solidFill>
                <a:srgbClr val="8000FF"/>
              </a:solidFill>
              <a:ln w="3175" cap="flat" cmpd="sng" algn="ctr">
                <a:solidFill>
                  <a:srgbClr val="4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29718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9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4152900" y="4722812"/>
              <a:ext cx="152400" cy="152400"/>
              <a:chOff x="4343400" y="-457200"/>
              <a:chExt cx="152400" cy="152400"/>
            </a:xfrm>
          </p:grpSpPr>
          <p:sp>
            <p:nvSpPr>
              <p:cNvPr id="215" name="Oval 214"/>
              <p:cNvSpPr/>
              <p:nvPr/>
            </p:nvSpPr>
            <p:spPr bwMode="auto">
              <a:xfrm>
                <a:off x="4343400" y="-457200"/>
                <a:ext cx="152400" cy="152400"/>
              </a:xfrm>
              <a:prstGeom prst="ellipse">
                <a:avLst/>
              </a:prstGeom>
              <a:solidFill>
                <a:srgbClr val="8000FF"/>
              </a:solidFill>
              <a:ln w="3175" cap="flat" cmpd="sng" algn="ctr">
                <a:solidFill>
                  <a:srgbClr val="4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43434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15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3" name="Group 412"/>
            <p:cNvGrpSpPr/>
            <p:nvPr/>
          </p:nvGrpSpPr>
          <p:grpSpPr>
            <a:xfrm>
              <a:off x="3048000" y="3122612"/>
              <a:ext cx="152400" cy="152400"/>
              <a:chOff x="2743200" y="-457200"/>
              <a:chExt cx="152400" cy="152400"/>
            </a:xfrm>
          </p:grpSpPr>
          <p:sp>
            <p:nvSpPr>
              <p:cNvPr id="414" name="Oval 413"/>
              <p:cNvSpPr/>
              <p:nvPr/>
            </p:nvSpPr>
            <p:spPr bwMode="auto">
              <a:xfrm>
                <a:off x="2743200" y="-457200"/>
                <a:ext cx="152400" cy="152400"/>
              </a:xfrm>
              <a:prstGeom prst="ellipse">
                <a:avLst/>
              </a:prstGeom>
              <a:solidFill>
                <a:srgbClr val="8000FF"/>
              </a:solidFill>
              <a:ln w="3175" cap="flat" cmpd="sng" algn="ctr">
                <a:solidFill>
                  <a:srgbClr val="4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15" name="TextBox 414"/>
              <p:cNvSpPr txBox="1"/>
              <p:nvPr/>
            </p:nvSpPr>
            <p:spPr>
              <a:xfrm>
                <a:off x="27432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8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9" name="Group 418"/>
            <p:cNvGrpSpPr/>
            <p:nvPr/>
          </p:nvGrpSpPr>
          <p:grpSpPr>
            <a:xfrm>
              <a:off x="3886200" y="2817812"/>
              <a:ext cx="152400" cy="152400"/>
              <a:chOff x="3200400" y="-457200"/>
              <a:chExt cx="152400" cy="152400"/>
            </a:xfrm>
          </p:grpSpPr>
          <p:sp>
            <p:nvSpPr>
              <p:cNvPr id="420" name="Oval 419"/>
              <p:cNvSpPr/>
              <p:nvPr/>
            </p:nvSpPr>
            <p:spPr bwMode="auto">
              <a:xfrm>
                <a:off x="3200400" y="-457200"/>
                <a:ext cx="152400" cy="152400"/>
              </a:xfrm>
              <a:prstGeom prst="ellipse">
                <a:avLst/>
              </a:prstGeom>
              <a:solidFill>
                <a:srgbClr val="8000FF"/>
              </a:solidFill>
              <a:ln w="3175" cap="flat" cmpd="sng" algn="ctr">
                <a:solidFill>
                  <a:srgbClr val="4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21" name="TextBox 420"/>
              <p:cNvSpPr txBox="1"/>
              <p:nvPr/>
            </p:nvSpPr>
            <p:spPr>
              <a:xfrm>
                <a:off x="32004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10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2" name="Group 421"/>
            <p:cNvGrpSpPr/>
            <p:nvPr/>
          </p:nvGrpSpPr>
          <p:grpSpPr>
            <a:xfrm>
              <a:off x="3886200" y="3427412"/>
              <a:ext cx="152400" cy="152400"/>
              <a:chOff x="3429000" y="-457200"/>
              <a:chExt cx="152400" cy="152400"/>
            </a:xfrm>
          </p:grpSpPr>
          <p:sp>
            <p:nvSpPr>
              <p:cNvPr id="423" name="Oval 422"/>
              <p:cNvSpPr/>
              <p:nvPr/>
            </p:nvSpPr>
            <p:spPr bwMode="auto">
              <a:xfrm>
                <a:off x="3429000" y="-457200"/>
                <a:ext cx="152400" cy="152400"/>
              </a:xfrm>
              <a:prstGeom prst="ellipse">
                <a:avLst/>
              </a:prstGeom>
              <a:solidFill>
                <a:srgbClr val="8000FF"/>
              </a:solidFill>
              <a:ln w="3175" cap="flat" cmpd="sng" algn="ctr">
                <a:solidFill>
                  <a:srgbClr val="4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24" name="TextBox 423"/>
              <p:cNvSpPr txBox="1"/>
              <p:nvPr/>
            </p:nvSpPr>
            <p:spPr>
              <a:xfrm>
                <a:off x="34290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11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5" name="Group 424"/>
            <p:cNvGrpSpPr/>
            <p:nvPr/>
          </p:nvGrpSpPr>
          <p:grpSpPr>
            <a:xfrm>
              <a:off x="3276600" y="3656012"/>
              <a:ext cx="152400" cy="152400"/>
              <a:chOff x="3657600" y="-457200"/>
              <a:chExt cx="152400" cy="152400"/>
            </a:xfrm>
          </p:grpSpPr>
          <p:sp>
            <p:nvSpPr>
              <p:cNvPr id="426" name="Oval 425"/>
              <p:cNvSpPr/>
              <p:nvPr/>
            </p:nvSpPr>
            <p:spPr bwMode="auto">
              <a:xfrm>
                <a:off x="3657600" y="-457200"/>
                <a:ext cx="152400" cy="152400"/>
              </a:xfrm>
              <a:prstGeom prst="ellipse">
                <a:avLst/>
              </a:prstGeom>
              <a:solidFill>
                <a:srgbClr val="8000FF"/>
              </a:solidFill>
              <a:ln w="3175" cap="flat" cmpd="sng" algn="ctr">
                <a:solidFill>
                  <a:srgbClr val="4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27" name="TextBox 426"/>
              <p:cNvSpPr txBox="1"/>
              <p:nvPr/>
            </p:nvSpPr>
            <p:spPr>
              <a:xfrm>
                <a:off x="36576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12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8" name="Group 427"/>
            <p:cNvGrpSpPr/>
            <p:nvPr/>
          </p:nvGrpSpPr>
          <p:grpSpPr>
            <a:xfrm>
              <a:off x="3733800" y="2665412"/>
              <a:ext cx="152400" cy="152400"/>
              <a:chOff x="3886200" y="-457200"/>
              <a:chExt cx="152400" cy="152400"/>
            </a:xfrm>
          </p:grpSpPr>
          <p:sp>
            <p:nvSpPr>
              <p:cNvPr id="429" name="Oval 428"/>
              <p:cNvSpPr/>
              <p:nvPr/>
            </p:nvSpPr>
            <p:spPr bwMode="auto">
              <a:xfrm>
                <a:off x="3886200" y="-457200"/>
                <a:ext cx="152400" cy="152400"/>
              </a:xfrm>
              <a:prstGeom prst="ellipse">
                <a:avLst/>
              </a:prstGeom>
              <a:solidFill>
                <a:srgbClr val="8000FF"/>
              </a:solidFill>
              <a:ln w="3175" cap="flat" cmpd="sng" algn="ctr">
                <a:solidFill>
                  <a:srgbClr val="4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30" name="TextBox 429"/>
              <p:cNvSpPr txBox="1"/>
              <p:nvPr/>
            </p:nvSpPr>
            <p:spPr>
              <a:xfrm>
                <a:off x="38862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13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1" name="Group 430"/>
            <p:cNvGrpSpPr/>
            <p:nvPr/>
          </p:nvGrpSpPr>
          <p:grpSpPr>
            <a:xfrm>
              <a:off x="2895600" y="2894012"/>
              <a:ext cx="152400" cy="152400"/>
              <a:chOff x="4114800" y="-457200"/>
              <a:chExt cx="152400" cy="152400"/>
            </a:xfrm>
          </p:grpSpPr>
          <p:sp>
            <p:nvSpPr>
              <p:cNvPr id="432" name="Oval 431"/>
              <p:cNvSpPr/>
              <p:nvPr/>
            </p:nvSpPr>
            <p:spPr bwMode="auto">
              <a:xfrm>
                <a:off x="4114800" y="-457200"/>
                <a:ext cx="152400" cy="152400"/>
              </a:xfrm>
              <a:prstGeom prst="ellipse">
                <a:avLst/>
              </a:prstGeom>
              <a:solidFill>
                <a:srgbClr val="8000FF"/>
              </a:solidFill>
              <a:ln w="3175" cap="flat" cmpd="sng" algn="ctr">
                <a:solidFill>
                  <a:srgbClr val="4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433" name="TextBox 432"/>
              <p:cNvSpPr txBox="1"/>
              <p:nvPr/>
            </p:nvSpPr>
            <p:spPr>
              <a:xfrm>
                <a:off x="41148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14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10" name="Group 709"/>
          <p:cNvGrpSpPr/>
          <p:nvPr/>
        </p:nvGrpSpPr>
        <p:grpSpPr>
          <a:xfrm>
            <a:off x="4305300" y="2513012"/>
            <a:ext cx="2019300" cy="3733800"/>
            <a:chOff x="4305300" y="2513012"/>
            <a:chExt cx="2019300" cy="3733800"/>
          </a:xfrm>
        </p:grpSpPr>
        <p:grpSp>
          <p:nvGrpSpPr>
            <p:cNvPr id="217" name="Group 216"/>
            <p:cNvGrpSpPr/>
            <p:nvPr/>
          </p:nvGrpSpPr>
          <p:grpSpPr>
            <a:xfrm>
              <a:off x="4686300" y="5180012"/>
              <a:ext cx="152400" cy="152400"/>
              <a:chOff x="4572000" y="-457200"/>
              <a:chExt cx="152400" cy="152400"/>
            </a:xfrm>
          </p:grpSpPr>
          <p:sp>
            <p:nvSpPr>
              <p:cNvPr id="218" name="Oval 217"/>
              <p:cNvSpPr/>
              <p:nvPr/>
            </p:nvSpPr>
            <p:spPr bwMode="auto">
              <a:xfrm>
                <a:off x="4572000" y="-457200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3175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45720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16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4381500" y="5637212"/>
              <a:ext cx="152400" cy="152400"/>
              <a:chOff x="4800600" y="-457200"/>
              <a:chExt cx="152400" cy="152400"/>
            </a:xfrm>
          </p:grpSpPr>
          <p:sp>
            <p:nvSpPr>
              <p:cNvPr id="221" name="Oval 220"/>
              <p:cNvSpPr/>
              <p:nvPr/>
            </p:nvSpPr>
            <p:spPr bwMode="auto">
              <a:xfrm>
                <a:off x="4800600" y="-457200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3175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48006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17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4381500" y="4494212"/>
              <a:ext cx="152400" cy="152400"/>
              <a:chOff x="5715000" y="-457200"/>
              <a:chExt cx="152400" cy="152400"/>
            </a:xfrm>
          </p:grpSpPr>
          <p:sp>
            <p:nvSpPr>
              <p:cNvPr id="233" name="Oval 232"/>
              <p:cNvSpPr/>
              <p:nvPr/>
            </p:nvSpPr>
            <p:spPr bwMode="auto">
              <a:xfrm>
                <a:off x="5715000" y="-457200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3175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57150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21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4305300" y="6094412"/>
              <a:ext cx="152400" cy="152400"/>
              <a:chOff x="5943600" y="-457200"/>
              <a:chExt cx="152400" cy="152400"/>
            </a:xfrm>
          </p:grpSpPr>
          <p:sp>
            <p:nvSpPr>
              <p:cNvPr id="236" name="Oval 235"/>
              <p:cNvSpPr/>
              <p:nvPr/>
            </p:nvSpPr>
            <p:spPr bwMode="auto">
              <a:xfrm>
                <a:off x="5943600" y="-457200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3175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59436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22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3" name="Group 552"/>
            <p:cNvGrpSpPr/>
            <p:nvPr/>
          </p:nvGrpSpPr>
          <p:grpSpPr>
            <a:xfrm>
              <a:off x="6019800" y="3656012"/>
              <a:ext cx="152400" cy="152400"/>
              <a:chOff x="5029200" y="-457200"/>
              <a:chExt cx="152400" cy="152400"/>
            </a:xfrm>
          </p:grpSpPr>
          <p:sp>
            <p:nvSpPr>
              <p:cNvPr id="554" name="Oval 553"/>
              <p:cNvSpPr/>
              <p:nvPr/>
            </p:nvSpPr>
            <p:spPr bwMode="auto">
              <a:xfrm>
                <a:off x="5029200" y="-457200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3175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55" name="TextBox 554"/>
              <p:cNvSpPr txBox="1"/>
              <p:nvPr/>
            </p:nvSpPr>
            <p:spPr>
              <a:xfrm>
                <a:off x="50292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18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6" name="Group 555"/>
            <p:cNvGrpSpPr/>
            <p:nvPr/>
          </p:nvGrpSpPr>
          <p:grpSpPr>
            <a:xfrm>
              <a:off x="6172200" y="3046412"/>
              <a:ext cx="152400" cy="152400"/>
              <a:chOff x="5257800" y="-457200"/>
              <a:chExt cx="152400" cy="152400"/>
            </a:xfrm>
          </p:grpSpPr>
          <p:sp>
            <p:nvSpPr>
              <p:cNvPr id="557" name="Oval 556"/>
              <p:cNvSpPr/>
              <p:nvPr/>
            </p:nvSpPr>
            <p:spPr bwMode="auto">
              <a:xfrm>
                <a:off x="5257800" y="-457200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3175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58" name="TextBox 557"/>
              <p:cNvSpPr txBox="1"/>
              <p:nvPr/>
            </p:nvSpPr>
            <p:spPr>
              <a:xfrm>
                <a:off x="52578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19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9" name="Group 558"/>
            <p:cNvGrpSpPr/>
            <p:nvPr/>
          </p:nvGrpSpPr>
          <p:grpSpPr>
            <a:xfrm>
              <a:off x="6019800" y="2513012"/>
              <a:ext cx="152400" cy="152400"/>
              <a:chOff x="5486400" y="-457200"/>
              <a:chExt cx="152400" cy="152400"/>
            </a:xfrm>
          </p:grpSpPr>
          <p:sp>
            <p:nvSpPr>
              <p:cNvPr id="560" name="Oval 559"/>
              <p:cNvSpPr/>
              <p:nvPr/>
            </p:nvSpPr>
            <p:spPr bwMode="auto">
              <a:xfrm>
                <a:off x="5486400" y="-457200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3175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61" name="TextBox 560"/>
              <p:cNvSpPr txBox="1"/>
              <p:nvPr/>
            </p:nvSpPr>
            <p:spPr>
              <a:xfrm>
                <a:off x="54864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20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8" name="Group 567"/>
            <p:cNvGrpSpPr/>
            <p:nvPr/>
          </p:nvGrpSpPr>
          <p:grpSpPr>
            <a:xfrm>
              <a:off x="4953000" y="3503612"/>
              <a:ext cx="152400" cy="152400"/>
              <a:chOff x="6172200" y="-457200"/>
              <a:chExt cx="152400" cy="152400"/>
            </a:xfrm>
          </p:grpSpPr>
          <p:sp>
            <p:nvSpPr>
              <p:cNvPr id="569" name="Oval 568"/>
              <p:cNvSpPr/>
              <p:nvPr/>
            </p:nvSpPr>
            <p:spPr bwMode="auto">
              <a:xfrm>
                <a:off x="6172200" y="-457200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  <a:ln w="3175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570" name="TextBox 569"/>
              <p:cNvSpPr txBox="1"/>
              <p:nvPr/>
            </p:nvSpPr>
            <p:spPr>
              <a:xfrm>
                <a:off x="61722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23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11" name="Group 710"/>
          <p:cNvGrpSpPr/>
          <p:nvPr/>
        </p:nvGrpSpPr>
        <p:grpSpPr>
          <a:xfrm>
            <a:off x="3771900" y="2284412"/>
            <a:ext cx="4838700" cy="3352800"/>
            <a:chOff x="3771900" y="2284412"/>
            <a:chExt cx="4838700" cy="3352800"/>
          </a:xfrm>
        </p:grpSpPr>
        <p:grpSp>
          <p:nvGrpSpPr>
            <p:cNvPr id="241" name="Group 240"/>
            <p:cNvGrpSpPr/>
            <p:nvPr/>
          </p:nvGrpSpPr>
          <p:grpSpPr>
            <a:xfrm>
              <a:off x="3771900" y="5484812"/>
              <a:ext cx="152400" cy="152400"/>
              <a:chOff x="6400800" y="-457200"/>
              <a:chExt cx="152400" cy="152400"/>
            </a:xfrm>
          </p:grpSpPr>
          <p:sp>
            <p:nvSpPr>
              <p:cNvPr id="242" name="Oval 241"/>
              <p:cNvSpPr/>
              <p:nvPr/>
            </p:nvSpPr>
            <p:spPr bwMode="auto">
              <a:xfrm>
                <a:off x="6400800" y="-457200"/>
                <a:ext cx="152400" cy="152400"/>
              </a:xfrm>
              <a:prstGeom prst="ellipse">
                <a:avLst/>
              </a:prstGeom>
              <a:solidFill>
                <a:srgbClr val="008040"/>
              </a:solidFill>
              <a:ln w="3175" cap="flat" cmpd="sng" algn="ctr">
                <a:solidFill>
                  <a:srgbClr val="00301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64008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24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7" name="Group 246"/>
            <p:cNvGrpSpPr/>
            <p:nvPr/>
          </p:nvGrpSpPr>
          <p:grpSpPr>
            <a:xfrm>
              <a:off x="3848100" y="4875212"/>
              <a:ext cx="152400" cy="152400"/>
              <a:chOff x="6858000" y="-457200"/>
              <a:chExt cx="152400" cy="152400"/>
            </a:xfrm>
          </p:grpSpPr>
          <p:sp>
            <p:nvSpPr>
              <p:cNvPr id="248" name="Oval 247"/>
              <p:cNvSpPr/>
              <p:nvPr/>
            </p:nvSpPr>
            <p:spPr bwMode="auto">
              <a:xfrm>
                <a:off x="6858000" y="-457200"/>
                <a:ext cx="152400" cy="152400"/>
              </a:xfrm>
              <a:prstGeom prst="ellipse">
                <a:avLst/>
              </a:prstGeom>
              <a:solidFill>
                <a:srgbClr val="008040"/>
              </a:solidFill>
              <a:ln w="3175" cap="flat" cmpd="sng" algn="ctr">
                <a:solidFill>
                  <a:srgbClr val="00301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68580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26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>
              <a:off x="5067300" y="4951412"/>
              <a:ext cx="152400" cy="152400"/>
              <a:chOff x="7086600" y="-457200"/>
              <a:chExt cx="152400" cy="152400"/>
            </a:xfrm>
          </p:grpSpPr>
          <p:sp>
            <p:nvSpPr>
              <p:cNvPr id="251" name="Oval 250"/>
              <p:cNvSpPr/>
              <p:nvPr/>
            </p:nvSpPr>
            <p:spPr bwMode="auto">
              <a:xfrm>
                <a:off x="7086600" y="-457200"/>
                <a:ext cx="152400" cy="152400"/>
              </a:xfrm>
              <a:prstGeom prst="ellipse">
                <a:avLst/>
              </a:prstGeom>
              <a:solidFill>
                <a:srgbClr val="008040"/>
              </a:solidFill>
              <a:ln w="3175" cap="flat" cmpd="sng" algn="ctr">
                <a:solidFill>
                  <a:srgbClr val="00301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>
                <a:off x="70866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27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2" name="Group 261"/>
            <p:cNvGrpSpPr/>
            <p:nvPr/>
          </p:nvGrpSpPr>
          <p:grpSpPr>
            <a:xfrm>
              <a:off x="4229100" y="5408612"/>
              <a:ext cx="152400" cy="152400"/>
              <a:chOff x="8001000" y="-457200"/>
              <a:chExt cx="152400" cy="152400"/>
            </a:xfrm>
          </p:grpSpPr>
          <p:sp>
            <p:nvSpPr>
              <p:cNvPr id="263" name="Oval 262"/>
              <p:cNvSpPr/>
              <p:nvPr/>
            </p:nvSpPr>
            <p:spPr bwMode="auto">
              <a:xfrm>
                <a:off x="8001000" y="-457200"/>
                <a:ext cx="152400" cy="152400"/>
              </a:xfrm>
              <a:prstGeom prst="ellipse">
                <a:avLst/>
              </a:prstGeom>
              <a:solidFill>
                <a:srgbClr val="008040"/>
              </a:solidFill>
              <a:ln w="3175" cap="flat" cmpd="sng" algn="ctr">
                <a:solidFill>
                  <a:srgbClr val="00301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64" name="TextBox 263"/>
              <p:cNvSpPr txBox="1"/>
              <p:nvPr/>
            </p:nvSpPr>
            <p:spPr>
              <a:xfrm>
                <a:off x="80010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31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6781800" y="2894012"/>
              <a:ext cx="152400" cy="152400"/>
              <a:chOff x="6629400" y="-457200"/>
              <a:chExt cx="152400" cy="152400"/>
            </a:xfrm>
          </p:grpSpPr>
          <p:sp>
            <p:nvSpPr>
              <p:cNvPr id="685" name="Oval 684"/>
              <p:cNvSpPr/>
              <p:nvPr/>
            </p:nvSpPr>
            <p:spPr bwMode="auto">
              <a:xfrm>
                <a:off x="6629400" y="-457200"/>
                <a:ext cx="152400" cy="152400"/>
              </a:xfrm>
              <a:prstGeom prst="ellipse">
                <a:avLst/>
              </a:prstGeom>
              <a:solidFill>
                <a:srgbClr val="008040"/>
              </a:solidFill>
              <a:ln w="3175" cap="flat" cmpd="sng" algn="ctr">
                <a:solidFill>
                  <a:srgbClr val="00301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686" name="TextBox 685"/>
              <p:cNvSpPr txBox="1"/>
              <p:nvPr/>
            </p:nvSpPr>
            <p:spPr>
              <a:xfrm>
                <a:off x="66294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25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93" name="Group 692"/>
            <p:cNvGrpSpPr/>
            <p:nvPr/>
          </p:nvGrpSpPr>
          <p:grpSpPr>
            <a:xfrm>
              <a:off x="8458200" y="3351212"/>
              <a:ext cx="152400" cy="152400"/>
              <a:chOff x="7315200" y="-457200"/>
              <a:chExt cx="152400" cy="152400"/>
            </a:xfrm>
          </p:grpSpPr>
          <p:sp>
            <p:nvSpPr>
              <p:cNvPr id="694" name="Oval 693"/>
              <p:cNvSpPr/>
              <p:nvPr/>
            </p:nvSpPr>
            <p:spPr bwMode="auto">
              <a:xfrm>
                <a:off x="7315200" y="-457200"/>
                <a:ext cx="152400" cy="152400"/>
              </a:xfrm>
              <a:prstGeom prst="ellipse">
                <a:avLst/>
              </a:prstGeom>
              <a:solidFill>
                <a:srgbClr val="008040"/>
              </a:solidFill>
              <a:ln w="3175" cap="flat" cmpd="sng" algn="ctr">
                <a:solidFill>
                  <a:srgbClr val="00301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695" name="TextBox 694"/>
              <p:cNvSpPr txBox="1"/>
              <p:nvPr/>
            </p:nvSpPr>
            <p:spPr>
              <a:xfrm>
                <a:off x="73152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28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96" name="Group 695"/>
            <p:cNvGrpSpPr/>
            <p:nvPr/>
          </p:nvGrpSpPr>
          <p:grpSpPr>
            <a:xfrm>
              <a:off x="7848600" y="2284412"/>
              <a:ext cx="152400" cy="152400"/>
              <a:chOff x="7543800" y="-457200"/>
              <a:chExt cx="152400" cy="152400"/>
            </a:xfrm>
          </p:grpSpPr>
          <p:sp>
            <p:nvSpPr>
              <p:cNvPr id="697" name="Oval 696"/>
              <p:cNvSpPr/>
              <p:nvPr/>
            </p:nvSpPr>
            <p:spPr bwMode="auto">
              <a:xfrm>
                <a:off x="7543800" y="-457200"/>
                <a:ext cx="152400" cy="152400"/>
              </a:xfrm>
              <a:prstGeom prst="ellipse">
                <a:avLst/>
              </a:prstGeom>
              <a:solidFill>
                <a:srgbClr val="008040"/>
              </a:solidFill>
              <a:ln w="3175" cap="flat" cmpd="sng" algn="ctr">
                <a:solidFill>
                  <a:srgbClr val="00301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698" name="TextBox 697"/>
              <p:cNvSpPr txBox="1"/>
              <p:nvPr/>
            </p:nvSpPr>
            <p:spPr>
              <a:xfrm>
                <a:off x="75438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29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99" name="Group 698"/>
            <p:cNvGrpSpPr/>
            <p:nvPr/>
          </p:nvGrpSpPr>
          <p:grpSpPr>
            <a:xfrm>
              <a:off x="7772400" y="3960812"/>
              <a:ext cx="152400" cy="152400"/>
              <a:chOff x="7772400" y="-457200"/>
              <a:chExt cx="152400" cy="152400"/>
            </a:xfrm>
          </p:grpSpPr>
          <p:sp>
            <p:nvSpPr>
              <p:cNvPr id="700" name="Oval 699"/>
              <p:cNvSpPr/>
              <p:nvPr/>
            </p:nvSpPr>
            <p:spPr bwMode="auto">
              <a:xfrm>
                <a:off x="7772400" y="-457200"/>
                <a:ext cx="152400" cy="152400"/>
              </a:xfrm>
              <a:prstGeom prst="ellipse">
                <a:avLst/>
              </a:prstGeom>
              <a:solidFill>
                <a:srgbClr val="008040"/>
              </a:solidFill>
              <a:ln w="3175" cap="flat" cmpd="sng" algn="ctr">
                <a:solidFill>
                  <a:srgbClr val="00301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701" name="TextBox 700"/>
              <p:cNvSpPr txBox="1"/>
              <p:nvPr/>
            </p:nvSpPr>
            <p:spPr>
              <a:xfrm>
                <a:off x="7772400" y="-4572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30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Data Hazards</a:t>
            </a:r>
            <a:br>
              <a:rPr lang="en-US" dirty="0" smtClean="0"/>
            </a:br>
            <a:r>
              <a:rPr lang="en-US" sz="1600" dirty="0" smtClean="0"/>
              <a:t>(Synchronization)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explored five different synchronization strategies:</a:t>
            </a:r>
          </a:p>
          <a:p>
            <a:pPr lvl="1"/>
            <a:r>
              <a:rPr lang="en-US" b="1" dirty="0" smtClean="0"/>
              <a:t>coarse</a:t>
            </a:r>
            <a:r>
              <a:rPr lang="en-US" dirty="0" smtClean="0"/>
              <a:t>		lock all </a:t>
            </a:r>
            <a:r>
              <a:rPr lang="en-US" dirty="0" err="1" smtClean="0"/>
              <a:t>r</a:t>
            </a:r>
            <a:r>
              <a:rPr lang="en-US" dirty="0" smtClean="0"/>
              <a:t> &amp; zeta for a given psi (2 rings)</a:t>
            </a:r>
          </a:p>
          <a:p>
            <a:pPr lvl="1"/>
            <a:r>
              <a:rPr lang="en-US" b="1" dirty="0" smtClean="0"/>
              <a:t>medium</a:t>
            </a:r>
            <a:r>
              <a:rPr lang="en-US" dirty="0" smtClean="0"/>
              <a:t>		lock all zeta for a given </a:t>
            </a:r>
            <a:r>
              <a:rPr lang="en-US" dirty="0" err="1" smtClean="0"/>
              <a:t>r</a:t>
            </a:r>
            <a:r>
              <a:rPr lang="en-US" dirty="0" smtClean="0"/>
              <a:t> &amp; psi (2 grid points)</a:t>
            </a:r>
          </a:p>
          <a:p>
            <a:pPr lvl="1"/>
            <a:r>
              <a:rPr lang="en-US" b="1" dirty="0" smtClean="0"/>
              <a:t>fine</a:t>
            </a:r>
            <a:r>
              <a:rPr lang="en-US" dirty="0" smtClean="0"/>
              <a:t>		lock one grid point at a time</a:t>
            </a:r>
          </a:p>
          <a:p>
            <a:pPr lvl="1"/>
            <a:r>
              <a:rPr lang="en-US" b="1" dirty="0" smtClean="0"/>
              <a:t>atomic</a:t>
            </a:r>
            <a:r>
              <a:rPr lang="en-US" dirty="0" smtClean="0"/>
              <a:t>		64b FP atomic increment via CAS</a:t>
            </a:r>
          </a:p>
          <a:p>
            <a:pPr lvl="1">
              <a:buNone/>
            </a:pPr>
            <a:r>
              <a:rPr lang="en-US" dirty="0" smtClean="0"/>
              <a:t>				(required some assembly/intrinsics)</a:t>
            </a:r>
          </a:p>
          <a:p>
            <a:pPr lvl="1"/>
            <a:r>
              <a:rPr lang="en-US" b="1" dirty="0" smtClean="0"/>
              <a:t>none</a:t>
            </a:r>
            <a:r>
              <a:rPr lang="en-US" dirty="0" smtClean="0"/>
              <a:t>		one barrier at the end of the scatter phase</a:t>
            </a:r>
          </a:p>
          <a:p>
            <a:endParaRPr lang="en-US" dirty="0" smtClean="0"/>
          </a:p>
          <a:p>
            <a:r>
              <a:rPr lang="en-US" dirty="0" smtClean="0"/>
              <a:t>Remember the coarser the lock</a:t>
            </a:r>
          </a:p>
          <a:p>
            <a:pPr lvl="1"/>
            <a:r>
              <a:rPr lang="en-US" dirty="0" smtClean="0"/>
              <a:t>the more overhead is amortized</a:t>
            </a:r>
          </a:p>
          <a:p>
            <a:pPr lvl="1"/>
            <a:r>
              <a:rPr lang="en-US" dirty="0" smtClean="0"/>
              <a:t>the less the available concurrency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Locking </a:t>
            </a:r>
            <a:r>
              <a:rPr lang="en-US" dirty="0" smtClean="0"/>
              <a:t>Granularity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178" name="Group 177"/>
          <p:cNvGrpSpPr/>
          <p:nvPr/>
        </p:nvGrpSpPr>
        <p:grpSpPr>
          <a:xfrm>
            <a:off x="2057400" y="2592388"/>
            <a:ext cx="2057400" cy="2057400"/>
            <a:chOff x="2286000" y="2438400"/>
            <a:chExt cx="2057400" cy="2057400"/>
          </a:xfrm>
        </p:grpSpPr>
        <p:sp>
          <p:nvSpPr>
            <p:cNvPr id="181" name="Rectangle 180"/>
            <p:cNvSpPr/>
            <p:nvPr/>
          </p:nvSpPr>
          <p:spPr bwMode="auto">
            <a:xfrm>
              <a:off x="2286000" y="2438400"/>
              <a:ext cx="2057400" cy="2057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2362200" y="2514600"/>
              <a:ext cx="1905000" cy="1905000"/>
            </a:xfrm>
            <a:prstGeom prst="ellipse">
              <a:avLst/>
            </a:prstGeom>
            <a:solidFill>
              <a:srgbClr val="E6E6E6"/>
            </a:solidFill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2438400" y="2590800"/>
              <a:ext cx="1752600" cy="17526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2514600" y="2667000"/>
              <a:ext cx="1600200" cy="16002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2590800" y="2743200"/>
              <a:ext cx="1447800" cy="14478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90" name="Oval 189"/>
            <p:cNvSpPr/>
            <p:nvPr/>
          </p:nvSpPr>
          <p:spPr bwMode="auto">
            <a:xfrm>
              <a:off x="2667000" y="2819400"/>
              <a:ext cx="1295400" cy="1295400"/>
            </a:xfrm>
            <a:prstGeom prst="ellipse">
              <a:avLst/>
            </a:prstGeom>
            <a:solidFill>
              <a:srgbClr val="E6E6E6"/>
            </a:solidFill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2743200" y="2895600"/>
              <a:ext cx="1143000" cy="11430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94" name="Oval 193"/>
            <p:cNvSpPr/>
            <p:nvPr/>
          </p:nvSpPr>
          <p:spPr bwMode="auto">
            <a:xfrm>
              <a:off x="2819400" y="2971800"/>
              <a:ext cx="990600" cy="9906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2895600" y="3048000"/>
              <a:ext cx="838200" cy="8382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96" name="Oval 195"/>
            <p:cNvSpPr/>
            <p:nvPr/>
          </p:nvSpPr>
          <p:spPr bwMode="auto">
            <a:xfrm>
              <a:off x="2971800" y="3124200"/>
              <a:ext cx="685800" cy="6858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3048000" y="3200400"/>
              <a:ext cx="533400" cy="5334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3124200" y="3276600"/>
              <a:ext cx="381000" cy="3810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3200400" y="3352800"/>
              <a:ext cx="228600" cy="2286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3276600" y="34290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grpSp>
          <p:nvGrpSpPr>
            <p:cNvPr id="203" name="Group 177"/>
            <p:cNvGrpSpPr/>
            <p:nvPr/>
          </p:nvGrpSpPr>
          <p:grpSpPr>
            <a:xfrm>
              <a:off x="3048000" y="2743200"/>
              <a:ext cx="152400" cy="152400"/>
              <a:chOff x="1600200" y="3276600"/>
              <a:chExt cx="152400" cy="152400"/>
            </a:xfrm>
          </p:grpSpPr>
          <p:sp>
            <p:nvSpPr>
              <p:cNvPr id="204" name="Oval 203"/>
              <p:cNvSpPr/>
              <p:nvPr/>
            </p:nvSpPr>
            <p:spPr bwMode="auto">
              <a:xfrm>
                <a:off x="1600200" y="32766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1600200" y="32766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0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35" name="Group 234"/>
          <p:cNvGrpSpPr/>
          <p:nvPr/>
        </p:nvGrpSpPr>
        <p:grpSpPr>
          <a:xfrm>
            <a:off x="2057400" y="2133600"/>
            <a:ext cx="2057400" cy="2516188"/>
            <a:chOff x="2057400" y="2970212"/>
            <a:chExt cx="2057400" cy="2516188"/>
          </a:xfrm>
        </p:grpSpPr>
        <p:sp>
          <p:nvSpPr>
            <p:cNvPr id="176" name="Rectangle 175"/>
            <p:cNvSpPr/>
            <p:nvPr/>
          </p:nvSpPr>
          <p:spPr bwMode="auto">
            <a:xfrm>
              <a:off x="2057400" y="3429000"/>
              <a:ext cx="2057400" cy="2057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2133600" y="3505200"/>
              <a:ext cx="1905000" cy="1905000"/>
            </a:xfrm>
            <a:prstGeom prst="ellipse">
              <a:avLst/>
            </a:prstGeom>
            <a:solidFill>
              <a:srgbClr val="E6E6E6"/>
            </a:solidFill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2209800" y="3581400"/>
              <a:ext cx="1752600" cy="17526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2286000" y="3657600"/>
              <a:ext cx="1600200" cy="16002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2362200" y="3733800"/>
              <a:ext cx="1447800" cy="1447800"/>
            </a:xfrm>
            <a:prstGeom prst="ellipse">
              <a:avLst/>
            </a:prstGeom>
            <a:solidFill>
              <a:srgbClr val="FF6FCF"/>
            </a:solidFill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3" name="Oval 162"/>
            <p:cNvSpPr/>
            <p:nvPr/>
          </p:nvSpPr>
          <p:spPr bwMode="auto">
            <a:xfrm>
              <a:off x="2438400" y="3810000"/>
              <a:ext cx="1295400" cy="1295400"/>
            </a:xfrm>
            <a:prstGeom prst="ellipse">
              <a:avLst/>
            </a:prstGeom>
            <a:solidFill>
              <a:srgbClr val="E6E6E6"/>
            </a:solidFill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2514600" y="3886200"/>
              <a:ext cx="1143000" cy="11430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2590800" y="3962400"/>
              <a:ext cx="990600" cy="9906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2667000" y="4038600"/>
              <a:ext cx="838200" cy="8382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2743200" y="4114800"/>
              <a:ext cx="685800" cy="6858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2819400" y="4191000"/>
              <a:ext cx="533400" cy="5334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2895600" y="4267200"/>
              <a:ext cx="381000" cy="3810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2971800" y="4343400"/>
              <a:ext cx="228600" cy="2286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3048000" y="44196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rgbClr r="0" g="0" b="0">
                  <a:alpha val="50000"/>
                </a:sc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grpSp>
          <p:nvGrpSpPr>
            <p:cNvPr id="128" name="Group 177"/>
            <p:cNvGrpSpPr/>
            <p:nvPr/>
          </p:nvGrpSpPr>
          <p:grpSpPr>
            <a:xfrm>
              <a:off x="2819400" y="3733800"/>
              <a:ext cx="152400" cy="152400"/>
              <a:chOff x="1600200" y="3276600"/>
              <a:chExt cx="152400" cy="152400"/>
            </a:xfrm>
          </p:grpSpPr>
          <p:sp>
            <p:nvSpPr>
              <p:cNvPr id="179" name="Oval 178"/>
              <p:cNvSpPr/>
              <p:nvPr/>
            </p:nvSpPr>
            <p:spPr bwMode="auto">
              <a:xfrm>
                <a:off x="1600200" y="3276600"/>
                <a:ext cx="152400" cy="152400"/>
              </a:xfrm>
              <a:prstGeom prst="ellipse">
                <a:avLst/>
              </a:prstGeom>
              <a:solidFill>
                <a:srgbClr val="FF0080"/>
              </a:solidFill>
              <a:ln w="3175" cap="flat" cmpd="sng" algn="ctr">
                <a:solidFill>
                  <a:srgbClr val="8000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1600200" y="3276600"/>
                <a:ext cx="1524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800" b="1" dirty="0" smtClean="0">
                    <a:solidFill>
                      <a:srgbClr val="FFFFFF"/>
                    </a:solidFill>
                  </a:rPr>
                  <a:t>0</a:t>
                </a:r>
                <a:endParaRPr lang="en-US" sz="8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30" name="TextBox 229"/>
            <p:cNvSpPr txBox="1"/>
            <p:nvPr/>
          </p:nvSpPr>
          <p:spPr>
            <a:xfrm>
              <a:off x="2057400" y="2970212"/>
              <a:ext cx="2057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Coarse</a:t>
              </a:r>
              <a:endParaRPr lang="en-US" b="1" dirty="0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5029200" y="2135188"/>
            <a:ext cx="2057400" cy="2514600"/>
            <a:chOff x="5029200" y="2971800"/>
            <a:chExt cx="2057400" cy="2514600"/>
          </a:xfrm>
        </p:grpSpPr>
        <p:grpSp>
          <p:nvGrpSpPr>
            <p:cNvPr id="206" name="Group 205"/>
            <p:cNvGrpSpPr/>
            <p:nvPr/>
          </p:nvGrpSpPr>
          <p:grpSpPr>
            <a:xfrm>
              <a:off x="5029200" y="3429000"/>
              <a:ext cx="2057400" cy="2057400"/>
              <a:chOff x="2286000" y="2438400"/>
              <a:chExt cx="2057400" cy="2057400"/>
            </a:xfrm>
          </p:grpSpPr>
          <p:sp>
            <p:nvSpPr>
              <p:cNvPr id="207" name="Rectangle 206"/>
              <p:cNvSpPr/>
              <p:nvPr/>
            </p:nvSpPr>
            <p:spPr bwMode="auto">
              <a:xfrm>
                <a:off x="2286000" y="2438400"/>
                <a:ext cx="2057400" cy="20574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>
                <a:off x="2362200" y="2514600"/>
                <a:ext cx="1905000" cy="1905000"/>
              </a:xfrm>
              <a:prstGeom prst="ellipse">
                <a:avLst/>
              </a:prstGeom>
              <a:solidFill>
                <a:srgbClr val="E6E6E6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 bwMode="auto">
              <a:xfrm>
                <a:off x="2438400" y="2590800"/>
                <a:ext cx="1752600" cy="17526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 bwMode="auto">
              <a:xfrm>
                <a:off x="2514600" y="2667000"/>
                <a:ext cx="1600200" cy="16002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 bwMode="auto">
              <a:xfrm>
                <a:off x="2590800" y="2743200"/>
                <a:ext cx="1447800" cy="14478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 bwMode="auto">
              <a:xfrm>
                <a:off x="2667000" y="2819400"/>
                <a:ext cx="1295400" cy="1295400"/>
              </a:xfrm>
              <a:prstGeom prst="ellipse">
                <a:avLst/>
              </a:prstGeom>
              <a:solidFill>
                <a:srgbClr val="E6E6E6"/>
              </a:solidFill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 bwMode="auto">
              <a:xfrm>
                <a:off x="2743200" y="2895600"/>
                <a:ext cx="1143000" cy="11430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 bwMode="auto">
              <a:xfrm>
                <a:off x="2819400" y="2971800"/>
                <a:ext cx="990600" cy="9906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2895600" y="3048000"/>
                <a:ext cx="838200" cy="8382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2971800" y="3124200"/>
                <a:ext cx="685800" cy="6858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 bwMode="auto">
              <a:xfrm>
                <a:off x="3048000" y="3200400"/>
                <a:ext cx="533400" cy="5334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>
                <a:off x="3124200" y="3276600"/>
                <a:ext cx="381000" cy="3810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25" name="Oval 224"/>
              <p:cNvSpPr/>
              <p:nvPr/>
            </p:nvSpPr>
            <p:spPr bwMode="auto">
              <a:xfrm>
                <a:off x="3200400" y="3352800"/>
                <a:ext cx="228600" cy="2286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 bwMode="auto">
              <a:xfrm>
                <a:off x="3276600" y="3429000"/>
                <a:ext cx="76200" cy="76200"/>
              </a:xfrm>
              <a:prstGeom prst="ellipse">
                <a:avLst/>
              </a:prstGeom>
              <a:noFill/>
              <a:ln w="3175" cap="flat" cmpd="sng" algn="ctr">
                <a:solidFill>
                  <a:scrgbClr r="0" g="0" b="0">
                    <a:alpha val="50000"/>
                  </a:sc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endParaRPr>
              </a:p>
            </p:txBody>
          </p:sp>
          <p:grpSp>
            <p:nvGrpSpPr>
              <p:cNvPr id="227" name="Group 177"/>
              <p:cNvGrpSpPr/>
              <p:nvPr/>
            </p:nvGrpSpPr>
            <p:grpSpPr>
              <a:xfrm>
                <a:off x="3048000" y="2743200"/>
                <a:ext cx="152400" cy="152400"/>
                <a:chOff x="1600200" y="3276600"/>
                <a:chExt cx="152400" cy="152400"/>
              </a:xfrm>
            </p:grpSpPr>
            <p:sp>
              <p:nvSpPr>
                <p:cNvPr id="228" name="Oval 227"/>
                <p:cNvSpPr/>
                <p:nvPr/>
              </p:nvSpPr>
              <p:spPr bwMode="auto">
                <a:xfrm>
                  <a:off x="1600200" y="3276600"/>
                  <a:ext cx="152400" cy="152400"/>
                </a:xfrm>
                <a:prstGeom prst="ellipse">
                  <a:avLst/>
                </a:prstGeom>
                <a:solidFill>
                  <a:srgbClr val="FF0080"/>
                </a:solidFill>
                <a:ln w="3175" cap="flat" cmpd="sng" algn="ctr">
                  <a:solidFill>
                    <a:srgbClr val="80004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101600">
                    <a:srgbClr val="FF0080">
                      <a:alpha val="75000"/>
                    </a:srgbClr>
                  </a:glow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-110" charset="0"/>
                    <a:ea typeface="ＭＳ Ｐゴシック" pitchFamily="-110" charset="-128"/>
                    <a:cs typeface="ＭＳ Ｐゴシック" pitchFamily="-110" charset="-128"/>
                  </a:endParaRPr>
                </a:p>
              </p:txBody>
            </p:sp>
            <p:sp>
              <p:nvSpPr>
                <p:cNvPr id="229" name="TextBox 228"/>
                <p:cNvSpPr txBox="1"/>
                <p:nvPr/>
              </p:nvSpPr>
              <p:spPr>
                <a:xfrm>
                  <a:off x="1600200" y="32766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800" b="1" dirty="0" smtClean="0">
                      <a:solidFill>
                        <a:srgbClr val="FFFFFF"/>
                      </a:solidFill>
                    </a:rPr>
                    <a:t>0</a:t>
                  </a:r>
                  <a:endParaRPr lang="en-US" sz="800" b="1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231" name="TextBox 230"/>
            <p:cNvSpPr txBox="1"/>
            <p:nvPr/>
          </p:nvSpPr>
          <p:spPr>
            <a:xfrm>
              <a:off x="5029200" y="2971800"/>
              <a:ext cx="2057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Medium / Fine</a:t>
              </a:r>
              <a:endParaRPr lang="en-US" b="1" dirty="0"/>
            </a:p>
          </p:txBody>
        </p:sp>
      </p:grpSp>
      <p:sp>
        <p:nvSpPr>
          <p:cNvPr id="232" name="TextBox 231"/>
          <p:cNvSpPr txBox="1"/>
          <p:nvPr/>
        </p:nvSpPr>
        <p:spPr>
          <a:xfrm>
            <a:off x="5029200" y="4954588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note, medium locking locks the same point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in both sandwiching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poloidal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planes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where fine locks the point in one plane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at a time.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Content Placeholder 6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×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8688387" cy="5256213"/>
          </a:xfrm>
        </p:spPr>
        <p:txBody>
          <a:bodyPr/>
          <a:lstStyle/>
          <a:p>
            <a:r>
              <a:rPr lang="en-US" dirty="0" smtClean="0"/>
              <a:t>There are 20 combinations of grid decomposition and data synchronization.</a:t>
            </a:r>
          </a:p>
          <a:p>
            <a:r>
              <a:rPr lang="en-US" dirty="0" smtClean="0"/>
              <a:t>However, </a:t>
            </a:r>
          </a:p>
          <a:p>
            <a:pPr lvl="1"/>
            <a:r>
              <a:rPr lang="en-US" dirty="0" smtClean="0"/>
              <a:t>3 won’t guarantee correct results (lack of required synchronization) </a:t>
            </a:r>
          </a:p>
          <a:p>
            <a:pPr lvl="1"/>
            <a:r>
              <a:rPr lang="en-US" dirty="0" smtClean="0"/>
              <a:t>4 are nonsensical (synchronization when none is required)</a:t>
            </a:r>
          </a:p>
          <a:p>
            <a:r>
              <a:rPr lang="en-US" dirty="0" smtClean="0"/>
              <a:t>As such, only 15 needed to be implemented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42672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b="1" dirty="0" smtClean="0"/>
              <a:t>shared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95401" y="47244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b="1" dirty="0" smtClean="0"/>
              <a:t>partitioned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402" y="5181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b="1" dirty="0" smtClean="0"/>
              <a:t>partitioned</a:t>
            </a:r>
          </a:p>
          <a:p>
            <a:pPr algn="r"/>
            <a:r>
              <a:rPr lang="en-US" b="1" dirty="0" smtClean="0"/>
              <a:t>(</a:t>
            </a:r>
            <a:r>
              <a:rPr lang="en-US" b="1" dirty="0" err="1" smtClean="0"/>
              <a:t>w</a:t>
            </a:r>
            <a:r>
              <a:rPr lang="en-US" b="1" dirty="0" smtClean="0"/>
              <a:t>/ghosts)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95403" y="5638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b="1" dirty="0" smtClean="0"/>
              <a:t>replicated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38100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 smtClean="0"/>
              <a:t>coarse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38100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 smtClean="0"/>
              <a:t>medium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38100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 smtClean="0"/>
              <a:t>fine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38100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 smtClean="0"/>
              <a:t>atomic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38100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 smtClean="0"/>
              <a:t>none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42672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4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47244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4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743200" y="51816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4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743200" y="56388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/>
              <a:t>nonsensical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657600" y="42672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4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657600" y="47244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4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51816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4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42672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4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47244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4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0" y="51816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4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486400" y="42672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4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486400" y="47244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4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486400" y="51816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4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400800" y="56388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4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657600" y="56388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/>
              <a:t>nonsensical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0" y="56388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/>
              <a:t>nonsensical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486400" y="56388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/>
              <a:t>nonsensical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400800" y="51816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/>
              <a:t>incorrect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6400800" y="47244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/>
              <a:t>incorrect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400800" y="42672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/>
              <a:t>incorrect</a:t>
            </a:r>
            <a:endParaRPr lang="en-US" sz="1200" dirty="0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1524000" y="4265612"/>
            <a:ext cx="5715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5400000">
            <a:off x="1600994" y="4952206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743200" y="35814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i="1" dirty="0" smtClean="0"/>
              <a:t>synchronization</a:t>
            </a:r>
            <a:endParaRPr lang="en-US" i="1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457200" y="49530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i="1" dirty="0" smtClean="0"/>
              <a:t>decomposition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addition, we implemented a number of sequential optimizations including:</a:t>
            </a:r>
          </a:p>
          <a:p>
            <a:pPr lvl="1"/>
            <a:r>
              <a:rPr lang="en-US" dirty="0" smtClean="0"/>
              <a:t>Structure-of-arrays data layout</a:t>
            </a:r>
          </a:p>
          <a:p>
            <a:pPr lvl="1"/>
            <a:r>
              <a:rPr lang="en-US" dirty="0" smtClean="0"/>
              <a:t>explicit </a:t>
            </a:r>
            <a:r>
              <a:rPr lang="en-US" dirty="0" err="1" smtClean="0"/>
              <a:t>SIMDization</a:t>
            </a:r>
            <a:r>
              <a:rPr lang="en-US" dirty="0" smtClean="0"/>
              <a:t> (via intrinsics)</a:t>
            </a:r>
          </a:p>
          <a:p>
            <a:pPr lvl="1"/>
            <a:r>
              <a:rPr lang="en-US" dirty="0" smtClean="0"/>
              <a:t>Data alignment</a:t>
            </a:r>
          </a:p>
          <a:p>
            <a:pPr lvl="1"/>
            <a:r>
              <a:rPr lang="en-US" dirty="0" smtClean="0"/>
              <a:t>loop fusion</a:t>
            </a:r>
          </a:p>
          <a:p>
            <a:pPr lvl="1"/>
            <a:r>
              <a:rPr lang="en-US" dirty="0" smtClean="0"/>
              <a:t>process pinning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43FFC1-1147-C64B-A3BF-FE4A484D365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Results</a:t>
            </a:r>
            <a:endParaRPr lang="en-US" dirty="0"/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8688387" cy="5256213"/>
          </a:xfrm>
        </p:spPr>
        <p:txBody>
          <a:bodyPr/>
          <a:lstStyle/>
          <a:p>
            <a:r>
              <a:rPr lang="en-US" dirty="0" smtClean="0"/>
              <a:t>We examined charge deposition performance on three multicore </a:t>
            </a:r>
            <a:r>
              <a:rPr lang="en-US" dirty="0" err="1" smtClean="0"/>
              <a:t>SMPs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Dual-socket, quad-core, </a:t>
            </a:r>
            <a:r>
              <a:rPr lang="en-US" dirty="0" err="1" smtClean="0"/>
              <a:t>hyperthreaded</a:t>
            </a:r>
            <a:r>
              <a:rPr lang="en-US" dirty="0" smtClean="0"/>
              <a:t> 2.66GHz Intel Nehalem</a:t>
            </a:r>
          </a:p>
          <a:p>
            <a:pPr lvl="1"/>
            <a:r>
              <a:rPr lang="en-US" dirty="0" smtClean="0"/>
              <a:t>Dual-socket, octal-core, 8-way VMT 1.16GHz Sun </a:t>
            </a:r>
            <a:r>
              <a:rPr lang="en-US" dirty="0" smtClean="0"/>
              <a:t>Niagara2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Dual-socket, quad-core 2.3GHz Barcelona (in SC’09 paper)</a:t>
            </a:r>
          </a:p>
          <a:p>
            <a:pPr>
              <a:buNone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Niagara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 proxy for the TLP of tomorrow’s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manycore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machines</a:t>
            </a:r>
          </a:p>
          <a:p>
            <a:endParaRPr lang="en-US" dirty="0" smtClean="0"/>
          </a:p>
          <a:p>
            <a:r>
              <a:rPr lang="en-US" dirty="0" smtClean="0"/>
              <a:t>Problems are based on:</a:t>
            </a:r>
          </a:p>
          <a:p>
            <a:pPr lvl="1"/>
            <a:r>
              <a:rPr lang="en-US" dirty="0" smtClean="0"/>
              <a:t>grid size (</a:t>
            </a:r>
            <a:r>
              <a:rPr lang="en-US" dirty="0" err="1" smtClean="0"/>
              <a:t>mgrid</a:t>
            </a:r>
            <a:r>
              <a:rPr lang="en-US" dirty="0" smtClean="0"/>
              <a:t>)			32K, 151K, 600K, 2.4M</a:t>
            </a:r>
          </a:p>
          <a:p>
            <a:pPr lvl="1"/>
            <a:r>
              <a:rPr lang="en-US" dirty="0" smtClean="0"/>
              <a:t>particles per grid point (</a:t>
            </a:r>
            <a:r>
              <a:rPr lang="en-US" dirty="0" err="1" smtClean="0"/>
              <a:t>micell</a:t>
            </a:r>
            <a:r>
              <a:rPr lang="en-US" dirty="0" smtClean="0"/>
              <a:t>) 	2, 5, 10, 20, 50, 100</a:t>
            </a:r>
          </a:p>
          <a:p>
            <a:endParaRPr lang="en-US" dirty="0" smtClean="0"/>
          </a:p>
          <a:p>
            <a:r>
              <a:rPr lang="en-US" dirty="0" smtClean="0"/>
              <a:t>Generally, we examine the performance of the </a:t>
            </a:r>
            <a:r>
              <a:rPr lang="en-US" b="1" dirty="0" smtClean="0">
                <a:solidFill>
                  <a:srgbClr val="0000FF"/>
                </a:solidFill>
              </a:rPr>
              <a:t>threaded variant</a:t>
            </a:r>
            <a:r>
              <a:rPr lang="en-US" dirty="0" smtClean="0"/>
              <a:t> as a function of optimization or problem size</a:t>
            </a:r>
          </a:p>
          <a:p>
            <a:r>
              <a:rPr lang="en-US" dirty="0" smtClean="0"/>
              <a:t>Additionally, we compare against the conventional wisdom MPI version.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as a function of grid decomposition and synchronization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Consider problem with </a:t>
            </a:r>
            <a:r>
              <a:rPr lang="en-US" sz="1800" b="1" dirty="0" smtClean="0">
                <a:solidFill>
                  <a:srgbClr val="0000FF"/>
                </a:solidFill>
              </a:rPr>
              <a:t>150K grid points and 5 particles/point</a:t>
            </a:r>
          </a:p>
          <a:p>
            <a:pPr lvl="1"/>
            <a:r>
              <a:rPr lang="en-US" sz="1600" dirty="0" smtClean="0"/>
              <a:t>As locks become increasingly finer, the overhead of </a:t>
            </a:r>
            <a:r>
              <a:rPr lang="en-US" sz="1600" dirty="0" err="1" smtClean="0"/>
              <a:t>pthreads</a:t>
            </a:r>
            <a:r>
              <a:rPr lang="en-US" sz="1600" dirty="0" smtClean="0"/>
              <a:t> becomes an impediment, but Atomic operations reduce the overhead dramatically</a:t>
            </a:r>
          </a:p>
          <a:p>
            <a:pPr lvl="1"/>
            <a:r>
              <a:rPr lang="en-US" sz="1600" dirty="0" smtClean="0"/>
              <a:t>Nehalem did very well with the partially overlapping decomposition</a:t>
            </a:r>
          </a:p>
          <a:p>
            <a:pPr lvl="1"/>
            <a:r>
              <a:rPr lang="en-US" sz="1600" dirty="0" smtClean="0"/>
              <a:t>Performance is much better than MPI</a:t>
            </a:r>
          </a:p>
          <a:p>
            <a:pPr lvl="1"/>
            <a:r>
              <a:rPr lang="en-US" sz="1600" dirty="0" smtClean="0"/>
              <a:t>Partitioned decomposition attained performance comparable to replication</a:t>
            </a:r>
            <a:endParaRPr lang="en-US" sz="1600" dirty="0"/>
          </a:p>
        </p:txBody>
      </p:sp>
      <p:graphicFrame>
        <p:nvGraphicFramePr>
          <p:cNvPr id="55" name="Chart 54"/>
          <p:cNvGraphicFramePr/>
          <p:nvPr/>
        </p:nvGraphicFramePr>
        <p:xfrm>
          <a:off x="152400" y="3068637"/>
          <a:ext cx="4419600" cy="287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" name="TextBox 55"/>
          <p:cNvSpPr txBox="1"/>
          <p:nvPr/>
        </p:nvSpPr>
        <p:spPr>
          <a:xfrm rot="16200000">
            <a:off x="-1106465" y="430066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Performance (</a:t>
            </a:r>
            <a:r>
              <a:rPr lang="en-US" sz="1800" dirty="0" err="1" smtClean="0"/>
              <a:t>GFlop</a:t>
            </a:r>
            <a:r>
              <a:rPr lang="en-US" sz="1800" dirty="0" smtClean="0"/>
              <a:t>/s)</a:t>
            </a:r>
            <a:endParaRPr lang="en-US" sz="1800" dirty="0"/>
          </a:p>
        </p:txBody>
      </p:sp>
      <p:graphicFrame>
        <p:nvGraphicFramePr>
          <p:cNvPr id="61" name="Chart 60"/>
          <p:cNvGraphicFramePr/>
          <p:nvPr/>
        </p:nvGraphicFramePr>
        <p:xfrm>
          <a:off x="4635500" y="3068637"/>
          <a:ext cx="4279900" cy="287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549274" y="4133851"/>
            <a:ext cx="8216900" cy="1123949"/>
            <a:chOff x="549274" y="4133851"/>
            <a:chExt cx="8216900" cy="1123949"/>
          </a:xfrm>
        </p:grpSpPr>
        <p:cxnSp>
          <p:nvCxnSpPr>
            <p:cNvPr id="58" name="Straight Connector 57"/>
            <p:cNvCxnSpPr/>
            <p:nvPr/>
          </p:nvCxnSpPr>
          <p:spPr bwMode="auto">
            <a:xfrm>
              <a:off x="549274" y="4465641"/>
              <a:ext cx="3810000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65175" y="4133851"/>
              <a:ext cx="550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MPI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4956174" y="5202241"/>
              <a:ext cx="3810000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553075" y="4919246"/>
              <a:ext cx="550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MPI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057400" y="28956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 smtClean="0"/>
              <a:t>Nehalem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400800" y="28956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 smtClean="0"/>
              <a:t>Niagara2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60400" y="5967758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Shared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27200" y="5993158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Partitioned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68488" y="5967758"/>
            <a:ext cx="104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Partitioned 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+ ghosts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30234" y="5950825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Shared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7034" y="5976225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Partitioned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38322" y="5950825"/>
            <a:ext cx="104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Partitioned 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+ ghosts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3733611" y="5977635"/>
            <a:ext cx="990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Reduction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16200000">
            <a:off x="8090228" y="5960702"/>
            <a:ext cx="990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Reduction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971800" y="2819400"/>
            <a:ext cx="1295400" cy="838200"/>
            <a:chOff x="3206994" y="2895600"/>
            <a:chExt cx="1295400" cy="838200"/>
          </a:xfrm>
        </p:grpSpPr>
        <p:cxnSp>
          <p:nvCxnSpPr>
            <p:cNvPr id="23" name="Straight Arrow Connector 22"/>
            <p:cNvCxnSpPr>
              <a:stCxn id="24" idx="3"/>
            </p:cNvCxnSpPr>
            <p:nvPr/>
          </p:nvCxnSpPr>
          <p:spPr bwMode="auto">
            <a:xfrm>
              <a:off x="4040200" y="3157210"/>
              <a:ext cx="462194" cy="57659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804000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cxnSp>
        <p:sp>
          <p:nvSpPr>
            <p:cNvPr id="24" name="TextBox 23"/>
            <p:cNvSpPr txBox="1"/>
            <p:nvPr/>
          </p:nvSpPr>
          <p:spPr>
            <a:xfrm>
              <a:off x="3206994" y="2895600"/>
              <a:ext cx="833206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804000"/>
                  </a:solidFill>
                  <a:effectLst>
                    <a:glow rad="38100">
                      <a:srgbClr val="FFCC66">
                        <a:alpha val="34000"/>
                      </a:srgbClr>
                    </a:glow>
                  </a:effectLst>
                </a:rPr>
                <a:t>Process</a:t>
              </a:r>
            </a:p>
            <a:p>
              <a:pPr algn="r"/>
              <a:r>
                <a:rPr lang="en-US" sz="1400" dirty="0" smtClean="0">
                  <a:solidFill>
                    <a:srgbClr val="804000"/>
                  </a:solidFill>
                  <a:effectLst>
                    <a:glow rad="38100">
                      <a:srgbClr val="FFCC66">
                        <a:alpha val="34000"/>
                      </a:srgbClr>
                    </a:glow>
                  </a:effectLst>
                </a:rPr>
                <a:t>Pinning</a:t>
              </a:r>
              <a:endParaRPr lang="en-US" sz="1600" dirty="0">
                <a:solidFill>
                  <a:srgbClr val="804000"/>
                </a:solidFill>
                <a:effectLst>
                  <a:glow rad="38100">
                    <a:srgbClr val="FFCC66">
                      <a:alpha val="34000"/>
                    </a:srgbClr>
                  </a:glow>
                </a:effectLst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267200" y="2875002"/>
            <a:ext cx="1013581" cy="553998"/>
            <a:chOff x="4267200" y="2895600"/>
            <a:chExt cx="1013581" cy="553998"/>
          </a:xfrm>
        </p:grpSpPr>
        <p:cxnSp>
          <p:nvCxnSpPr>
            <p:cNvPr id="26" name="Straight Arrow Connector 25"/>
            <p:cNvCxnSpPr>
              <a:stCxn id="27" idx="1"/>
            </p:cNvCxnSpPr>
            <p:nvPr/>
          </p:nvCxnSpPr>
          <p:spPr bwMode="auto">
            <a:xfrm rot="10800000" flipV="1">
              <a:off x="4267200" y="3172599"/>
              <a:ext cx="380074" cy="256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4647274" y="2895600"/>
              <a:ext cx="633507" cy="55399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800000"/>
                  </a:solidFill>
                  <a:effectLst>
                    <a:glow rad="38100">
                      <a:srgbClr val="FF0000">
                        <a:alpha val="34000"/>
                      </a:srgbClr>
                    </a:glow>
                  </a:effectLst>
                </a:rPr>
                <a:t>SIMD</a:t>
              </a:r>
            </a:p>
            <a:p>
              <a:endParaRPr lang="en-US" sz="1600" dirty="0">
                <a:solidFill>
                  <a:srgbClr val="800000"/>
                </a:solidFill>
                <a:effectLst>
                  <a:glow rad="38100">
                    <a:srgbClr val="FF0000">
                      <a:alpha val="34000"/>
                    </a:srgbClr>
                  </a:glo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Usage</a:t>
            </a:r>
            <a:br>
              <a:rPr lang="en-US" dirty="0" smtClean="0"/>
            </a:br>
            <a:r>
              <a:rPr lang="en-US" sz="1600" dirty="0" smtClean="0"/>
              <a:t>as a function of grid decomposition and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8688387" cy="5256213"/>
          </a:xfrm>
        </p:spPr>
        <p:txBody>
          <a:bodyPr/>
          <a:lstStyle/>
          <a:p>
            <a:r>
              <a:rPr lang="en-US" dirty="0" smtClean="0"/>
              <a:t>Although the threaded performance was comparable to either the MPI variant or the naïve replication approach, </a:t>
            </a:r>
            <a:r>
              <a:rPr lang="en-US" b="1" dirty="0" smtClean="0">
                <a:solidFill>
                  <a:srgbClr val="0000FF"/>
                </a:solidFill>
              </a:rPr>
              <a:t>the memory usage was dramatically improved</a:t>
            </a:r>
          </a:p>
          <a:p>
            <a:r>
              <a:rPr lang="en-US" dirty="0" smtClean="0"/>
              <a:t>~12x on Nehalem, and ~100x on Niagara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4" descr="niagara-memutil-1.pdf"/>
          <p:cNvPicPr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48200" y="2743200"/>
            <a:ext cx="4114800" cy="3657600"/>
          </a:xfrm>
          <a:prstGeom prst="rect">
            <a:avLst/>
          </a:prstGeom>
        </p:spPr>
      </p:pic>
      <p:pic>
        <p:nvPicPr>
          <p:cNvPr id="6" name="Picture 5" descr="nehalem-memutil-1.pdf"/>
          <p:cNvPicPr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1000" y="2743200"/>
            <a:ext cx="41148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25146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 smtClean="0"/>
              <a:t>Nehalem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25146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 smtClean="0"/>
              <a:t>Niagara2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43FFC1-1147-C64B-A3BF-FE4A484D365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u="sng" dirty="0" err="1" smtClean="0"/>
              <a:t>G</a:t>
            </a:r>
            <a:r>
              <a:rPr lang="en-US" sz="4000" dirty="0" err="1" smtClean="0"/>
              <a:t>yrokinetic</a:t>
            </a:r>
            <a:r>
              <a:rPr lang="en-US" sz="4000" dirty="0" smtClean="0"/>
              <a:t> </a:t>
            </a:r>
            <a:r>
              <a:rPr lang="en-US" sz="4000" u="sng" dirty="0" err="1" smtClean="0"/>
              <a:t>T</a:t>
            </a:r>
            <a:r>
              <a:rPr lang="en-US" sz="4000" dirty="0" err="1" smtClean="0"/>
              <a:t>oroidal</a:t>
            </a:r>
            <a:r>
              <a:rPr lang="en-US" sz="4000" dirty="0" smtClean="0"/>
              <a:t> </a:t>
            </a:r>
            <a:r>
              <a:rPr lang="en-US" sz="4000" u="sng" dirty="0" smtClean="0"/>
              <a:t>C</a:t>
            </a:r>
            <a:r>
              <a:rPr lang="en-US" sz="4000" dirty="0" smtClean="0"/>
              <a:t>ode</a:t>
            </a:r>
            <a:endParaRPr lang="en-US" dirty="0"/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as a function of problem configuration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8688387" cy="5256213"/>
          </a:xfrm>
        </p:spPr>
        <p:txBody>
          <a:bodyPr/>
          <a:lstStyle/>
          <a:p>
            <a:r>
              <a:rPr lang="en-US" sz="1800" dirty="0" smtClean="0"/>
              <a:t>For the memory-efficient implementations (i.e. no replication)</a:t>
            </a:r>
          </a:p>
          <a:p>
            <a:r>
              <a:rPr lang="en-US" sz="1800" dirty="0" smtClean="0"/>
              <a:t>Performance generally increases with increasing density (higher locality)</a:t>
            </a:r>
          </a:p>
          <a:p>
            <a:r>
              <a:rPr lang="en-US" sz="1800" dirty="0" smtClean="0"/>
              <a:t>Performance generally decreases with increasing grid size (larger working set)</a:t>
            </a:r>
          </a:p>
          <a:p>
            <a:r>
              <a:rPr lang="en-US" sz="1800" dirty="0" smtClean="0"/>
              <a:t>On Niagara, problems need to be large enough to avoid contention among the 128 threads</a:t>
            </a:r>
            <a:endParaRPr lang="en-US" sz="1800" dirty="0"/>
          </a:p>
        </p:txBody>
      </p:sp>
      <p:pic>
        <p:nvPicPr>
          <p:cNvPr id="17" name="Picture 16" descr="nehal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71800"/>
            <a:ext cx="3657600" cy="3267314"/>
          </a:xfrm>
          <a:prstGeom prst="rect">
            <a:avLst/>
          </a:prstGeom>
        </p:spPr>
      </p:pic>
      <p:pic>
        <p:nvPicPr>
          <p:cNvPr id="18" name="Picture 17" descr="victoria_fal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971800"/>
            <a:ext cx="3657600" cy="3278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419100" y="55245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/>
              <a:t>32K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19100" y="47625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/>
              <a:t>151K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19100" y="39243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/>
              <a:t>600K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991100" y="5524500"/>
            <a:ext cx="45719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/>
              <a:t>32K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991100" y="4762500"/>
            <a:ext cx="45719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/>
              <a:t>151K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991100" y="4000500"/>
            <a:ext cx="45719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/>
              <a:t>600K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991100" y="3238500"/>
            <a:ext cx="45719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/>
              <a:t>2.4M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19100" y="3238500"/>
            <a:ext cx="4572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/>
              <a:t>2.4M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876300" y="4381500"/>
            <a:ext cx="2590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dirty="0" smtClean="0"/>
              <a:t>Grid Size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695700" y="4381500"/>
            <a:ext cx="2590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dirty="0" smtClean="0"/>
              <a:t>Grid Size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62600" y="6324600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dirty="0" smtClean="0"/>
              <a:t>Particles per Grid Point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90600" y="6324600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dirty="0" smtClean="0"/>
              <a:t>Particles per Grid Point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057400" y="26670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 smtClean="0"/>
              <a:t>Nehalem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00800" y="2667000"/>
            <a:ext cx="914400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 smtClean="0"/>
              <a:t>Niagara2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43FFC1-1147-C64B-A3BF-FE4A484D365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Summary &amp; Discussion</a:t>
            </a:r>
            <a:endParaRPr lang="en-US" dirty="0"/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GTC (and PIC in general) exhibit a number of challenges to locality, parallelism, and synchronization.</a:t>
            </a:r>
          </a:p>
          <a:p>
            <a:pPr lvl="1"/>
            <a:r>
              <a:rPr lang="en-US" b="1" dirty="0" smtClean="0">
                <a:solidFill>
                  <a:srgbClr val="FF0080"/>
                </a:solidFill>
              </a:rPr>
              <a:t>Message passing implementations won’t deliver the efficiency</a:t>
            </a:r>
          </a:p>
          <a:p>
            <a:pPr lvl="1"/>
            <a:r>
              <a:rPr lang="en-US" b="1" dirty="0" smtClean="0">
                <a:solidFill>
                  <a:srgbClr val="FF0080"/>
                </a:solidFill>
              </a:rPr>
              <a:t>Managing data dependencies is a nightmare for shared memory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We’ve shown that threading the charge deposition kernel can deliver </a:t>
            </a:r>
            <a:r>
              <a:rPr lang="en-US" b="1" dirty="0" smtClean="0">
                <a:solidFill>
                  <a:srgbClr val="0000FF"/>
                </a:solidFill>
              </a:rPr>
              <a:t>roughly twice the performance </a:t>
            </a:r>
            <a:r>
              <a:rPr lang="en-US" dirty="0" smtClean="0"/>
              <a:t>of the MPI implementation</a:t>
            </a:r>
          </a:p>
          <a:p>
            <a:endParaRPr lang="en-US" dirty="0" smtClean="0"/>
          </a:p>
          <a:p>
            <a:r>
              <a:rPr lang="en-US" dirty="0" smtClean="0"/>
              <a:t>Moreover, we’ve shown that we can be </a:t>
            </a:r>
            <a:r>
              <a:rPr lang="en-US" b="1" dirty="0" smtClean="0">
                <a:solidFill>
                  <a:srgbClr val="0000FF"/>
                </a:solidFill>
              </a:rPr>
              <a:t>memory-efficient</a:t>
            </a: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	</a:t>
            </a:r>
            <a:r>
              <a:rPr lang="en-US" dirty="0" smtClean="0"/>
              <a:t>(grid partitioning with synchronization) without sacrificing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15967D-D2D6-5144-A227-9E675C198B3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057400"/>
            <a:ext cx="8226425" cy="45720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K. </a:t>
            </a:r>
            <a:r>
              <a:rPr lang="en-US" dirty="0" err="1" smtClean="0"/>
              <a:t>Madduri</a:t>
            </a:r>
            <a:r>
              <a:rPr lang="en-US" dirty="0" smtClean="0"/>
              <a:t>, S. Williams, S. </a:t>
            </a:r>
            <a:r>
              <a:rPr lang="en-US" dirty="0" err="1" smtClean="0"/>
              <a:t>Ethier</a:t>
            </a:r>
            <a:r>
              <a:rPr lang="en-US" dirty="0" smtClean="0"/>
              <a:t>, L. </a:t>
            </a:r>
            <a:r>
              <a:rPr lang="en-US" dirty="0" err="1" smtClean="0"/>
              <a:t>Oliker</a:t>
            </a:r>
            <a:r>
              <a:rPr lang="en-US" dirty="0" smtClean="0"/>
              <a:t>, J. </a:t>
            </a:r>
            <a:r>
              <a:rPr lang="en-US" dirty="0" err="1" smtClean="0"/>
              <a:t>Shalf</a:t>
            </a:r>
            <a:r>
              <a:rPr lang="en-US" dirty="0" smtClean="0"/>
              <a:t>, E. </a:t>
            </a:r>
            <a:r>
              <a:rPr lang="en-US" dirty="0" err="1" smtClean="0"/>
              <a:t>Strohmaier</a:t>
            </a:r>
            <a:r>
              <a:rPr lang="en-US" dirty="0" smtClean="0"/>
              <a:t>, </a:t>
            </a:r>
          </a:p>
          <a:p>
            <a:pPr eaLnBrk="1" hangingPunct="1">
              <a:buNone/>
            </a:pPr>
            <a:r>
              <a:rPr lang="en-US" dirty="0" smtClean="0"/>
              <a:t>K. Yelick, </a:t>
            </a:r>
            <a:r>
              <a:rPr lang="en-US" i="1" dirty="0" smtClean="0"/>
              <a:t>"Memory-Efficient Optimization of </a:t>
            </a:r>
            <a:r>
              <a:rPr lang="en-US" i="1" dirty="0" err="1" smtClean="0"/>
              <a:t>Gyrokinetic</a:t>
            </a:r>
            <a:r>
              <a:rPr lang="en-US" i="1" dirty="0" smtClean="0"/>
              <a:t> Particle-to-Grid </a:t>
            </a:r>
          </a:p>
          <a:p>
            <a:pPr eaLnBrk="1" hangingPunct="1">
              <a:buNone/>
            </a:pPr>
            <a:r>
              <a:rPr lang="en-US" i="1" dirty="0" smtClean="0"/>
              <a:t>Interpolation for Multicore Processors"</a:t>
            </a:r>
            <a:r>
              <a:rPr lang="en-US" dirty="0" smtClean="0"/>
              <a:t>, Supercomputing (SC), 2009.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15967D-D2D6-5144-A227-9E675C198B3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Acknowledgements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Research supported </a:t>
            </a:r>
            <a:r>
              <a:rPr lang="en-US" dirty="0" smtClean="0"/>
              <a:t>by DOE </a:t>
            </a:r>
            <a:r>
              <a:rPr lang="en-US" dirty="0"/>
              <a:t>Office of Science under contract number DE-AC02-</a:t>
            </a:r>
            <a:r>
              <a:rPr lang="en-US" dirty="0" smtClean="0"/>
              <a:t>05CH11231</a:t>
            </a:r>
          </a:p>
          <a:p>
            <a:pPr eaLnBrk="1" hangingPunct="1"/>
            <a:r>
              <a:rPr lang="en-US" dirty="0" smtClean="0"/>
              <a:t>Research supported by Microsoft (Award #024263) and Intel (Award #024894) funding and by matching funding by U.C. Discovery (Award #DIG07-10227)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43FFC1-1147-C64B-A3BF-FE4A484D365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Questions?</a:t>
            </a:r>
            <a:endParaRPr lang="en-US" dirty="0"/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608" y="3429000"/>
            <a:ext cx="2984784" cy="28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0"/>
            <a:ext cx="7773987" cy="914400"/>
          </a:xfrm>
        </p:spPr>
        <p:txBody>
          <a:bodyPr/>
          <a:lstStyle/>
          <a:p>
            <a:r>
              <a:rPr lang="en-US" dirty="0" err="1" smtClean="0"/>
              <a:t>Gyrokinetic</a:t>
            </a:r>
            <a:r>
              <a:rPr lang="en-US" dirty="0" smtClean="0"/>
              <a:t> </a:t>
            </a:r>
            <a:r>
              <a:rPr lang="en-US" dirty="0" err="1" smtClean="0"/>
              <a:t>Toroidal</a:t>
            </a:r>
            <a:r>
              <a:rPr lang="en-US" dirty="0" smtClean="0"/>
              <a:t>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 the particle-particle interactions of a charged plasma </a:t>
            </a:r>
          </a:p>
          <a:p>
            <a:pPr>
              <a:buNone/>
            </a:pPr>
            <a:r>
              <a:rPr lang="en-US" dirty="0" smtClean="0"/>
              <a:t>	in a </a:t>
            </a:r>
            <a:r>
              <a:rPr lang="en-US" dirty="0" err="1" smtClean="0"/>
              <a:t>Tokamak</a:t>
            </a:r>
            <a:r>
              <a:rPr lang="en-US" dirty="0" smtClean="0"/>
              <a:t> fusion reactor</a:t>
            </a:r>
          </a:p>
          <a:p>
            <a:r>
              <a:rPr lang="en-US" dirty="0" smtClean="0"/>
              <a:t>With millions of particles per processor, the naïve N</a:t>
            </a:r>
            <a:r>
              <a:rPr lang="en-US" baseline="30000" dirty="0" smtClean="0"/>
              <a:t>2</a:t>
            </a:r>
            <a:r>
              <a:rPr lang="en-US" dirty="0" smtClean="0"/>
              <a:t> method is totally intractable.</a:t>
            </a:r>
          </a:p>
          <a:p>
            <a:r>
              <a:rPr lang="en-US" dirty="0" smtClean="0"/>
              <a:t>Solution is to use a particle-in-cell (PIC)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Particle-in-Cell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Particle-in-cell (or particle-mesh) methods simulate particle-particle interactions in O(N) time by examining the field rather than individual forces.  </a:t>
            </a:r>
          </a:p>
          <a:p>
            <a:endParaRPr lang="en-US" dirty="0" smtClean="0"/>
          </a:p>
          <a:p>
            <a:pPr lvl="0">
              <a:defRPr/>
            </a:pPr>
            <a:r>
              <a:rPr lang="en-US" dirty="0" smtClean="0"/>
              <a:t>Typically involves iterating on four steps:</a:t>
            </a:r>
          </a:p>
          <a:p>
            <a:pPr lvl="1"/>
            <a:r>
              <a:rPr lang="en-US" dirty="0" smtClean="0"/>
              <a:t>From individual particles, determine the spatial distribution of charge</a:t>
            </a:r>
          </a:p>
          <a:p>
            <a:pPr lvl="1"/>
            <a:r>
              <a:rPr lang="en-US" dirty="0" smtClean="0"/>
              <a:t>From the distribution of charge, determine the electromagnetic potential</a:t>
            </a:r>
          </a:p>
          <a:p>
            <a:pPr lvl="1"/>
            <a:r>
              <a:rPr lang="en-US" dirty="0" smtClean="0"/>
              <a:t>From the potential, determine the force on each particle</a:t>
            </a:r>
          </a:p>
          <a:p>
            <a:pPr lvl="1"/>
            <a:r>
              <a:rPr lang="en-US" dirty="0" smtClean="0"/>
              <a:t>Given force, move the particle.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requires creation of two auxiliary meshes (arrays):</a:t>
            </a:r>
          </a:p>
          <a:p>
            <a:pPr lvl="1"/>
            <a:r>
              <a:rPr lang="en-US" dirty="0" smtClean="0"/>
              <a:t>the spatial distribution of charge density</a:t>
            </a:r>
          </a:p>
          <a:p>
            <a:pPr lvl="1"/>
            <a:r>
              <a:rPr lang="en-US" dirty="0" smtClean="0"/>
              <a:t>the spatial distribution of electromagnetic potential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the sequential world, the sizes of the particle arrays are an order of magnitude larger than the grids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57200" y="1143000"/>
            <a:ext cx="8226425" cy="3048000"/>
            <a:chOff x="457200" y="1143000"/>
            <a:chExt cx="8226425" cy="304800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457200" y="1143000"/>
              <a:ext cx="8226425" cy="3048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80"/>
                </a:buClr>
                <a:buSzPct val="85000"/>
                <a:buFont typeface="Wingdings" pitchFamily="-110" charset="2"/>
                <a:buChar char="v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Particle-in-cell (or particle-mesh) methods simulate particle-particle interactions in O(N) time by examining the field</a:t>
              </a: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rather than individual forces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 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80"/>
                </a:buClr>
                <a:buSzPct val="85000"/>
                <a:buFont typeface="Wingdings" pitchFamily="-110" charset="2"/>
                <a:buChar char="v"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80"/>
                </a:buClr>
                <a:buSzPct val="85000"/>
                <a:buFont typeface="Wingdings" pitchFamily="-110" charset="2"/>
                <a:buChar char="v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Typically involves iterating on four steps: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-110" charset="2"/>
                <a:buChar char="§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</a:rPr>
                <a:t>Scatter Charge: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-110" charset="2"/>
                <a:buChar char="§"/>
                <a:tabLst/>
                <a:defRPr/>
              </a:pPr>
              <a:r>
                <a:rPr lang="en-US" sz="1800" kern="0" dirty="0" smtClean="0">
                  <a:latin typeface="+mn-lt"/>
                  <a:ea typeface="+mn-ea"/>
                </a:rPr>
                <a:t>Poisson Solve: 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-110" charset="2"/>
                <a:buChar char="§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</a:rPr>
                <a:t>Gather: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-110" charset="2"/>
                <a:buChar char="§"/>
                <a:tabLst/>
                <a:defRPr/>
              </a:pPr>
              <a:r>
                <a:rPr lang="en-US" sz="1800" kern="0" dirty="0" smtClean="0">
                  <a:latin typeface="+mn-lt"/>
                  <a:ea typeface="+mn-ea"/>
                </a:rPr>
                <a:t>Push: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10" name="Isosceles Triangle 9"/>
            <p:cNvSpPr/>
            <p:nvPr/>
          </p:nvSpPr>
          <p:spPr bwMode="auto">
            <a:xfrm flipV="1">
              <a:off x="3048000" y="3352800"/>
              <a:ext cx="152400" cy="152400"/>
            </a:xfrm>
            <a:prstGeom prst="triangl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3200400"/>
              <a:ext cx="7443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>
                  <a:solidFill>
                    <a:srgbClr val="0000FF"/>
                  </a:solidFill>
                </a:rPr>
                <a:t>2</a:t>
              </a:r>
              <a:r>
                <a:rPr lang="en-US" dirty="0" smtClean="0">
                  <a:solidFill>
                    <a:srgbClr val="0000FF"/>
                  </a:solidFill>
                </a:rPr>
                <a:t>φ ~ </a:t>
              </a:r>
              <a:r>
                <a:rPr lang="en-US" dirty="0" err="1" smtClean="0">
                  <a:solidFill>
                    <a:srgbClr val="0000FF"/>
                  </a:solidFill>
                </a:rPr>
                <a:t>ρ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1800" y="2895600"/>
              <a:ext cx="12708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determine </a:t>
              </a:r>
              <a:r>
                <a:rPr lang="en-US" dirty="0" err="1" smtClean="0">
                  <a:solidFill>
                    <a:srgbClr val="0000FF"/>
                  </a:solidFill>
                </a:rPr>
                <a:t>ρ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6" name="Isosceles Triangle 15"/>
            <p:cNvSpPr/>
            <p:nvPr/>
          </p:nvSpPr>
          <p:spPr bwMode="auto">
            <a:xfrm flipV="1">
              <a:off x="2227452" y="3776246"/>
              <a:ext cx="152400" cy="152400"/>
            </a:xfrm>
            <a:prstGeom prst="triangl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03652" y="3623846"/>
              <a:ext cx="2245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φ</a:t>
              </a:r>
              <a:r>
                <a:rPr lang="en-US" dirty="0" smtClean="0">
                  <a:solidFill>
                    <a:srgbClr val="0000FF"/>
                  </a:solidFill>
                </a:rPr>
                <a:t> accelerates particles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9" name="Right Brace 18"/>
            <p:cNvSpPr/>
            <p:nvPr/>
          </p:nvSpPr>
          <p:spPr bwMode="auto">
            <a:xfrm>
              <a:off x="2057400" y="3581400"/>
              <a:ext cx="152400" cy="533400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43FFC1-1147-C64B-A3BF-FE4A484D365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Challenges:</a:t>
            </a:r>
            <a:endParaRPr lang="en-US" dirty="0"/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2971800"/>
            <a:ext cx="4799013" cy="1828800"/>
          </a:xfrm>
        </p:spPr>
        <p:txBody>
          <a:bodyPr/>
          <a:lstStyle/>
          <a:p>
            <a:pPr algn="l" eaLnBrk="1" hangingPunct="1">
              <a:buFont typeface="Arial"/>
              <a:buChar char="•"/>
            </a:pPr>
            <a:r>
              <a:rPr lang="en-US" sz="2000" dirty="0" smtClean="0"/>
              <a:t>Technology</a:t>
            </a:r>
          </a:p>
          <a:p>
            <a:pPr algn="l" eaLnBrk="1" hangingPunct="1">
              <a:buFont typeface="Arial"/>
              <a:buChar char="•"/>
            </a:pPr>
            <a:r>
              <a:rPr lang="en-US" sz="2000" dirty="0" smtClean="0"/>
              <a:t>PIC</a:t>
            </a:r>
          </a:p>
          <a:p>
            <a:pPr algn="l" eaLnBrk="1" hangingPunct="1">
              <a:buFont typeface="Arial"/>
              <a:buChar char="•"/>
            </a:pPr>
            <a:r>
              <a:rPr lang="en-US" sz="2000" dirty="0" smtClean="0"/>
              <a:t>GTC</a:t>
            </a:r>
          </a:p>
          <a:p>
            <a:pPr algn="l" eaLnBrk="1" hangingPunct="1">
              <a:buFont typeface="Arial"/>
              <a:buChar char="•"/>
            </a:pPr>
            <a:r>
              <a:rPr lang="en-US" sz="2000" dirty="0" smtClean="0"/>
              <a:t>Memory-level parallelism</a:t>
            </a:r>
          </a:p>
          <a:p>
            <a:pPr algn="l" eaLnBrk="1" hangingPunct="1">
              <a:buFont typeface="Arial"/>
              <a:buChar char="•"/>
            </a:pPr>
            <a:r>
              <a:rPr lang="en-US" sz="2000" dirty="0" smtClean="0"/>
              <a:t>Locality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past DRAM capacity per core grew exponentially.</a:t>
            </a:r>
          </a:p>
          <a:p>
            <a:r>
              <a:rPr lang="en-US" dirty="0" smtClean="0"/>
              <a:t>In the future, </a:t>
            </a:r>
            <a:r>
              <a:rPr lang="en-US" b="1" dirty="0" smtClean="0">
                <a:solidFill>
                  <a:srgbClr val="FF0080"/>
                </a:solidFill>
              </a:rPr>
              <a:t>DRAM costs will dominate </a:t>
            </a:r>
            <a:r>
              <a:rPr lang="en-US" dirty="0" smtClean="0"/>
              <a:t>the cost &amp; power of extreme scale machines</a:t>
            </a:r>
          </a:p>
          <a:p>
            <a:r>
              <a:rPr lang="en-US" dirty="0" smtClean="0"/>
              <a:t>As such, DRAM per socket will remain constant or grow slower than cores</a:t>
            </a:r>
          </a:p>
          <a:p>
            <a:endParaRPr lang="en-US" dirty="0" smtClean="0"/>
          </a:p>
          <a:p>
            <a:r>
              <a:rPr lang="en-US" dirty="0" smtClean="0"/>
              <a:t>Applications must be re-optimized for a fixed DRAM budget</a:t>
            </a:r>
          </a:p>
          <a:p>
            <a:pPr>
              <a:buNone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	= sustained Flop/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   per    byte of DRAM capacity</a:t>
            </a:r>
          </a:p>
          <a:p>
            <a:pPr>
              <a:buNone/>
            </a:pP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Algorithms/optimizations whose DRAM capacity requirements scale linearly with the number of cores are unacceptable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Nominally, </a:t>
            </a:r>
            <a:r>
              <a:rPr lang="en-US" b="1" dirty="0" smtClean="0">
                <a:solidFill>
                  <a:srgbClr val="0000FF"/>
                </a:solidFill>
              </a:rPr>
              <a:t>push </a:t>
            </a:r>
            <a:r>
              <a:rPr lang="en-US" dirty="0" smtClean="0"/>
              <a:t>is embarrassingly parallel, and the technologies for </a:t>
            </a:r>
            <a:r>
              <a:rPr lang="en-US" b="1" dirty="0" smtClean="0">
                <a:solidFill>
                  <a:srgbClr val="0000FF"/>
                </a:solidFill>
              </a:rPr>
              <a:t>solving </a:t>
            </a:r>
            <a:r>
              <a:rPr lang="en-US" b="1" dirty="0" err="1" smtClean="0">
                <a:solidFill>
                  <a:srgbClr val="0000FF"/>
                </a:solidFill>
              </a:rPr>
              <a:t>PDEs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on structured grids are well developed.</a:t>
            </a:r>
          </a:p>
          <a:p>
            <a:r>
              <a:rPr lang="en-US" dirty="0" smtClean="0"/>
              <a:t>Unfortunately efficient HW/SW support for </a:t>
            </a:r>
            <a:r>
              <a:rPr lang="en-US" b="1" dirty="0" smtClean="0">
                <a:solidFill>
                  <a:srgbClr val="FF0080"/>
                </a:solidFill>
              </a:rPr>
              <a:t>gather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80"/>
                </a:solidFill>
              </a:rPr>
              <a:t>scatter </a:t>
            </a:r>
            <a:r>
              <a:rPr lang="en-US" dirty="0" smtClean="0"/>
              <a:t>operations is still a developing</a:t>
            </a:r>
            <a:r>
              <a:rPr lang="en-US" dirty="0" smtClean="0"/>
              <a:t> area of research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(</a:t>
            </a:r>
            <a:r>
              <a:rPr lang="en-US" dirty="0" smtClean="0"/>
              <a:t>single thread/multicore/</a:t>
            </a:r>
            <a:r>
              <a:rPr lang="en-US" dirty="0" err="1" smtClean="0"/>
              <a:t>multinode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7F7F7F"/>
                </a:solidFill>
              </a:rPr>
              <a:t>Although particles and grid points appear linearly in memory,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3201194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3201194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3201194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3201194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3201194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3656806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3656806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3656806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3656806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3656806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4112418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4112418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4112418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4112418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4112418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4568030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4568030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4568030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4568030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4568030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5023642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5023642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5023642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5023642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5023642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5479254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5479254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5479254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5479254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5479254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3429000" y="3200400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3429000" y="3656012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429000" y="4111624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429000" y="4567236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429000" y="5022848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429000" y="5478460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grpSp>
        <p:nvGrpSpPr>
          <p:cNvPr id="38" name="Group 45"/>
          <p:cNvGrpSpPr/>
          <p:nvPr/>
        </p:nvGrpSpPr>
        <p:grpSpPr>
          <a:xfrm>
            <a:off x="1524000" y="3124200"/>
            <a:ext cx="152400" cy="152400"/>
            <a:chOff x="152400" y="2971800"/>
            <a:chExt cx="152400" cy="152400"/>
          </a:xfrm>
        </p:grpSpPr>
        <p:sp>
          <p:nvSpPr>
            <p:cNvPr id="44" name="Oval 43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FF0080"/>
            </a:solidFill>
            <a:ln w="3175" cap="flat" cmpd="sng" algn="ctr">
              <a:solidFill>
                <a:srgbClr val="80004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rgbClr val="FFFFFF"/>
                  </a:solidFill>
                </a:rPr>
                <a:t>1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7" name="Group 85"/>
          <p:cNvGrpSpPr/>
          <p:nvPr/>
        </p:nvGrpSpPr>
        <p:grpSpPr>
          <a:xfrm>
            <a:off x="1752600" y="3124200"/>
            <a:ext cx="152400" cy="152400"/>
            <a:chOff x="152400" y="2971800"/>
            <a:chExt cx="152400" cy="152400"/>
          </a:xfrm>
        </p:grpSpPr>
        <p:sp>
          <p:nvSpPr>
            <p:cNvPr id="87" name="Oval 86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FF0080"/>
            </a:solidFill>
            <a:ln w="3175" cap="flat" cmpd="sng" algn="ctr">
              <a:solidFill>
                <a:srgbClr val="80004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rgbClr val="FFFFFF"/>
                  </a:solidFill>
                </a:rPr>
                <a:t>2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93"/>
          <p:cNvGrpSpPr/>
          <p:nvPr/>
        </p:nvGrpSpPr>
        <p:grpSpPr>
          <a:xfrm>
            <a:off x="1981200" y="3124200"/>
            <a:ext cx="152400" cy="152400"/>
            <a:chOff x="152400" y="2971800"/>
            <a:chExt cx="152400" cy="152400"/>
          </a:xfrm>
        </p:grpSpPr>
        <p:sp>
          <p:nvSpPr>
            <p:cNvPr id="95" name="Oval 94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FF0080"/>
            </a:solidFill>
            <a:ln w="3175" cap="flat" cmpd="sng" algn="ctr">
              <a:solidFill>
                <a:srgbClr val="80004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rgbClr val="FFFFFF"/>
                  </a:solidFill>
                </a:rPr>
                <a:t>3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Group 101"/>
          <p:cNvGrpSpPr/>
          <p:nvPr/>
        </p:nvGrpSpPr>
        <p:grpSpPr>
          <a:xfrm>
            <a:off x="2209800" y="3124200"/>
            <a:ext cx="152400" cy="152400"/>
            <a:chOff x="152400" y="2971800"/>
            <a:chExt cx="152400" cy="152400"/>
          </a:xfrm>
        </p:grpSpPr>
        <p:sp>
          <p:nvSpPr>
            <p:cNvPr id="103" name="Oval 102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FF0080"/>
            </a:solidFill>
            <a:ln w="3175" cap="flat" cmpd="sng" algn="ctr">
              <a:solidFill>
                <a:srgbClr val="80004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rgbClr val="FFFFFF"/>
                  </a:solidFill>
                </a:rPr>
                <a:t>4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3" name="Group 109"/>
          <p:cNvGrpSpPr/>
          <p:nvPr/>
        </p:nvGrpSpPr>
        <p:grpSpPr>
          <a:xfrm>
            <a:off x="2438400" y="3124200"/>
            <a:ext cx="152400" cy="152400"/>
            <a:chOff x="152400" y="2971800"/>
            <a:chExt cx="152400" cy="152400"/>
          </a:xfrm>
        </p:grpSpPr>
        <p:sp>
          <p:nvSpPr>
            <p:cNvPr id="111" name="Oval 110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FF0080"/>
            </a:solidFill>
            <a:ln w="3175" cap="flat" cmpd="sng" algn="ctr">
              <a:solidFill>
                <a:srgbClr val="80004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rgbClr val="FFFFFF"/>
                  </a:solidFill>
                </a:rPr>
                <a:t>5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2" name="Group 45"/>
          <p:cNvGrpSpPr/>
          <p:nvPr/>
        </p:nvGrpSpPr>
        <p:grpSpPr>
          <a:xfrm>
            <a:off x="3352800" y="3124200"/>
            <a:ext cx="152400" cy="152400"/>
            <a:chOff x="152400" y="2971800"/>
            <a:chExt cx="152400" cy="152400"/>
          </a:xfrm>
        </p:grpSpPr>
        <p:sp>
          <p:nvSpPr>
            <p:cNvPr id="105" name="Oval 104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0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3" name="Group 45"/>
          <p:cNvGrpSpPr/>
          <p:nvPr/>
        </p:nvGrpSpPr>
        <p:grpSpPr>
          <a:xfrm>
            <a:off x="3810000" y="3124200"/>
            <a:ext cx="152400" cy="152400"/>
            <a:chOff x="152400" y="2971800"/>
            <a:chExt cx="152400" cy="152400"/>
          </a:xfrm>
        </p:grpSpPr>
        <p:sp>
          <p:nvSpPr>
            <p:cNvPr id="114" name="Oval 113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1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6" name="Group 45"/>
          <p:cNvGrpSpPr/>
          <p:nvPr/>
        </p:nvGrpSpPr>
        <p:grpSpPr>
          <a:xfrm>
            <a:off x="4267200" y="3124200"/>
            <a:ext cx="152400" cy="152400"/>
            <a:chOff x="152400" y="2971800"/>
            <a:chExt cx="152400" cy="152400"/>
          </a:xfrm>
        </p:grpSpPr>
        <p:sp>
          <p:nvSpPr>
            <p:cNvPr id="117" name="Oval 116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2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9" name="Group 45"/>
          <p:cNvGrpSpPr/>
          <p:nvPr/>
        </p:nvGrpSpPr>
        <p:grpSpPr>
          <a:xfrm>
            <a:off x="4724400" y="3124200"/>
            <a:ext cx="152400" cy="152400"/>
            <a:chOff x="152400" y="2971800"/>
            <a:chExt cx="152400" cy="152400"/>
          </a:xfrm>
        </p:grpSpPr>
        <p:sp>
          <p:nvSpPr>
            <p:cNvPr id="120" name="Oval 119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3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2" name="Group 45"/>
          <p:cNvGrpSpPr/>
          <p:nvPr/>
        </p:nvGrpSpPr>
        <p:grpSpPr>
          <a:xfrm>
            <a:off x="5181600" y="3124200"/>
            <a:ext cx="152400" cy="152400"/>
            <a:chOff x="152400" y="2971800"/>
            <a:chExt cx="152400" cy="152400"/>
          </a:xfrm>
        </p:grpSpPr>
        <p:sp>
          <p:nvSpPr>
            <p:cNvPr id="123" name="Oval 122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4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5" name="Group 45"/>
          <p:cNvGrpSpPr/>
          <p:nvPr/>
        </p:nvGrpSpPr>
        <p:grpSpPr>
          <a:xfrm>
            <a:off x="5638800" y="3124200"/>
            <a:ext cx="152400" cy="152400"/>
            <a:chOff x="152400" y="2971800"/>
            <a:chExt cx="152400" cy="152400"/>
          </a:xfrm>
        </p:grpSpPr>
        <p:sp>
          <p:nvSpPr>
            <p:cNvPr id="126" name="Oval 125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5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8" name="Group 45"/>
          <p:cNvGrpSpPr/>
          <p:nvPr/>
        </p:nvGrpSpPr>
        <p:grpSpPr>
          <a:xfrm>
            <a:off x="3352800" y="3581400"/>
            <a:ext cx="152400" cy="152400"/>
            <a:chOff x="152400" y="2971800"/>
            <a:chExt cx="152400" cy="152400"/>
          </a:xfrm>
        </p:grpSpPr>
        <p:sp>
          <p:nvSpPr>
            <p:cNvPr id="129" name="Oval 128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6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5" name="Group 45"/>
          <p:cNvGrpSpPr/>
          <p:nvPr/>
        </p:nvGrpSpPr>
        <p:grpSpPr>
          <a:xfrm>
            <a:off x="3810000" y="3581400"/>
            <a:ext cx="152400" cy="152400"/>
            <a:chOff x="152400" y="2971800"/>
            <a:chExt cx="152400" cy="152400"/>
          </a:xfrm>
        </p:grpSpPr>
        <p:sp>
          <p:nvSpPr>
            <p:cNvPr id="140" name="Oval 139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7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5" name="Group 45"/>
          <p:cNvGrpSpPr/>
          <p:nvPr/>
        </p:nvGrpSpPr>
        <p:grpSpPr>
          <a:xfrm>
            <a:off x="4267200" y="3581400"/>
            <a:ext cx="152400" cy="152400"/>
            <a:chOff x="152400" y="2971800"/>
            <a:chExt cx="152400" cy="152400"/>
          </a:xfrm>
        </p:grpSpPr>
        <p:sp>
          <p:nvSpPr>
            <p:cNvPr id="150" name="Oval 149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8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6" name="Group 45"/>
          <p:cNvGrpSpPr/>
          <p:nvPr/>
        </p:nvGrpSpPr>
        <p:grpSpPr>
          <a:xfrm>
            <a:off x="4724400" y="3581400"/>
            <a:ext cx="152400" cy="152400"/>
            <a:chOff x="152400" y="2971800"/>
            <a:chExt cx="152400" cy="152400"/>
          </a:xfrm>
        </p:grpSpPr>
        <p:sp>
          <p:nvSpPr>
            <p:cNvPr id="157" name="Oval 156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9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9" name="Group 45"/>
          <p:cNvGrpSpPr/>
          <p:nvPr/>
        </p:nvGrpSpPr>
        <p:grpSpPr>
          <a:xfrm>
            <a:off x="5181600" y="3581400"/>
            <a:ext cx="152400" cy="152400"/>
            <a:chOff x="152400" y="2971800"/>
            <a:chExt cx="152400" cy="152400"/>
          </a:xfrm>
        </p:grpSpPr>
        <p:sp>
          <p:nvSpPr>
            <p:cNvPr id="160" name="Oval 159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10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2" name="Group 45"/>
          <p:cNvGrpSpPr/>
          <p:nvPr/>
        </p:nvGrpSpPr>
        <p:grpSpPr>
          <a:xfrm>
            <a:off x="5638800" y="3581400"/>
            <a:ext cx="152400" cy="152400"/>
            <a:chOff x="152400" y="2971800"/>
            <a:chExt cx="152400" cy="152400"/>
          </a:xfrm>
        </p:grpSpPr>
        <p:sp>
          <p:nvSpPr>
            <p:cNvPr id="163" name="Oval 162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11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5" name="Group 45"/>
          <p:cNvGrpSpPr/>
          <p:nvPr/>
        </p:nvGrpSpPr>
        <p:grpSpPr>
          <a:xfrm>
            <a:off x="3352800" y="4038600"/>
            <a:ext cx="152400" cy="152400"/>
            <a:chOff x="152400" y="2971800"/>
            <a:chExt cx="152400" cy="152400"/>
          </a:xfrm>
        </p:grpSpPr>
        <p:sp>
          <p:nvSpPr>
            <p:cNvPr id="166" name="Oval 165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12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8" name="Group 45"/>
          <p:cNvGrpSpPr/>
          <p:nvPr/>
        </p:nvGrpSpPr>
        <p:grpSpPr>
          <a:xfrm>
            <a:off x="3810000" y="4038600"/>
            <a:ext cx="152400" cy="152400"/>
            <a:chOff x="152400" y="2971800"/>
            <a:chExt cx="152400" cy="152400"/>
          </a:xfrm>
        </p:grpSpPr>
        <p:sp>
          <p:nvSpPr>
            <p:cNvPr id="169" name="Oval 168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13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1" name="Group 45"/>
          <p:cNvGrpSpPr/>
          <p:nvPr/>
        </p:nvGrpSpPr>
        <p:grpSpPr>
          <a:xfrm>
            <a:off x="4267200" y="4038600"/>
            <a:ext cx="152400" cy="152400"/>
            <a:chOff x="152400" y="2971800"/>
            <a:chExt cx="152400" cy="152400"/>
          </a:xfrm>
        </p:grpSpPr>
        <p:sp>
          <p:nvSpPr>
            <p:cNvPr id="172" name="Oval 171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14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4" name="Group 45"/>
          <p:cNvGrpSpPr/>
          <p:nvPr/>
        </p:nvGrpSpPr>
        <p:grpSpPr>
          <a:xfrm>
            <a:off x="4724400" y="4038600"/>
            <a:ext cx="152400" cy="152400"/>
            <a:chOff x="152400" y="2971800"/>
            <a:chExt cx="152400" cy="152400"/>
          </a:xfrm>
        </p:grpSpPr>
        <p:sp>
          <p:nvSpPr>
            <p:cNvPr id="175" name="Oval 174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15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7" name="Group 45"/>
          <p:cNvGrpSpPr/>
          <p:nvPr/>
        </p:nvGrpSpPr>
        <p:grpSpPr>
          <a:xfrm>
            <a:off x="5181600" y="4038600"/>
            <a:ext cx="152400" cy="152400"/>
            <a:chOff x="152400" y="2971800"/>
            <a:chExt cx="152400" cy="152400"/>
          </a:xfrm>
        </p:grpSpPr>
        <p:sp>
          <p:nvSpPr>
            <p:cNvPr id="178" name="Oval 177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16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0" name="Group 45"/>
          <p:cNvGrpSpPr/>
          <p:nvPr/>
        </p:nvGrpSpPr>
        <p:grpSpPr>
          <a:xfrm>
            <a:off x="5638800" y="4038600"/>
            <a:ext cx="152400" cy="152400"/>
            <a:chOff x="152400" y="2971800"/>
            <a:chExt cx="152400" cy="152400"/>
          </a:xfrm>
        </p:grpSpPr>
        <p:sp>
          <p:nvSpPr>
            <p:cNvPr id="181" name="Oval 180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17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3" name="Group 45"/>
          <p:cNvGrpSpPr/>
          <p:nvPr/>
        </p:nvGrpSpPr>
        <p:grpSpPr>
          <a:xfrm>
            <a:off x="3352800" y="4495800"/>
            <a:ext cx="152400" cy="152400"/>
            <a:chOff x="152400" y="2971800"/>
            <a:chExt cx="152400" cy="152400"/>
          </a:xfrm>
        </p:grpSpPr>
        <p:sp>
          <p:nvSpPr>
            <p:cNvPr id="184" name="Oval 183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18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6" name="Group 45"/>
          <p:cNvGrpSpPr/>
          <p:nvPr/>
        </p:nvGrpSpPr>
        <p:grpSpPr>
          <a:xfrm>
            <a:off x="3810000" y="4495800"/>
            <a:ext cx="152400" cy="152400"/>
            <a:chOff x="152400" y="2971800"/>
            <a:chExt cx="152400" cy="152400"/>
          </a:xfrm>
        </p:grpSpPr>
        <p:sp>
          <p:nvSpPr>
            <p:cNvPr id="187" name="Oval 186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19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9" name="Group 45"/>
          <p:cNvGrpSpPr/>
          <p:nvPr/>
        </p:nvGrpSpPr>
        <p:grpSpPr>
          <a:xfrm>
            <a:off x="4267200" y="4495800"/>
            <a:ext cx="152400" cy="152400"/>
            <a:chOff x="152400" y="2971800"/>
            <a:chExt cx="152400" cy="152400"/>
          </a:xfrm>
        </p:grpSpPr>
        <p:sp>
          <p:nvSpPr>
            <p:cNvPr id="190" name="Oval 189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20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2" name="Group 45"/>
          <p:cNvGrpSpPr/>
          <p:nvPr/>
        </p:nvGrpSpPr>
        <p:grpSpPr>
          <a:xfrm>
            <a:off x="4724400" y="4495800"/>
            <a:ext cx="152400" cy="152400"/>
            <a:chOff x="152400" y="2971800"/>
            <a:chExt cx="152400" cy="152400"/>
          </a:xfrm>
        </p:grpSpPr>
        <p:sp>
          <p:nvSpPr>
            <p:cNvPr id="193" name="Oval 192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21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5" name="Group 45"/>
          <p:cNvGrpSpPr/>
          <p:nvPr/>
        </p:nvGrpSpPr>
        <p:grpSpPr>
          <a:xfrm>
            <a:off x="5181600" y="4495800"/>
            <a:ext cx="152400" cy="152400"/>
            <a:chOff x="152400" y="2971800"/>
            <a:chExt cx="152400" cy="152400"/>
          </a:xfrm>
        </p:grpSpPr>
        <p:sp>
          <p:nvSpPr>
            <p:cNvPr id="196" name="Oval 195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22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8" name="Group 45"/>
          <p:cNvGrpSpPr/>
          <p:nvPr/>
        </p:nvGrpSpPr>
        <p:grpSpPr>
          <a:xfrm>
            <a:off x="5638800" y="4495800"/>
            <a:ext cx="152400" cy="152400"/>
            <a:chOff x="152400" y="2971800"/>
            <a:chExt cx="152400" cy="152400"/>
          </a:xfrm>
        </p:grpSpPr>
        <p:sp>
          <p:nvSpPr>
            <p:cNvPr id="199" name="Oval 198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23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1" name="Group 45"/>
          <p:cNvGrpSpPr/>
          <p:nvPr/>
        </p:nvGrpSpPr>
        <p:grpSpPr>
          <a:xfrm>
            <a:off x="3352800" y="4953000"/>
            <a:ext cx="152400" cy="152400"/>
            <a:chOff x="152400" y="2971800"/>
            <a:chExt cx="152400" cy="152400"/>
          </a:xfrm>
        </p:grpSpPr>
        <p:sp>
          <p:nvSpPr>
            <p:cNvPr id="202" name="Oval 201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24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" name="Group 45"/>
          <p:cNvGrpSpPr/>
          <p:nvPr/>
        </p:nvGrpSpPr>
        <p:grpSpPr>
          <a:xfrm>
            <a:off x="3810000" y="4953000"/>
            <a:ext cx="152400" cy="152400"/>
            <a:chOff x="152400" y="2971800"/>
            <a:chExt cx="152400" cy="152400"/>
          </a:xfrm>
        </p:grpSpPr>
        <p:sp>
          <p:nvSpPr>
            <p:cNvPr id="205" name="Oval 204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25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7" name="Group 45"/>
          <p:cNvGrpSpPr/>
          <p:nvPr/>
        </p:nvGrpSpPr>
        <p:grpSpPr>
          <a:xfrm>
            <a:off x="4267200" y="4953000"/>
            <a:ext cx="152400" cy="152400"/>
            <a:chOff x="152400" y="2971800"/>
            <a:chExt cx="152400" cy="152400"/>
          </a:xfrm>
        </p:grpSpPr>
        <p:sp>
          <p:nvSpPr>
            <p:cNvPr id="208" name="Oval 207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26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0" name="Group 45"/>
          <p:cNvGrpSpPr/>
          <p:nvPr/>
        </p:nvGrpSpPr>
        <p:grpSpPr>
          <a:xfrm>
            <a:off x="4724400" y="4953000"/>
            <a:ext cx="152400" cy="152400"/>
            <a:chOff x="152400" y="2971800"/>
            <a:chExt cx="152400" cy="152400"/>
          </a:xfrm>
        </p:grpSpPr>
        <p:sp>
          <p:nvSpPr>
            <p:cNvPr id="211" name="Oval 210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27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3" name="Group 45"/>
          <p:cNvGrpSpPr/>
          <p:nvPr/>
        </p:nvGrpSpPr>
        <p:grpSpPr>
          <a:xfrm>
            <a:off x="5181600" y="4953000"/>
            <a:ext cx="152400" cy="152400"/>
            <a:chOff x="152400" y="2971800"/>
            <a:chExt cx="152400" cy="152400"/>
          </a:xfrm>
        </p:grpSpPr>
        <p:sp>
          <p:nvSpPr>
            <p:cNvPr id="214" name="Oval 213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28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6" name="Group 45"/>
          <p:cNvGrpSpPr/>
          <p:nvPr/>
        </p:nvGrpSpPr>
        <p:grpSpPr>
          <a:xfrm>
            <a:off x="5638800" y="4953000"/>
            <a:ext cx="152400" cy="152400"/>
            <a:chOff x="152400" y="2971800"/>
            <a:chExt cx="152400" cy="152400"/>
          </a:xfrm>
        </p:grpSpPr>
        <p:sp>
          <p:nvSpPr>
            <p:cNvPr id="217" name="Oval 216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29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9" name="Group 45"/>
          <p:cNvGrpSpPr/>
          <p:nvPr/>
        </p:nvGrpSpPr>
        <p:grpSpPr>
          <a:xfrm>
            <a:off x="3352800" y="5410200"/>
            <a:ext cx="152400" cy="152400"/>
            <a:chOff x="152400" y="2971800"/>
            <a:chExt cx="152400" cy="152400"/>
          </a:xfrm>
        </p:grpSpPr>
        <p:sp>
          <p:nvSpPr>
            <p:cNvPr id="220" name="Oval 219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30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2" name="Group 45"/>
          <p:cNvGrpSpPr/>
          <p:nvPr/>
        </p:nvGrpSpPr>
        <p:grpSpPr>
          <a:xfrm>
            <a:off x="3810000" y="5410200"/>
            <a:ext cx="152400" cy="152400"/>
            <a:chOff x="152400" y="2971800"/>
            <a:chExt cx="152400" cy="152400"/>
          </a:xfrm>
        </p:grpSpPr>
        <p:sp>
          <p:nvSpPr>
            <p:cNvPr id="223" name="Oval 222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31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5" name="Group 45"/>
          <p:cNvGrpSpPr/>
          <p:nvPr/>
        </p:nvGrpSpPr>
        <p:grpSpPr>
          <a:xfrm>
            <a:off x="4267200" y="5410200"/>
            <a:ext cx="152400" cy="152400"/>
            <a:chOff x="152400" y="2971800"/>
            <a:chExt cx="152400" cy="152400"/>
          </a:xfrm>
        </p:grpSpPr>
        <p:sp>
          <p:nvSpPr>
            <p:cNvPr id="226" name="Oval 225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32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8" name="Group 45"/>
          <p:cNvGrpSpPr/>
          <p:nvPr/>
        </p:nvGrpSpPr>
        <p:grpSpPr>
          <a:xfrm>
            <a:off x="4724400" y="5410200"/>
            <a:ext cx="152400" cy="152400"/>
            <a:chOff x="152400" y="2971800"/>
            <a:chExt cx="152400" cy="152400"/>
          </a:xfrm>
        </p:grpSpPr>
        <p:sp>
          <p:nvSpPr>
            <p:cNvPr id="229" name="Oval 228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33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1" name="Group 45"/>
          <p:cNvGrpSpPr/>
          <p:nvPr/>
        </p:nvGrpSpPr>
        <p:grpSpPr>
          <a:xfrm>
            <a:off x="5181600" y="5410200"/>
            <a:ext cx="152400" cy="152400"/>
            <a:chOff x="152400" y="2971800"/>
            <a:chExt cx="152400" cy="152400"/>
          </a:xfrm>
        </p:grpSpPr>
        <p:sp>
          <p:nvSpPr>
            <p:cNvPr id="232" name="Oval 231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34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4" name="Group 45"/>
          <p:cNvGrpSpPr/>
          <p:nvPr/>
        </p:nvGrpSpPr>
        <p:grpSpPr>
          <a:xfrm>
            <a:off x="5638800" y="5410200"/>
            <a:ext cx="152400" cy="152400"/>
            <a:chOff x="152400" y="2971800"/>
            <a:chExt cx="152400" cy="152400"/>
          </a:xfrm>
        </p:grpSpPr>
        <p:sp>
          <p:nvSpPr>
            <p:cNvPr id="235" name="Oval 234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1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35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Nominally, </a:t>
            </a:r>
            <a:r>
              <a:rPr lang="en-US" b="1" dirty="0" smtClean="0">
                <a:solidFill>
                  <a:srgbClr val="0000FF"/>
                </a:solidFill>
              </a:rPr>
              <a:t>push </a:t>
            </a:r>
            <a:r>
              <a:rPr lang="en-US" dirty="0" smtClean="0"/>
              <a:t>is embarrassingly parallel, and the technologies for </a:t>
            </a:r>
            <a:r>
              <a:rPr lang="en-US" b="1" dirty="0" smtClean="0">
                <a:solidFill>
                  <a:srgbClr val="0000FF"/>
                </a:solidFill>
              </a:rPr>
              <a:t>solving </a:t>
            </a:r>
            <a:r>
              <a:rPr lang="en-US" b="1" dirty="0" err="1" smtClean="0">
                <a:solidFill>
                  <a:srgbClr val="0000FF"/>
                </a:solidFill>
              </a:rPr>
              <a:t>PDEs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on structured grids are well developed.</a:t>
            </a:r>
          </a:p>
          <a:p>
            <a:r>
              <a:rPr lang="en-US" dirty="0" smtClean="0"/>
              <a:t>Unfortunately efficient HW/SW support for </a:t>
            </a:r>
            <a:r>
              <a:rPr lang="en-US" b="1" dirty="0" smtClean="0">
                <a:solidFill>
                  <a:srgbClr val="FF0080"/>
                </a:solidFill>
              </a:rPr>
              <a:t>gather</a:t>
            </a:r>
            <a:r>
              <a:rPr lang="en-US" dirty="0" smtClean="0"/>
              <a:t>/</a:t>
            </a:r>
            <a:r>
              <a:rPr lang="en-US" b="1" dirty="0" smtClean="0">
                <a:solidFill>
                  <a:srgbClr val="FF0080"/>
                </a:solidFill>
              </a:rPr>
              <a:t>scatter </a:t>
            </a:r>
            <a:r>
              <a:rPr lang="en-US" dirty="0" smtClean="0"/>
              <a:t>operations is still a developing area of research</a:t>
            </a:r>
          </a:p>
          <a:p>
            <a:pPr>
              <a:buNone/>
            </a:pPr>
            <a:r>
              <a:rPr lang="en-US" dirty="0" smtClean="0"/>
              <a:t>	(single thread/multicore/</a:t>
            </a:r>
            <a:r>
              <a:rPr lang="en-US" dirty="0" err="1" smtClean="0"/>
              <a:t>multinode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7F7F7F"/>
                </a:solidFill>
              </a:rPr>
              <a:t>When the particles’ spatial coordinates are mapped to the grid, </a:t>
            </a:r>
          </a:p>
          <a:p>
            <a:pPr algn="ctr">
              <a:buNone/>
            </a:pPr>
            <a:r>
              <a:rPr lang="en-US" dirty="0" smtClean="0">
                <a:solidFill>
                  <a:srgbClr val="7F7F7F"/>
                </a:solidFill>
              </a:rPr>
              <a:t>there is no correlation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3201194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3201194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3201194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3201194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3201194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3656806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3656806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3656806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3656806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3656806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4112418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4112418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4112418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4112418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4112418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4568030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4568030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4568030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4568030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4568030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5023642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5023642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5023642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5023642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5023642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5479254" y="34282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5479254" y="38854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5479254" y="43426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5479254" y="47998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5479254" y="5257006"/>
            <a:ext cx="457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3429000" y="3200400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3429000" y="3656012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429000" y="4111624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429000" y="4567236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429000" y="5022848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429000" y="5478460"/>
            <a:ext cx="2286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grpSp>
        <p:nvGrpSpPr>
          <p:cNvPr id="46" name="Group 45"/>
          <p:cNvGrpSpPr/>
          <p:nvPr/>
        </p:nvGrpSpPr>
        <p:grpSpPr>
          <a:xfrm>
            <a:off x="3657600" y="3276600"/>
            <a:ext cx="152400" cy="152400"/>
            <a:chOff x="152400" y="2971800"/>
            <a:chExt cx="152400" cy="152400"/>
          </a:xfrm>
        </p:grpSpPr>
        <p:sp>
          <p:nvSpPr>
            <p:cNvPr id="44" name="Oval 43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FF0080"/>
            </a:solidFill>
            <a:ln w="3175" cap="flat" cmpd="sng" algn="ctr">
              <a:solidFill>
                <a:srgbClr val="80004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rgbClr val="FFFFFF"/>
                  </a:solidFill>
                </a:rPr>
                <a:t>1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953000" y="5029200"/>
            <a:ext cx="152400" cy="152400"/>
            <a:chOff x="152400" y="2971800"/>
            <a:chExt cx="152400" cy="152400"/>
          </a:xfrm>
        </p:grpSpPr>
        <p:sp>
          <p:nvSpPr>
            <p:cNvPr id="87" name="Oval 86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FF0080"/>
            </a:solidFill>
            <a:ln w="3175" cap="flat" cmpd="sng" algn="ctr">
              <a:solidFill>
                <a:srgbClr val="80004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rgbClr val="FFFFFF"/>
                  </a:solidFill>
                </a:rPr>
                <a:t>2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334000" y="3733800"/>
            <a:ext cx="152400" cy="152400"/>
            <a:chOff x="152400" y="2971800"/>
            <a:chExt cx="152400" cy="152400"/>
          </a:xfrm>
        </p:grpSpPr>
        <p:sp>
          <p:nvSpPr>
            <p:cNvPr id="95" name="Oval 94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FF0080"/>
            </a:solidFill>
            <a:ln w="3175" cap="flat" cmpd="sng" algn="ctr">
              <a:solidFill>
                <a:srgbClr val="80004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rgbClr val="FFFFFF"/>
                  </a:solidFill>
                </a:rPr>
                <a:t>3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038600" y="4724400"/>
            <a:ext cx="152400" cy="152400"/>
            <a:chOff x="152400" y="2971800"/>
            <a:chExt cx="152400" cy="152400"/>
          </a:xfrm>
        </p:grpSpPr>
        <p:sp>
          <p:nvSpPr>
            <p:cNvPr id="103" name="Oval 102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FF0080"/>
            </a:solidFill>
            <a:ln w="3175" cap="flat" cmpd="sng" algn="ctr">
              <a:solidFill>
                <a:srgbClr val="80004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rgbClr val="FFFFFF"/>
                  </a:solidFill>
                </a:rPr>
                <a:t>4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953000" y="3505200"/>
            <a:ext cx="152400" cy="152400"/>
            <a:chOff x="152400" y="2971800"/>
            <a:chExt cx="152400" cy="152400"/>
          </a:xfrm>
        </p:grpSpPr>
        <p:sp>
          <p:nvSpPr>
            <p:cNvPr id="111" name="Oval 110"/>
            <p:cNvSpPr/>
            <p:nvPr/>
          </p:nvSpPr>
          <p:spPr bwMode="auto">
            <a:xfrm>
              <a:off x="152400" y="2971800"/>
              <a:ext cx="152400" cy="152400"/>
            </a:xfrm>
            <a:prstGeom prst="ellipse">
              <a:avLst/>
            </a:prstGeom>
            <a:solidFill>
              <a:srgbClr val="FF0080"/>
            </a:solidFill>
            <a:ln w="3175" cap="flat" cmpd="sng" algn="ctr">
              <a:solidFill>
                <a:srgbClr val="80004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52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rgbClr val="FFFFFF"/>
                  </a:solidFill>
                </a:rPr>
                <a:t>5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LabTemplate">
  <a:themeElements>
    <a:clrScheme name="ParLab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rLab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ParLab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HD:Users:samw:Documents:Research:Talks:ParLabTemplate.pot</Template>
  <TotalTime>6587</TotalTime>
  <Words>2317</Words>
  <Application>Microsoft Macintosh PowerPoint</Application>
  <PresentationFormat>On-screen Show (4:3)</PresentationFormat>
  <Paragraphs>552</Paragraphs>
  <Slides>35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ParLabTemplate</vt:lpstr>
      <vt:lpstr>Memory-Efficient Optimization of Gyrokinetic Particle-to-Grid Interpolation for Multicore Processors</vt:lpstr>
      <vt:lpstr>Outline</vt:lpstr>
      <vt:lpstr>Gyrokinetic Toroidal Code</vt:lpstr>
      <vt:lpstr>Gyrokinetic Toroidal Simulations</vt:lpstr>
      <vt:lpstr>Particle-in-Cell Methods</vt:lpstr>
      <vt:lpstr>Challenges:</vt:lpstr>
      <vt:lpstr>Technology</vt:lpstr>
      <vt:lpstr>PIC Challenges</vt:lpstr>
      <vt:lpstr>PIC Challenges</vt:lpstr>
      <vt:lpstr>PIC Challenges</vt:lpstr>
      <vt:lpstr>PIC Challenges</vt:lpstr>
      <vt:lpstr>Sequential GTC Challenges</vt:lpstr>
      <vt:lpstr>3D Issues</vt:lpstr>
      <vt:lpstr>Multicore GTC Challenges (memory-level parallelism)</vt:lpstr>
      <vt:lpstr>Multicore GTC Challenges (Data locality)</vt:lpstr>
      <vt:lpstr>Multicore Solutions</vt:lpstr>
      <vt:lpstr>Focus: Charge Deposition</vt:lpstr>
      <vt:lpstr>Managing Data Locality (Particle Decomposition)</vt:lpstr>
      <vt:lpstr>Managing Data Locality (Grid Decomposition)</vt:lpstr>
      <vt:lpstr>Example #1</vt:lpstr>
      <vt:lpstr>Example #2</vt:lpstr>
      <vt:lpstr>Managing Data Hazards (Synchronization)</vt:lpstr>
      <vt:lpstr>Visualizing Locking Granularity</vt:lpstr>
      <vt:lpstr>Locality × Synchronization</vt:lpstr>
      <vt:lpstr>Miscellaneous</vt:lpstr>
      <vt:lpstr>Results</vt:lpstr>
      <vt:lpstr>Experimental Setup</vt:lpstr>
      <vt:lpstr>Performance as a function of grid decomposition and synchronization</vt:lpstr>
      <vt:lpstr>Memory Usage as a function of grid decomposition and synchronization</vt:lpstr>
      <vt:lpstr>Performance as a function of problem configuration</vt:lpstr>
      <vt:lpstr>Summary &amp; Discussion</vt:lpstr>
      <vt:lpstr>Summary</vt:lpstr>
      <vt:lpstr>Further Reading</vt:lpstr>
      <vt:lpstr>Acknowledgements</vt:lpstr>
      <vt:lpstr>Questions?</vt:lpstr>
    </vt:vector>
  </TitlesOfParts>
  <Company>Sam Williams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Autotuning Sparse Matrix and  Lattice-Boltzmann Kernels</dc:title>
  <dc:creator>Sam Williams</dc:creator>
  <cp:lastModifiedBy>Sam Williams</cp:lastModifiedBy>
  <cp:revision>498</cp:revision>
  <cp:lastPrinted>2009-05-04T19:46:51Z</cp:lastPrinted>
  <dcterms:created xsi:type="dcterms:W3CDTF">2010-02-23T01:51:35Z</dcterms:created>
  <dcterms:modified xsi:type="dcterms:W3CDTF">2010-02-23T02:40:31Z</dcterms:modified>
</cp:coreProperties>
</file>