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616" r:id="rId3"/>
    <p:sldId id="672" r:id="rId4"/>
    <p:sldId id="479" r:id="rId5"/>
    <p:sldId id="663" r:id="rId6"/>
    <p:sldId id="400" r:id="rId7"/>
    <p:sldId id="496" r:id="rId8"/>
    <p:sldId id="653" r:id="rId9"/>
    <p:sldId id="644" r:id="rId10"/>
    <p:sldId id="652" r:id="rId11"/>
    <p:sldId id="559" r:id="rId12"/>
    <p:sldId id="645" r:id="rId13"/>
    <p:sldId id="654" r:id="rId14"/>
    <p:sldId id="662" r:id="rId15"/>
    <p:sldId id="670" r:id="rId16"/>
    <p:sldId id="671" r:id="rId17"/>
    <p:sldId id="664" r:id="rId18"/>
    <p:sldId id="656" r:id="rId19"/>
    <p:sldId id="657" r:id="rId20"/>
    <p:sldId id="658" r:id="rId21"/>
    <p:sldId id="659" r:id="rId22"/>
    <p:sldId id="665" r:id="rId23"/>
    <p:sldId id="660" r:id="rId24"/>
    <p:sldId id="655" r:id="rId25"/>
    <p:sldId id="666" r:id="rId26"/>
    <p:sldId id="661" r:id="rId27"/>
    <p:sldId id="680" r:id="rId28"/>
    <p:sldId id="681" r:id="rId29"/>
    <p:sldId id="686" r:id="rId30"/>
    <p:sldId id="687" r:id="rId31"/>
    <p:sldId id="682" r:id="rId32"/>
    <p:sldId id="683" r:id="rId33"/>
    <p:sldId id="684" r:id="rId34"/>
    <p:sldId id="685" r:id="rId35"/>
    <p:sldId id="667" r:id="rId36"/>
    <p:sldId id="531" r:id="rId37"/>
    <p:sldId id="668" r:id="rId38"/>
    <p:sldId id="499" r:id="rId39"/>
    <p:sldId id="676" r:id="rId40"/>
    <p:sldId id="675" r:id="rId41"/>
    <p:sldId id="537" r:id="rId42"/>
    <p:sldId id="61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80"/>
    <a:srgbClr val="0000FF"/>
    <a:srgbClr val="FF0080"/>
    <a:srgbClr val="FF6FCF"/>
    <a:srgbClr val="FF66FF"/>
    <a:srgbClr val="CC66FF"/>
    <a:srgbClr val="6666FF"/>
    <a:srgbClr val="66CCFF"/>
    <a:srgbClr val="66FFFF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16" autoAdjust="0"/>
    <p:restoredTop sz="90318" autoAdjust="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5" d="100"/>
        <a:sy n="75" d="100"/>
      </p:scale>
      <p:origin x="0" y="39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662B2E61-58B5-904E-9578-5BC05DC00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CB8DF497-4173-1444-A9F5-62ED9FB83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27A52-70BE-FB45-9F19-24347436354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17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24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26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34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37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38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D7E33-42B5-474B-85EB-E483E5BA9689}" type="slidenum">
              <a:rPr lang="en-US"/>
              <a:pPr/>
              <a:t>41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3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FB6F9-8FF3-D146-8146-3E910647BA0D}" type="slidenum">
              <a:rPr lang="en-US"/>
              <a:pPr/>
              <a:t>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FB6F9-8FF3-D146-8146-3E910647BA0D}" type="slidenum">
              <a:rPr lang="en-US"/>
              <a:pPr/>
              <a:t>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DBF34-3D6A-4A48-817E-21FD2A2076B9}" type="slidenum">
              <a:rPr lang="en-US"/>
              <a:pPr/>
              <a:t>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F9885-F665-E44C-9E67-BB717A5DF924}" type="slidenum">
              <a:rPr lang="en-US"/>
              <a:pPr/>
              <a:t>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PPE performance is abysmal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DD967-868E-374F-8971-739C4CB356EF}" type="slidenum">
              <a:rPr lang="en-US"/>
              <a:pPr/>
              <a:t>11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DD967-868E-374F-8971-739C4CB356EF}" type="slidenum">
              <a:rPr lang="en-US"/>
              <a:pPr/>
              <a:t>12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14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0" y="6648450"/>
            <a:ext cx="9144000" cy="76200"/>
          </a:xfrm>
          <a:prstGeom prst="rect">
            <a:avLst/>
          </a:prstGeom>
          <a:solidFill>
            <a:srgbClr val="002C4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1989138" y="6553200"/>
            <a:ext cx="5173662" cy="2286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cap="small" dirty="0">
                <a:solidFill>
                  <a:srgbClr val="002C48">
                    <a:alpha val="50000"/>
                  </a:srgbClr>
                </a:solidFill>
                <a:latin typeface="Arial Black" charset="0"/>
              </a:rPr>
              <a:t>Lawrence Berkeley National Laboratory</a:t>
            </a:r>
          </a:p>
        </p:txBody>
      </p:sp>
      <p:pic>
        <p:nvPicPr>
          <p:cNvPr id="6" name="Picture 10" descr="HiRes_LBL_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3"/>
          <p:cNvSpPr txBox="1">
            <a:spLocks noChangeArrowheads="1"/>
          </p:cNvSpPr>
          <p:nvPr userDrawn="1"/>
        </p:nvSpPr>
        <p:spPr bwMode="auto">
          <a:xfrm>
            <a:off x="0" y="912813"/>
            <a:ext cx="9144000" cy="228600"/>
          </a:xfrm>
          <a:prstGeom prst="rect">
            <a:avLst/>
          </a:prstGeom>
          <a:solidFill>
            <a:srgbClr val="E6E6E6"/>
          </a:solidFill>
          <a:ln w="3175">
            <a:solidFill>
              <a:srgbClr val="CCCCCC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pc="1200">
                <a:solidFill>
                  <a:srgbClr val="B3B3B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FUTURE  TECHNOLOGIES  GROUP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98613"/>
            <a:ext cx="7313613" cy="18288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429000"/>
            <a:ext cx="6627813" cy="18288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1C97-EC7C-A845-9489-39E062124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4332-7C68-E141-94F9-D6974A79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5813" cy="6399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0"/>
            <a:ext cx="6018212" cy="6399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7A98-7D9E-8643-A33E-8775865F1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BADD-F8EF-F84C-8DD2-E30475D2C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4FB3-CB55-CB4E-94A4-BCC58A4D7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3000"/>
            <a:ext cx="40370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37013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7B03-567F-3F42-8017-C8C0FBA6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1275-4A21-AD40-B23E-7BC736ED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8458-F03D-5C4F-B28B-321995781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43438-003A-364E-9744-1BE565F9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C80B-57CF-FF4E-B4F4-1911185A8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CF6C6-4493-2347-86DC-B7D444C2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HiRes_LBL_Logo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3"/>
          <p:cNvSpPr txBox="1">
            <a:spLocks noChangeArrowheads="1"/>
          </p:cNvSpPr>
          <p:nvPr userDrawn="1"/>
        </p:nvSpPr>
        <p:spPr bwMode="auto">
          <a:xfrm>
            <a:off x="0" y="912813"/>
            <a:ext cx="9144000" cy="228600"/>
          </a:xfrm>
          <a:prstGeom prst="rect">
            <a:avLst/>
          </a:prstGeom>
          <a:solidFill>
            <a:srgbClr val="E6E6E6"/>
          </a:solidFill>
          <a:ln w="3175">
            <a:solidFill>
              <a:srgbClr val="CCCCCC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pc="1200">
                <a:solidFill>
                  <a:srgbClr val="B3B3B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FUTURE  TECHNOLOGIES  GROUP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3000"/>
            <a:ext cx="82264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0"/>
            <a:ext cx="6399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" name="Rectangle 52"/>
          <p:cNvSpPr>
            <a:spLocks noChangeArrowheads="1"/>
          </p:cNvSpPr>
          <p:nvPr userDrawn="1"/>
        </p:nvSpPr>
        <p:spPr bwMode="auto">
          <a:xfrm>
            <a:off x="0" y="6648450"/>
            <a:ext cx="9144000" cy="76200"/>
          </a:xfrm>
          <a:prstGeom prst="rect">
            <a:avLst/>
          </a:prstGeom>
          <a:solidFill>
            <a:srgbClr val="002C4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" name="Text Box 54"/>
          <p:cNvSpPr txBox="1">
            <a:spLocks noChangeArrowheads="1"/>
          </p:cNvSpPr>
          <p:nvPr userDrawn="1"/>
        </p:nvSpPr>
        <p:spPr bwMode="auto">
          <a:xfrm>
            <a:off x="1989138" y="6553200"/>
            <a:ext cx="5173662" cy="2286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cap="small" dirty="0">
                <a:solidFill>
                  <a:srgbClr val="002C48">
                    <a:alpha val="50000"/>
                  </a:srgbClr>
                </a:solidFill>
                <a:latin typeface="Arial Black" charset="0"/>
              </a:rPr>
              <a:t>Lawrence Berkeley National Laboratory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B4EC29FF-59F5-644C-9AA9-610E56E1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85000"/>
        <a:buFont typeface="Wingdings" pitchFamily="-110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B39D6-8FF2-FC4D-A64A-41EC787CD68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229600" cy="1828800"/>
          </a:xfrm>
          <a:noFill/>
        </p:spPr>
        <p:txBody>
          <a:bodyPr wrap="square" lIns="0" tIns="0" rIns="0" bIns="0"/>
          <a:lstStyle/>
          <a:p>
            <a:pPr eaLnBrk="1" hangingPunct="1"/>
            <a:r>
              <a:rPr lang="en-US" sz="3600" dirty="0" smtClean="0"/>
              <a:t>Lattice Boltzmann Hybrid</a:t>
            </a:r>
            <a:br>
              <a:rPr lang="en-US" sz="3600" dirty="0" smtClean="0"/>
            </a:br>
            <a:r>
              <a:rPr lang="en-US" sz="3600" dirty="0" smtClean="0"/>
              <a:t>Auto-Tuning on High-End Computational Platforms</a:t>
            </a:r>
            <a:endParaRPr lang="en-US" sz="3600" dirty="0">
              <a:latin typeface="Arial (Headings)"/>
              <a:cs typeface="Arial (Headings)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7315200" cy="2514600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/>
              <a:t>Samuel Williams, </a:t>
            </a:r>
            <a:r>
              <a:rPr lang="en-US" sz="2400" dirty="0" smtClean="0"/>
              <a:t>Jonathan Carter, </a:t>
            </a:r>
          </a:p>
          <a:p>
            <a:pPr eaLnBrk="1" hangingPunct="1"/>
            <a:r>
              <a:rPr lang="en-US" sz="2400" dirty="0" smtClean="0"/>
              <a:t>Leonid </a:t>
            </a:r>
            <a:r>
              <a:rPr lang="en-US" sz="2400" dirty="0" err="1" smtClean="0"/>
              <a:t>Oliker</a:t>
            </a:r>
            <a:r>
              <a:rPr lang="en-US" sz="2400" dirty="0" smtClean="0"/>
              <a:t>, John </a:t>
            </a:r>
            <a:r>
              <a:rPr lang="en-US" sz="2400" dirty="0" err="1" smtClean="0"/>
              <a:t>Shalf</a:t>
            </a:r>
            <a:r>
              <a:rPr lang="en-US" sz="2400" dirty="0" smtClean="0"/>
              <a:t>, Katherine </a:t>
            </a:r>
            <a:r>
              <a:rPr lang="en-US" sz="2400" dirty="0" err="1" smtClean="0"/>
              <a:t>Yelick</a:t>
            </a:r>
            <a:r>
              <a:rPr lang="en-US" sz="2400" dirty="0" smtClean="0"/>
              <a:t> </a:t>
            </a:r>
          </a:p>
          <a:p>
            <a:pPr algn="l" eaLnBrk="1" hangingPunct="1"/>
            <a:r>
              <a:rPr lang="en-US" sz="1600" dirty="0" smtClean="0"/>
              <a:t>	</a:t>
            </a:r>
          </a:p>
          <a:p>
            <a:pPr algn="l" eaLnBrk="1" hangingPunct="1"/>
            <a:r>
              <a:rPr lang="en-US" sz="1600" dirty="0" smtClean="0"/>
              <a:t>	Lawrence Berkeley National Laboratory (LBNL)</a:t>
            </a:r>
          </a:p>
          <a:p>
            <a:pPr algn="l" eaLnBrk="1" hangingPunct="1"/>
            <a:r>
              <a:rPr lang="en-US" sz="1600" dirty="0" smtClean="0"/>
              <a:t>	National Energy Research Scientific Computing Center (NERSC)</a:t>
            </a:r>
          </a:p>
          <a:p>
            <a:pPr algn="l" eaLnBrk="1" hangingPunct="1"/>
            <a:endParaRPr lang="en-US" sz="1600" dirty="0" smtClean="0"/>
          </a:p>
          <a:p>
            <a:pPr eaLnBrk="1" hangingPunct="1"/>
            <a:endParaRPr lang="en-US" sz="2400" dirty="0" smtClean="0"/>
          </a:p>
          <a:p>
            <a:pPr algn="r" eaLnBrk="1" hangingPunct="1"/>
            <a:r>
              <a:rPr lang="en-US" sz="1800" i="1" dirty="0"/>
              <a:t>SWWilliams@lbl.</a:t>
            </a:r>
            <a:r>
              <a:rPr lang="en-US" sz="1800" i="1" dirty="0" smtClean="0"/>
              <a:t>gov</a:t>
            </a:r>
          </a:p>
          <a:p>
            <a:pPr eaLnBrk="1" hangingPunct="1"/>
            <a:endParaRPr lang="en-US" sz="1800" i="1" dirty="0" smtClean="0"/>
          </a:p>
          <a:p>
            <a:pPr eaLnBrk="1" hangingPunct="1"/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92" descr="vectoriz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2895600"/>
            <a:ext cx="731519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phases with a lattice method’s collision() operator: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reconstruction of macroscopic variables</a:t>
            </a:r>
          </a:p>
          <a:p>
            <a:pPr lvl="1"/>
            <a:r>
              <a:rPr lang="en-US" dirty="0" smtClean="0">
                <a:solidFill>
                  <a:srgbClr val="FF0080"/>
                </a:solidFill>
              </a:rPr>
              <a:t>updating </a:t>
            </a:r>
            <a:r>
              <a:rPr lang="en-US" dirty="0" err="1" smtClean="0">
                <a:solidFill>
                  <a:srgbClr val="FF0080"/>
                </a:solidFill>
              </a:rPr>
              <a:t>discretized</a:t>
            </a:r>
            <a:r>
              <a:rPr lang="en-US" dirty="0" smtClean="0">
                <a:solidFill>
                  <a:srgbClr val="FF0080"/>
                </a:solidFill>
              </a:rPr>
              <a:t> velocities</a:t>
            </a:r>
          </a:p>
          <a:p>
            <a:r>
              <a:rPr lang="en-US" dirty="0" smtClean="0"/>
              <a:t>Normally this is done one point at a time.</a:t>
            </a:r>
          </a:p>
          <a:p>
            <a:r>
              <a:rPr lang="en-US" dirty="0" smtClean="0"/>
              <a:t>Change to do a vector’s worth at a time (loop interchange + tuning)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524000" y="4419600"/>
            <a:ext cx="5715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6248400"/>
            <a:ext cx="5715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2971800"/>
            <a:ext cx="48768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76A779-D691-9847-98CE-38BC0743ECB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LBMHD </a:t>
            </a:r>
            <a:r>
              <a:rPr lang="en-US" dirty="0"/>
              <a:t>Performance</a:t>
            </a:r>
            <a:br>
              <a:rPr lang="en-US" dirty="0"/>
            </a:br>
            <a:r>
              <a:rPr lang="en-US" sz="1600" dirty="0"/>
              <a:t>(architecture specific optimizations)</a:t>
            </a:r>
            <a:endParaRPr lang="en-US" dirty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141413"/>
            <a:ext cx="2970213" cy="2667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Add unrolling and reordering of inner loop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Additionally, it exploits SIMD where the compiler doesn’t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Include a SPE/Local Store optimized version</a:t>
            </a:r>
          </a:p>
        </p:txBody>
      </p:sp>
      <p:sp>
        <p:nvSpPr>
          <p:cNvPr id="98309" name="Text Box 4"/>
          <p:cNvSpPr txBox="1">
            <a:spLocks noChangeArrowheads="1"/>
          </p:cNvSpPr>
          <p:nvPr/>
        </p:nvSpPr>
        <p:spPr bwMode="auto">
          <a:xfrm>
            <a:off x="0" y="6629400"/>
            <a:ext cx="8683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/>
            <a:r>
              <a:rPr lang="en-US" sz="1200" i="1" baseline="30000"/>
              <a:t>*</a:t>
            </a:r>
            <a:r>
              <a:rPr lang="en-US" sz="1200" i="1"/>
              <a:t>collision() only </a:t>
            </a:r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6172200" y="59436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1" name="Text Box 6"/>
          <p:cNvSpPr txBox="1">
            <a:spLocks noChangeArrowheads="1"/>
          </p:cNvSpPr>
          <p:nvPr/>
        </p:nvSpPr>
        <p:spPr bwMode="auto">
          <a:xfrm>
            <a:off x="6475413" y="4724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+Explicit SIMDization</a:t>
            </a:r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6172200" y="5638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6475413" y="5029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+SW Prefetching</a:t>
            </a:r>
          </a:p>
        </p:txBody>
      </p:sp>
      <p:sp>
        <p:nvSpPr>
          <p:cNvPr id="98314" name="Rectangle 9"/>
          <p:cNvSpPr>
            <a:spLocks noChangeArrowheads="1"/>
          </p:cNvSpPr>
          <p:nvPr/>
        </p:nvSpPr>
        <p:spPr bwMode="auto">
          <a:xfrm>
            <a:off x="6169025" y="5334000"/>
            <a:ext cx="2286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5" name="Text Box 10"/>
          <p:cNvSpPr txBox="1">
            <a:spLocks noChangeArrowheads="1"/>
          </p:cNvSpPr>
          <p:nvPr/>
        </p:nvSpPr>
        <p:spPr bwMode="auto">
          <a:xfrm>
            <a:off x="6475413" y="5334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+Unrolling</a:t>
            </a:r>
          </a:p>
        </p:txBody>
      </p:sp>
      <p:sp>
        <p:nvSpPr>
          <p:cNvPr id="98316" name="Rectangle 11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7" name="Text Box 12"/>
          <p:cNvSpPr txBox="1">
            <a:spLocks noChangeArrowheads="1"/>
          </p:cNvSpPr>
          <p:nvPr/>
        </p:nvSpPr>
        <p:spPr bwMode="auto">
          <a:xfrm>
            <a:off x="6475413" y="5638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+Vectorization</a:t>
            </a:r>
          </a:p>
        </p:txBody>
      </p:sp>
      <p:sp>
        <p:nvSpPr>
          <p:cNvPr id="98318" name="Rectangle 13"/>
          <p:cNvSpPr>
            <a:spLocks noChangeArrowheads="1"/>
          </p:cNvSpPr>
          <p:nvPr/>
        </p:nvSpPr>
        <p:spPr bwMode="auto">
          <a:xfrm>
            <a:off x="6172200" y="4724400"/>
            <a:ext cx="2286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9" name="Text Box 14"/>
          <p:cNvSpPr txBox="1">
            <a:spLocks noChangeArrowheads="1"/>
          </p:cNvSpPr>
          <p:nvPr/>
        </p:nvSpPr>
        <p:spPr bwMode="auto">
          <a:xfrm>
            <a:off x="6475413" y="5943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+Padding</a:t>
            </a:r>
          </a:p>
        </p:txBody>
      </p:sp>
      <p:sp>
        <p:nvSpPr>
          <p:cNvPr id="98320" name="Rectangle 15"/>
          <p:cNvSpPr>
            <a:spLocks noChangeArrowheads="1"/>
          </p:cNvSpPr>
          <p:nvPr/>
        </p:nvSpPr>
        <p:spPr bwMode="auto">
          <a:xfrm>
            <a:off x="6169025" y="6248400"/>
            <a:ext cx="2286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1" name="Text Box 16"/>
          <p:cNvSpPr txBox="1">
            <a:spLocks noChangeArrowheads="1"/>
          </p:cNvSpPr>
          <p:nvPr/>
        </p:nvSpPr>
        <p:spPr bwMode="auto">
          <a:xfrm>
            <a:off x="6475413" y="6248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Reference+</a:t>
            </a:r>
            <a:r>
              <a:rPr lang="en-US" sz="1200" dirty="0" err="1"/>
              <a:t>NUMA</a:t>
            </a:r>
            <a:endParaRPr lang="en-US" sz="1200" dirty="0"/>
          </a:p>
        </p:txBody>
      </p:sp>
      <p:pic>
        <p:nvPicPr>
          <p:cNvPr id="98322" name="Picture 17" descr="s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38846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3" name="Picture 18" descr="clovert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1141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4" name="Picture 19" descr="barcelo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3238" y="1141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5" name="Picture 20" descr="maram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013" y="38846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6" name="Text Box 21"/>
          <p:cNvSpPr txBox="1">
            <a:spLocks noChangeArrowheads="1"/>
          </p:cNvSpPr>
          <p:nvPr/>
        </p:nvSpPr>
        <p:spPr bwMode="auto">
          <a:xfrm>
            <a:off x="6475413" y="4419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+small pages</a:t>
            </a:r>
          </a:p>
        </p:txBody>
      </p:sp>
      <p:sp>
        <p:nvSpPr>
          <p:cNvPr id="98327" name="Rectangle 22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76A779-D691-9847-98CE-38BC0743ECB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LBMHD </a:t>
            </a:r>
            <a:r>
              <a:rPr lang="en-US" dirty="0"/>
              <a:t>Performance</a:t>
            </a:r>
            <a:br>
              <a:rPr lang="en-US" dirty="0"/>
            </a:br>
            <a:r>
              <a:rPr lang="en-US" sz="1600" dirty="0"/>
              <a:t>(architecture specific optimizations)</a:t>
            </a:r>
            <a:endParaRPr lang="en-US" dirty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141413"/>
            <a:ext cx="2970213" cy="2667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Add unrolling and reordering of inner loop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Additionally, it exploits SIMD where the compiler doesn’t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Include a SPE/Local Store optimized version</a:t>
            </a:r>
          </a:p>
        </p:txBody>
      </p:sp>
      <p:sp>
        <p:nvSpPr>
          <p:cNvPr id="98309" name="Text Box 4"/>
          <p:cNvSpPr txBox="1">
            <a:spLocks noChangeArrowheads="1"/>
          </p:cNvSpPr>
          <p:nvPr/>
        </p:nvSpPr>
        <p:spPr bwMode="auto">
          <a:xfrm>
            <a:off x="0" y="6629400"/>
            <a:ext cx="8683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/>
            <a:r>
              <a:rPr lang="en-US" sz="1200" i="1" baseline="30000"/>
              <a:t>*</a:t>
            </a:r>
            <a:r>
              <a:rPr lang="en-US" sz="1200" i="1"/>
              <a:t>collision() only </a:t>
            </a:r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6172200" y="59436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1" name="Text Box 6"/>
          <p:cNvSpPr txBox="1">
            <a:spLocks noChangeArrowheads="1"/>
          </p:cNvSpPr>
          <p:nvPr/>
        </p:nvSpPr>
        <p:spPr bwMode="auto">
          <a:xfrm>
            <a:off x="6475413" y="4724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+Explicit SIMDization</a:t>
            </a:r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6172200" y="5638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6475413" y="5029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+SW Prefetching</a:t>
            </a:r>
          </a:p>
        </p:txBody>
      </p:sp>
      <p:sp>
        <p:nvSpPr>
          <p:cNvPr id="98314" name="Rectangle 9"/>
          <p:cNvSpPr>
            <a:spLocks noChangeArrowheads="1"/>
          </p:cNvSpPr>
          <p:nvPr/>
        </p:nvSpPr>
        <p:spPr bwMode="auto">
          <a:xfrm>
            <a:off x="6169025" y="5334000"/>
            <a:ext cx="2286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5" name="Text Box 10"/>
          <p:cNvSpPr txBox="1">
            <a:spLocks noChangeArrowheads="1"/>
          </p:cNvSpPr>
          <p:nvPr/>
        </p:nvSpPr>
        <p:spPr bwMode="auto">
          <a:xfrm>
            <a:off x="6475413" y="5334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+Unrolling</a:t>
            </a:r>
          </a:p>
        </p:txBody>
      </p:sp>
      <p:sp>
        <p:nvSpPr>
          <p:cNvPr id="98316" name="Rectangle 11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7" name="Text Box 12"/>
          <p:cNvSpPr txBox="1">
            <a:spLocks noChangeArrowheads="1"/>
          </p:cNvSpPr>
          <p:nvPr/>
        </p:nvSpPr>
        <p:spPr bwMode="auto">
          <a:xfrm>
            <a:off x="6475413" y="5638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+Vectorization</a:t>
            </a:r>
          </a:p>
        </p:txBody>
      </p:sp>
      <p:sp>
        <p:nvSpPr>
          <p:cNvPr id="98318" name="Rectangle 13"/>
          <p:cNvSpPr>
            <a:spLocks noChangeArrowheads="1"/>
          </p:cNvSpPr>
          <p:nvPr/>
        </p:nvSpPr>
        <p:spPr bwMode="auto">
          <a:xfrm>
            <a:off x="6172200" y="4724400"/>
            <a:ext cx="2286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9" name="Text Box 14"/>
          <p:cNvSpPr txBox="1">
            <a:spLocks noChangeArrowheads="1"/>
          </p:cNvSpPr>
          <p:nvPr/>
        </p:nvSpPr>
        <p:spPr bwMode="auto">
          <a:xfrm>
            <a:off x="6475413" y="5943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+Padding</a:t>
            </a:r>
          </a:p>
        </p:txBody>
      </p:sp>
      <p:sp>
        <p:nvSpPr>
          <p:cNvPr id="98320" name="Rectangle 15"/>
          <p:cNvSpPr>
            <a:spLocks noChangeArrowheads="1"/>
          </p:cNvSpPr>
          <p:nvPr/>
        </p:nvSpPr>
        <p:spPr bwMode="auto">
          <a:xfrm>
            <a:off x="6169025" y="6248400"/>
            <a:ext cx="2286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1" name="Text Box 16"/>
          <p:cNvSpPr txBox="1">
            <a:spLocks noChangeArrowheads="1"/>
          </p:cNvSpPr>
          <p:nvPr/>
        </p:nvSpPr>
        <p:spPr bwMode="auto">
          <a:xfrm>
            <a:off x="6475413" y="6248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Reference+</a:t>
            </a:r>
            <a:r>
              <a:rPr lang="en-US" sz="1200" dirty="0" err="1"/>
              <a:t>NUMA</a:t>
            </a:r>
            <a:endParaRPr lang="en-US" sz="1200" dirty="0"/>
          </a:p>
        </p:txBody>
      </p:sp>
      <p:pic>
        <p:nvPicPr>
          <p:cNvPr id="98322" name="Picture 17" descr="s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38846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3" name="Picture 18" descr="clovert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1141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4" name="Picture 19" descr="barcelo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3238" y="1141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5" name="Picture 20" descr="maram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013" y="38846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6" name="Text Box 21"/>
          <p:cNvSpPr txBox="1">
            <a:spLocks noChangeArrowheads="1"/>
          </p:cNvSpPr>
          <p:nvPr/>
        </p:nvSpPr>
        <p:spPr bwMode="auto">
          <a:xfrm>
            <a:off x="6475413" y="4419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+small pages</a:t>
            </a:r>
          </a:p>
        </p:txBody>
      </p:sp>
      <p:sp>
        <p:nvSpPr>
          <p:cNvPr id="98327" name="Rectangle 22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5410200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90563" y="1295400"/>
            <a:ext cx="2206625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8900" tIns="44450" rIns="88900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6400" b="1" dirty="0">
                <a:solidFill>
                  <a:srgbClr val="0000FF"/>
                </a:solidFill>
              </a:rPr>
              <a:t>1.6x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432175" y="1295400"/>
            <a:ext cx="2206625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8900" tIns="44450" rIns="88900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6400" b="1">
                <a:solidFill>
                  <a:srgbClr val="0000FF"/>
                </a:solidFill>
              </a:rPr>
              <a:t>4x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90563" y="4038600"/>
            <a:ext cx="2206625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8900" tIns="44450" rIns="88900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6400" b="1">
                <a:solidFill>
                  <a:srgbClr val="0000FF"/>
                </a:solidFill>
              </a:rPr>
              <a:t>3x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432175" y="4038600"/>
            <a:ext cx="2206625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8900" tIns="44450" rIns="88900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6400" b="1" dirty="0">
                <a:solidFill>
                  <a:srgbClr val="0000FF"/>
                </a:solidFill>
              </a:rPr>
              <a:t>130x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Ignored MPP (distributed) world</a:t>
            </a:r>
          </a:p>
          <a:p>
            <a:r>
              <a:rPr lang="en-US" dirty="0" smtClean="0"/>
              <a:t>Kept problem size fixed and cubical</a:t>
            </a:r>
          </a:p>
          <a:p>
            <a:r>
              <a:rPr lang="en-US" dirty="0" smtClean="0"/>
              <a:t>When run with only 1 process per SMP, maximizing threads per process always looked best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Hybrid </a:t>
            </a:r>
            <a:r>
              <a:rPr lang="en-US" sz="4000" dirty="0" err="1" smtClean="0"/>
              <a:t>MPI+Pthreads</a:t>
            </a:r>
            <a:r>
              <a:rPr lang="en-US" sz="4000" dirty="0" smtClean="0"/>
              <a:t> Implementation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4x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86400" y="1143000"/>
            <a:ext cx="3657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5030787" cy="5256213"/>
          </a:xfrm>
        </p:spPr>
        <p:txBody>
          <a:bodyPr/>
          <a:lstStyle/>
          <a:p>
            <a:r>
              <a:rPr lang="en-US" dirty="0" smtClean="0"/>
              <a:t>In the flat MPI world, there is one process per core, and only one thread per process</a:t>
            </a:r>
          </a:p>
          <a:p>
            <a:r>
              <a:rPr lang="en-US" dirty="0" smtClean="0"/>
              <a:t>All communication is through MPI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86400" y="1143000"/>
            <a:ext cx="3657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MPI + </a:t>
            </a:r>
            <a:r>
              <a:rPr lang="en-US" dirty="0" err="1" smtClean="0"/>
              <a:t>Pthreads/OpenMP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5030787" cy="5256213"/>
          </a:xfrm>
        </p:spPr>
        <p:txBody>
          <a:bodyPr/>
          <a:lstStyle/>
          <a:p>
            <a:r>
              <a:rPr lang="en-US" sz="1600" dirty="0" smtClean="0"/>
              <a:t>As multicore processors already provide cache coherency for free, we can exploit it to </a:t>
            </a:r>
            <a:r>
              <a:rPr lang="en-US" sz="1600" b="1" dirty="0" smtClean="0">
                <a:solidFill>
                  <a:srgbClr val="0000FF"/>
                </a:solidFill>
              </a:rPr>
              <a:t>reduce MPI overhead and traffic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We examine using </a:t>
            </a:r>
            <a:r>
              <a:rPr lang="en-US" sz="1600" dirty="0" err="1" smtClean="0"/>
              <a:t>pthreads</a:t>
            </a:r>
            <a:r>
              <a:rPr lang="en-US" sz="1600" dirty="0" smtClean="0"/>
              <a:t> and </a:t>
            </a:r>
            <a:r>
              <a:rPr lang="en-US" sz="1600" dirty="0" err="1" smtClean="0"/>
              <a:t>OpenMP</a:t>
            </a:r>
            <a:r>
              <a:rPr lang="en-US" sz="1600" dirty="0" smtClean="0"/>
              <a:t> for threading (other possibilities exist)</a:t>
            </a:r>
          </a:p>
          <a:p>
            <a:r>
              <a:rPr lang="en-US" sz="1600" dirty="0" smtClean="0"/>
              <a:t>For correctness in </a:t>
            </a:r>
            <a:r>
              <a:rPr lang="en-US" sz="1600" dirty="0" err="1" smtClean="0"/>
              <a:t>pthreads</a:t>
            </a:r>
            <a:r>
              <a:rPr lang="en-US" sz="1600" dirty="0" smtClean="0"/>
              <a:t>, we are required to include a intra-process (thread) barrier between function calls for correctness.  </a:t>
            </a:r>
          </a:p>
          <a:p>
            <a:pPr>
              <a:buNone/>
            </a:pPr>
            <a:r>
              <a:rPr lang="en-US" sz="1600" dirty="0" smtClean="0"/>
              <a:t>	(we wrote our own)</a:t>
            </a:r>
          </a:p>
          <a:p>
            <a:r>
              <a:rPr lang="en-US" sz="1600" dirty="0" smtClean="0"/>
              <a:t>Implicitly, </a:t>
            </a:r>
            <a:r>
              <a:rPr lang="en-US" sz="1600" dirty="0" err="1" smtClean="0"/>
              <a:t>OpenMP</a:t>
            </a:r>
            <a:r>
              <a:rPr lang="en-US" sz="1600" dirty="0" smtClean="0"/>
              <a:t> will barrier via the #</a:t>
            </a:r>
            <a:r>
              <a:rPr lang="en-US" sz="1600" dirty="0" err="1" smtClean="0"/>
              <a:t>pragma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We can choose any balance between processes/node and threads/process</a:t>
            </a:r>
          </a:p>
          <a:p>
            <a:pPr>
              <a:buNone/>
            </a:pPr>
            <a:r>
              <a:rPr lang="en-US" sz="1600" dirty="0" smtClean="0"/>
              <a:t>	(we explored powers of 2)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Initially, we did not assume a thread-safe MPI implementation (many versions return MPI_THREAD_SERIALIZED).  </a:t>
            </a:r>
            <a:r>
              <a:rPr lang="en-US" sz="1600" b="1" dirty="0" smtClean="0">
                <a:solidFill>
                  <a:srgbClr val="FF0080"/>
                </a:solidFill>
              </a:rPr>
              <a:t>As such, only thread 0 performs MPI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 descr="flow1x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86400" y="1143000"/>
            <a:ext cx="3657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Distributed, Hybrid </a:t>
            </a:r>
            <a:br>
              <a:rPr lang="en-US" sz="4000" dirty="0" smtClean="0"/>
            </a:br>
            <a:r>
              <a:rPr lang="en-US" sz="4000" dirty="0" smtClean="0"/>
              <a:t>Auto-tuning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Distributed</a:t>
            </a:r>
            <a:br>
              <a:rPr lang="en-US" sz="3000" dirty="0" smtClean="0"/>
            </a:br>
            <a:r>
              <a:rPr lang="en-US" sz="3000" dirty="0" smtClean="0"/>
              <a:t>Auto-tuning Problem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1"/>
            <a:ext cx="8226425" cy="1295400"/>
          </a:xfrm>
        </p:spPr>
        <p:txBody>
          <a:bodyPr/>
          <a:lstStyle/>
          <a:p>
            <a:r>
              <a:rPr lang="en-US" dirty="0" smtClean="0"/>
              <a:t>We believe that even for relatively large problems, auto-tuning only  the local computation (e.g. IPDPS’08) will deliver sub-optimal MPI performance.</a:t>
            </a:r>
          </a:p>
          <a:p>
            <a:r>
              <a:rPr lang="en-US" dirty="0" smtClean="0"/>
              <a:t>Want to explore MPI/Hybrid decomposition as well</a:t>
            </a:r>
          </a:p>
          <a:p>
            <a:r>
              <a:rPr lang="en-US" dirty="0" smtClean="0"/>
              <a:t>We have a </a:t>
            </a:r>
            <a:r>
              <a:rPr lang="en-US" dirty="0" err="1" smtClean="0"/>
              <a:t>combinatoric</a:t>
            </a:r>
            <a:r>
              <a:rPr lang="en-US" dirty="0" smtClean="0"/>
              <a:t> explosion in the search space coupled with a large problem size (number of nodes)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4600" y="61722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benchmark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62200" y="58674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code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unrollings/reorderings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09800" y="5562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vector lengths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057400" y="52578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prefetching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05000" y="49530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coding styles (reference,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vectorized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vectorized+SIMDized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52600" y="46482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data structures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00200" y="43434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thread grids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95400" y="37338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aspect ratios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43000" y="34290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concurrency: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447800" y="4038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pitchFamily="-110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process/thread balances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employ a resource-efficient 3-stage greedy algorithm that successively prunes the search space: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43675"/>
            <a:ext cx="2133600" cy="238125"/>
          </a:xfrm>
        </p:spPr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143000" y="1905000"/>
            <a:ext cx="7162800" cy="1828800"/>
            <a:chOff x="1143000" y="1905000"/>
            <a:chExt cx="7162800" cy="1828800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1905000" y="34290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benchmark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1752600" y="31242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code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unrollings/reorderings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1600200" y="28194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vector lengths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1447800" y="25146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prefetching</a:t>
              </a: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1295400" y="22098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coding styles (reference,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vectorized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vectorized+SIMDized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1143000" y="19050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data structures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3886200"/>
            <a:ext cx="7010400" cy="1524000"/>
            <a:chOff x="1143000" y="3886200"/>
            <a:chExt cx="7010400" cy="1524000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1600200" y="48006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thread grids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1295400" y="41910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aspect ratios</a:t>
              </a: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 bwMode="auto">
            <a:xfrm>
              <a:off x="1143000" y="38862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at limited concurrency (single node):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1447800" y="44958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process/thread balances</a:t>
              </a: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 bwMode="auto">
            <a:xfrm>
              <a:off x="1752600" y="51054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benchmark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43000" y="5562600"/>
            <a:ext cx="6705600" cy="914400"/>
            <a:chOff x="1143000" y="5562600"/>
            <a:chExt cx="6705600" cy="914400"/>
          </a:xfrm>
        </p:grpSpPr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1143000" y="55626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at full concurrency:</a:t>
              </a: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1295400" y="58674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all process/thread balances</a:t>
              </a: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1447800" y="6172200"/>
              <a:ext cx="6400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benchmark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33400" y="1828800"/>
            <a:ext cx="6858000" cy="4724400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 anchor="ctr">
            <a:prstTxWarp prst="textNoShape">
              <a:avLst/>
            </a:prstTxWarp>
          </a:bodyPr>
          <a:lstStyle/>
          <a:p>
            <a:pPr marL="914400" indent="-914400">
              <a:lnSpc>
                <a:spcPct val="90000"/>
              </a:lnSpc>
              <a:spcBef>
                <a:spcPts val="0"/>
              </a:spcBef>
              <a:buAutoNum type="arabicPeriod"/>
              <a:defRPr/>
            </a:pPr>
            <a:r>
              <a:rPr lang="en-US" sz="4800" b="1" dirty="0" smtClean="0">
                <a:ln w="3175">
                  <a:solidFill>
                    <a:srgbClr val="000080"/>
                  </a:solidFill>
                </a:ln>
                <a:solidFill>
                  <a:srgbClr val="0000FF"/>
                </a:solidFill>
              </a:rPr>
              <a:t>Prune variant space</a:t>
            </a:r>
          </a:p>
          <a:p>
            <a:pPr marL="914400" indent="-914400">
              <a:lnSpc>
                <a:spcPct val="90000"/>
              </a:lnSpc>
              <a:spcBef>
                <a:spcPts val="0"/>
              </a:spcBef>
              <a:buAutoNum type="arabicPeriod"/>
              <a:defRPr/>
            </a:pPr>
            <a:endParaRPr lang="en-US" sz="4800" b="1" dirty="0" smtClean="0">
              <a:ln w="3175">
                <a:solidFill>
                  <a:srgbClr val="000080"/>
                </a:solidFill>
              </a:ln>
              <a:solidFill>
                <a:srgbClr val="0000FF"/>
              </a:solidFill>
            </a:endParaRPr>
          </a:p>
          <a:p>
            <a:pPr marL="914400" indent="-914400">
              <a:lnSpc>
                <a:spcPct val="90000"/>
              </a:lnSpc>
              <a:spcBef>
                <a:spcPts val="0"/>
              </a:spcBef>
              <a:defRPr/>
            </a:pPr>
            <a:endParaRPr lang="en-US" sz="4800" b="1" dirty="0" smtClean="0">
              <a:ln w="3175">
                <a:solidFill>
                  <a:srgbClr val="000080"/>
                </a:solidFill>
              </a:ln>
              <a:solidFill>
                <a:srgbClr val="0000FF"/>
              </a:solidFill>
            </a:endParaRPr>
          </a:p>
          <a:p>
            <a:pPr marL="914400" indent="-914400">
              <a:lnSpc>
                <a:spcPct val="90000"/>
              </a:lnSpc>
              <a:spcBef>
                <a:spcPts val="0"/>
              </a:spcBef>
              <a:defRPr/>
            </a:pPr>
            <a:endParaRPr lang="en-US" sz="4800" b="1" dirty="0" smtClean="0">
              <a:ln w="3175">
                <a:solidFill>
                  <a:srgbClr val="000080"/>
                </a:solidFill>
              </a:ln>
              <a:solidFill>
                <a:srgbClr val="0000FF"/>
              </a:solidFill>
            </a:endParaRPr>
          </a:p>
          <a:p>
            <a:pPr marL="914400" indent="-914400">
              <a:lnSpc>
                <a:spcPct val="90000"/>
              </a:lnSpc>
              <a:spcBef>
                <a:spcPts val="0"/>
              </a:spcBef>
              <a:defRPr/>
            </a:pPr>
            <a:endParaRPr lang="en-US" sz="4800" b="1" dirty="0" smtClean="0">
              <a:ln w="3175">
                <a:solidFill>
                  <a:srgbClr val="00008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33400" y="3810000"/>
            <a:ext cx="68580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 anchor="ctr">
            <a:prstTxWarp prst="textNoShape">
              <a:avLst/>
            </a:prstTxWarp>
          </a:bodyPr>
          <a:lstStyle/>
          <a:p>
            <a:pPr marL="914400" indent="-914400">
              <a:lnSpc>
                <a:spcPct val="90000"/>
              </a:lnSpc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4800" b="1" dirty="0" smtClean="0">
                <a:ln w="3175">
                  <a:solidFill>
                    <a:srgbClr val="000080"/>
                  </a:solidFill>
                </a:ln>
                <a:solidFill>
                  <a:srgbClr val="0000FF"/>
                </a:solidFill>
              </a:rPr>
              <a:t>Prune parameter space</a:t>
            </a:r>
            <a:endParaRPr lang="en-US" sz="4800" b="1" dirty="0">
              <a:ln w="3175">
                <a:solidFill>
                  <a:srgbClr val="00008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33400" y="5486400"/>
            <a:ext cx="685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 anchor="ctr">
            <a:prstTxWarp prst="textNoShape">
              <a:avLst/>
            </a:prstTxWarp>
          </a:bodyPr>
          <a:lstStyle/>
          <a:p>
            <a:pPr marL="914400" indent="-914400">
              <a:lnSpc>
                <a:spcPct val="90000"/>
              </a:lnSpc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4800" b="1" dirty="0" smtClean="0">
                <a:ln w="3175">
                  <a:solidFill>
                    <a:srgbClr val="000080"/>
                  </a:solidFill>
                </a:ln>
                <a:solidFill>
                  <a:srgbClr val="0000FF"/>
                </a:solidFill>
              </a:rPr>
              <a:t>Production</a:t>
            </a:r>
            <a:endParaRPr lang="en-US" sz="4800" b="1" dirty="0">
              <a:ln w="3175">
                <a:solidFill>
                  <a:srgbClr val="000080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28800"/>
            <a:ext cx="8226425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LBMHD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Auto-tuning LMBHD on Multicore </a:t>
            </a:r>
            <a:r>
              <a:rPr lang="en-US" dirty="0" err="1" smtClean="0"/>
              <a:t>SMPs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Hybrid MPI-</a:t>
            </a:r>
            <a:r>
              <a:rPr lang="en-US" dirty="0" err="1" smtClean="0"/>
              <a:t>Pthreads</a:t>
            </a:r>
            <a:r>
              <a:rPr lang="en-US" dirty="0" smtClean="0"/>
              <a:t>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Distributed, Hybrid LBMHD Auto-tuning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pthread</a:t>
            </a:r>
            <a:r>
              <a:rPr lang="en-US" dirty="0" smtClean="0"/>
              <a:t>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OpenMP</a:t>
            </a:r>
            <a:r>
              <a:rPr lang="en-US" dirty="0" smtClean="0"/>
              <a:t>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 descr="codingstyle_frankl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828800"/>
            <a:ext cx="4572000" cy="457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stage 1, we prune the code generation space.</a:t>
            </a:r>
          </a:p>
          <a:p>
            <a:r>
              <a:rPr lang="en-US" dirty="0" smtClean="0"/>
              <a:t>We ran this as a 128</a:t>
            </a:r>
            <a:r>
              <a:rPr lang="en-US" baseline="30000" dirty="0" smtClean="0"/>
              <a:t>3</a:t>
            </a:r>
            <a:r>
              <a:rPr lang="en-US" dirty="0" smtClean="0"/>
              <a:t> problem with 4 threads.</a:t>
            </a:r>
          </a:p>
          <a:p>
            <a:r>
              <a:rPr lang="en-US" dirty="0" smtClean="0"/>
              <a:t>As VL, unrolling, and </a:t>
            </a:r>
          </a:p>
          <a:p>
            <a:pPr>
              <a:buNone/>
            </a:pPr>
            <a:r>
              <a:rPr lang="en-US" dirty="0" smtClean="0"/>
              <a:t>	reordering may be problem</a:t>
            </a:r>
          </a:p>
          <a:p>
            <a:pPr>
              <a:buNone/>
            </a:pPr>
            <a:r>
              <a:rPr lang="en-US" dirty="0" smtClean="0"/>
              <a:t>	dependent, we only prune:</a:t>
            </a:r>
          </a:p>
          <a:p>
            <a:pPr lvl="1"/>
            <a:r>
              <a:rPr lang="en-US" dirty="0" smtClean="0"/>
              <a:t>padding</a:t>
            </a:r>
          </a:p>
          <a:p>
            <a:pPr lvl="1"/>
            <a:r>
              <a:rPr lang="en-US" dirty="0" smtClean="0"/>
              <a:t>coding style</a:t>
            </a:r>
          </a:p>
          <a:p>
            <a:pPr lvl="1"/>
            <a:r>
              <a:rPr lang="en-US" dirty="0" smtClean="0"/>
              <a:t>prefetch distance</a:t>
            </a:r>
          </a:p>
          <a:p>
            <a:r>
              <a:rPr lang="en-US" dirty="0" smtClean="0"/>
              <a:t>We observe that </a:t>
            </a:r>
            <a:r>
              <a:rPr lang="en-US" dirty="0" err="1" smtClean="0"/>
              <a:t>vectorization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with </a:t>
            </a:r>
            <a:r>
              <a:rPr lang="en-US" dirty="0" err="1" smtClean="0"/>
              <a:t>SIMDization</a:t>
            </a:r>
            <a:r>
              <a:rPr lang="en-US" dirty="0" smtClean="0"/>
              <a:t>, and a</a:t>
            </a:r>
          </a:p>
          <a:p>
            <a:pPr>
              <a:buNone/>
            </a:pPr>
            <a:r>
              <a:rPr lang="en-US" dirty="0" smtClean="0"/>
              <a:t>	prefetch distance of 64 Bytes</a:t>
            </a:r>
          </a:p>
          <a:p>
            <a:pPr>
              <a:buNone/>
            </a:pPr>
            <a:r>
              <a:rPr lang="en-US" dirty="0" smtClean="0"/>
              <a:t>	worked best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6400800" cy="5256213"/>
          </a:xfrm>
        </p:spPr>
        <p:txBody>
          <a:bodyPr/>
          <a:lstStyle/>
          <a:p>
            <a:r>
              <a:rPr lang="en-US" dirty="0" smtClean="0"/>
              <a:t>Hybrid Auto-tuning requires we mimic the SPMD environment</a:t>
            </a:r>
          </a:p>
          <a:p>
            <a:endParaRPr lang="en-US" dirty="0" smtClean="0"/>
          </a:p>
          <a:p>
            <a:r>
              <a:rPr lang="en-US" dirty="0" smtClean="0"/>
              <a:t>Suppose we wish to explore this color-coded optimization space.</a:t>
            </a:r>
          </a:p>
          <a:p>
            <a:r>
              <a:rPr lang="en-US" dirty="0" smtClean="0"/>
              <a:t>In the serial world (or fully threaded nodes), </a:t>
            </a:r>
          </a:p>
          <a:p>
            <a:pPr>
              <a:buNone/>
            </a:pPr>
            <a:r>
              <a:rPr lang="en-US" dirty="0" smtClean="0"/>
              <a:t>	the tuning is easily run</a:t>
            </a:r>
          </a:p>
          <a:p>
            <a:r>
              <a:rPr lang="en-US" dirty="0" smtClean="0"/>
              <a:t>However, in the MPI or hybrid world a problem arises as processes are not guaranteed to be synchronized.</a:t>
            </a:r>
          </a:p>
          <a:p>
            <a:r>
              <a:rPr lang="en-US" dirty="0" smtClean="0"/>
              <a:t>As such, one process may execute some optimizations faster than others simply due to fortuitous scheduling with another processes’ trials</a:t>
            </a:r>
          </a:p>
          <a:p>
            <a:endParaRPr lang="en-US" dirty="0" smtClean="0"/>
          </a:p>
          <a:p>
            <a:r>
              <a:rPr lang="en-US" dirty="0" smtClean="0"/>
              <a:t>Solution: add an </a:t>
            </a:r>
            <a:r>
              <a:rPr lang="en-US" dirty="0" err="1" smtClean="0"/>
              <a:t>MPI_barrier</a:t>
            </a:r>
            <a:r>
              <a:rPr lang="en-US" dirty="0" smtClean="0"/>
              <a:t>() around each trial</a:t>
            </a:r>
          </a:p>
          <a:p>
            <a:pPr>
              <a:buNone/>
            </a:pPr>
            <a:r>
              <a:rPr lang="en-US" dirty="0" smtClean="0"/>
              <a:t>	(a configuration with 100’s of iterations)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20000" y="1752600"/>
            <a:ext cx="457200" cy="3429000"/>
            <a:chOff x="7086600" y="1600200"/>
            <a:chExt cx="457200" cy="3429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086600" y="1600200"/>
              <a:ext cx="457200" cy="228600"/>
            </a:xfrm>
            <a:prstGeom prst="rect">
              <a:avLst/>
            </a:prstGeom>
            <a:solidFill>
              <a:srgbClr val="FF66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1828800"/>
              <a:ext cx="457200" cy="304800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086600" y="2133600"/>
              <a:ext cx="457200" cy="38100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086600" y="2514600"/>
              <a:ext cx="457200" cy="152400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86600" y="2667000"/>
              <a:ext cx="457200" cy="304800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086600" y="2971800"/>
              <a:ext cx="457200" cy="457200"/>
            </a:xfrm>
            <a:prstGeom prst="rect">
              <a:avLst/>
            </a:prstGeom>
            <a:solidFill>
              <a:srgbClr val="66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86600" y="3429000"/>
              <a:ext cx="457200" cy="6096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4038600"/>
              <a:ext cx="457200" cy="381000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086600" y="4419600"/>
              <a:ext cx="457200" cy="228600"/>
            </a:xfrm>
            <a:prstGeom prst="rect">
              <a:avLst/>
            </a:prstGeom>
            <a:solidFill>
              <a:srgbClr val="66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086600" y="4648200"/>
              <a:ext cx="457200" cy="228600"/>
            </a:xfrm>
            <a:prstGeom prst="rect">
              <a:avLst/>
            </a:prstGeom>
            <a:solidFill>
              <a:srgbClr val="CC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086600" y="4876800"/>
              <a:ext cx="457200" cy="152400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 bwMode="auto">
          <a:xfrm rot="5400000">
            <a:off x="4610894" y="3923506"/>
            <a:ext cx="4343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2" name="TextBox 61"/>
          <p:cNvSpPr txBox="1"/>
          <p:nvPr/>
        </p:nvSpPr>
        <p:spPr>
          <a:xfrm rot="16200000">
            <a:off x="6219110" y="2086689"/>
            <a:ext cx="914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934200" y="1447800"/>
            <a:ext cx="1828800" cy="4572000"/>
            <a:chOff x="9067800" y="2286000"/>
            <a:chExt cx="1828800" cy="45720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9067800" y="2286000"/>
              <a:ext cx="1828800" cy="45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9296400" y="2590800"/>
              <a:ext cx="457200" cy="76200"/>
            </a:xfrm>
            <a:prstGeom prst="rect">
              <a:avLst/>
            </a:prstGeom>
            <a:solidFill>
              <a:srgbClr val="FF66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9296400" y="2667000"/>
              <a:ext cx="457200" cy="76200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9296400" y="2743200"/>
              <a:ext cx="457200" cy="15240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9296400" y="2895600"/>
              <a:ext cx="457200" cy="152400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9296400" y="3048000"/>
              <a:ext cx="457200" cy="152400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9296400" y="3200400"/>
              <a:ext cx="457200" cy="76200"/>
            </a:xfrm>
            <a:prstGeom prst="rect">
              <a:avLst/>
            </a:prstGeom>
            <a:solidFill>
              <a:srgbClr val="66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9296400" y="3276600"/>
              <a:ext cx="457200" cy="3048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296400" y="3581400"/>
              <a:ext cx="457200" cy="685800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296400" y="4267200"/>
              <a:ext cx="457200" cy="457200"/>
            </a:xfrm>
            <a:prstGeom prst="rect">
              <a:avLst/>
            </a:prstGeom>
            <a:solidFill>
              <a:srgbClr val="66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296400" y="4724400"/>
              <a:ext cx="457200" cy="457200"/>
            </a:xfrm>
            <a:prstGeom prst="rect">
              <a:avLst/>
            </a:prstGeom>
            <a:solidFill>
              <a:srgbClr val="CC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296400" y="5181600"/>
              <a:ext cx="457200" cy="457200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0210800" y="3276600"/>
              <a:ext cx="457200" cy="304800"/>
            </a:xfrm>
            <a:prstGeom prst="rect">
              <a:avLst/>
            </a:prstGeom>
            <a:solidFill>
              <a:srgbClr val="FF66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210800" y="3581400"/>
              <a:ext cx="457200" cy="304800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210800" y="3886200"/>
              <a:ext cx="457200" cy="38100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210800" y="4267200"/>
              <a:ext cx="457200" cy="152400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210800" y="4419600"/>
              <a:ext cx="457200" cy="304800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0210800" y="4724400"/>
              <a:ext cx="457200" cy="457200"/>
            </a:xfrm>
            <a:prstGeom prst="rect">
              <a:avLst/>
            </a:prstGeom>
            <a:solidFill>
              <a:srgbClr val="66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0210800" y="5181600"/>
              <a:ext cx="457200" cy="6096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0210800" y="5791200"/>
              <a:ext cx="457200" cy="381000"/>
            </a:xfrm>
            <a:prstGeom prst="rect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0210800" y="5943600"/>
              <a:ext cx="457200" cy="457200"/>
            </a:xfrm>
            <a:prstGeom prst="rect">
              <a:avLst/>
            </a:prstGeom>
            <a:solidFill>
              <a:srgbClr val="66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0210800" y="6324600"/>
              <a:ext cx="457200" cy="304800"/>
            </a:xfrm>
            <a:prstGeom prst="rect">
              <a:avLst/>
            </a:prstGeom>
            <a:solidFill>
              <a:srgbClr val="CC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210800" y="6629400"/>
              <a:ext cx="457200" cy="152400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067800" y="2286000"/>
              <a:ext cx="914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process0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82200" y="2286000"/>
              <a:ext cx="914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process1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82200" y="2496979"/>
              <a:ext cx="9144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/>
                <a:t>.</a:t>
              </a:r>
            </a:p>
            <a:p>
              <a:pPr algn="ctr"/>
              <a:r>
                <a:rPr lang="en-US" sz="1200" b="1" dirty="0" smtClean="0"/>
                <a:t>.</a:t>
              </a:r>
            </a:p>
            <a:p>
              <a:pPr algn="ctr"/>
              <a:r>
                <a:rPr lang="en-US" sz="1200" b="1" dirty="0" smtClean="0"/>
                <a:t>.</a:t>
              </a:r>
            </a:p>
            <a:p>
              <a:pPr algn="ctr"/>
              <a:r>
                <a:rPr lang="en-US" sz="1200" b="1" dirty="0" smtClean="0"/>
                <a:t>.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34200" y="1447800"/>
            <a:ext cx="1828800" cy="4572000"/>
            <a:chOff x="9525000" y="1600200"/>
            <a:chExt cx="1828800" cy="45720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9525000" y="1600200"/>
              <a:ext cx="1828800" cy="45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525000" y="1600200"/>
              <a:ext cx="914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process0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439400" y="1600200"/>
              <a:ext cx="914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process1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439400" y="1811179"/>
              <a:ext cx="9144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/>
                <a:t>.</a:t>
              </a:r>
            </a:p>
            <a:p>
              <a:pPr algn="ctr"/>
              <a:r>
                <a:rPr lang="en-US" sz="1200" b="1" dirty="0" smtClean="0"/>
                <a:t>.</a:t>
              </a:r>
            </a:p>
            <a:p>
              <a:pPr algn="ctr"/>
              <a:r>
                <a:rPr lang="en-US" sz="1200" b="1" dirty="0" smtClean="0"/>
                <a:t>.</a:t>
              </a:r>
            </a:p>
            <a:p>
              <a:pPr algn="ctr"/>
              <a:r>
                <a:rPr lang="en-US" sz="1200" b="1" dirty="0" smtClean="0"/>
                <a:t>.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9677400" y="2667000"/>
              <a:ext cx="457200" cy="3429000"/>
              <a:chOff x="7086600" y="1600200"/>
              <a:chExt cx="457200" cy="3429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7086600" y="1600200"/>
                <a:ext cx="457200" cy="228600"/>
              </a:xfrm>
              <a:prstGeom prst="rect">
                <a:avLst/>
              </a:prstGeom>
              <a:solidFill>
                <a:srgbClr val="FF66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7086600" y="1828800"/>
                <a:ext cx="457200" cy="304800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7086600" y="2133600"/>
                <a:ext cx="457200" cy="3810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7086600" y="2514600"/>
                <a:ext cx="457200" cy="152400"/>
              </a:xfrm>
              <a:prstGeom prst="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7086600" y="2667000"/>
                <a:ext cx="457200" cy="304800"/>
              </a:xfrm>
              <a:prstGeom prst="rect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086600" y="2971800"/>
                <a:ext cx="457200" cy="457200"/>
              </a:xfrm>
              <a:prstGeom prst="rect">
                <a:avLst/>
              </a:prstGeom>
              <a:solidFill>
                <a:srgbClr val="66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7086600" y="3429000"/>
                <a:ext cx="457200" cy="609600"/>
              </a:xfrm>
              <a:prstGeom prst="rect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7086600" y="4038600"/>
                <a:ext cx="457200" cy="381000"/>
              </a:xfrm>
              <a:prstGeom prst="rect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7086600" y="4419600"/>
                <a:ext cx="457200" cy="228600"/>
              </a:xfrm>
              <a:prstGeom prst="rect">
                <a:avLst/>
              </a:prstGeom>
              <a:solidFill>
                <a:srgbClr val="66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7086600" y="4648200"/>
                <a:ext cx="457200" cy="228600"/>
              </a:xfrm>
              <a:prstGeom prst="rect">
                <a:avLst/>
              </a:prstGeom>
              <a:solidFill>
                <a:srgbClr val="CC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7086600" y="4876800"/>
                <a:ext cx="457200" cy="152400"/>
              </a:xfrm>
              <a:prstGeom prst="rect">
                <a:avLst/>
              </a:prstGeom>
              <a:solidFill>
                <a:srgbClr val="FF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0668000" y="2667000"/>
              <a:ext cx="457200" cy="3429000"/>
              <a:chOff x="7086600" y="1600200"/>
              <a:chExt cx="457200" cy="3429000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7086600" y="1600200"/>
                <a:ext cx="457200" cy="228600"/>
              </a:xfrm>
              <a:prstGeom prst="rect">
                <a:avLst/>
              </a:prstGeom>
              <a:solidFill>
                <a:srgbClr val="FF66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7086600" y="1828800"/>
                <a:ext cx="457200" cy="304800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7086600" y="2133600"/>
                <a:ext cx="457200" cy="3810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7086600" y="2514600"/>
                <a:ext cx="457200" cy="152400"/>
              </a:xfrm>
              <a:prstGeom prst="rect">
                <a:avLst/>
              </a:prstGeom>
              <a:solidFill>
                <a:srgbClr val="CC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7086600" y="2667000"/>
                <a:ext cx="457200" cy="304800"/>
              </a:xfrm>
              <a:prstGeom prst="rect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086600" y="2971800"/>
                <a:ext cx="457200" cy="457200"/>
              </a:xfrm>
              <a:prstGeom prst="rect">
                <a:avLst/>
              </a:prstGeom>
              <a:solidFill>
                <a:srgbClr val="66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7086600" y="3429000"/>
                <a:ext cx="457200" cy="609600"/>
              </a:xfrm>
              <a:prstGeom prst="rect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7086600" y="4038600"/>
                <a:ext cx="457200" cy="381000"/>
              </a:xfrm>
              <a:prstGeom prst="rect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7086600" y="4419600"/>
                <a:ext cx="457200" cy="228600"/>
              </a:xfrm>
              <a:prstGeom prst="rect">
                <a:avLst/>
              </a:prstGeom>
              <a:solidFill>
                <a:srgbClr val="66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7086600" y="4648200"/>
                <a:ext cx="457200" cy="228600"/>
              </a:xfrm>
              <a:prstGeom prst="rect">
                <a:avLst/>
              </a:prstGeom>
              <a:solidFill>
                <a:srgbClr val="CC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7086600" y="4876800"/>
                <a:ext cx="457200" cy="152400"/>
              </a:xfrm>
              <a:prstGeom prst="rect">
                <a:avLst/>
              </a:prstGeom>
              <a:solidFill>
                <a:srgbClr val="FF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sp>
          <p:nvSpPr>
            <p:cNvPr id="116" name="Rectangle 115"/>
            <p:cNvSpPr/>
            <p:nvPr/>
          </p:nvSpPr>
          <p:spPr bwMode="auto">
            <a:xfrm>
              <a:off x="9677400" y="1905000"/>
              <a:ext cx="457200" cy="762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10134600" y="2667000"/>
              <a:ext cx="609600" cy="3430588"/>
              <a:chOff x="10134600" y="2667000"/>
              <a:chExt cx="457200" cy="3430588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>
                <a:off x="10134600" y="28956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>
                <a:off x="10134600" y="32004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>
                <a:off x="10134600" y="3732212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>
                <a:off x="10134600" y="4037012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>
                <a:off x="10134600" y="4494212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>
                <a:off x="10134600" y="51054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>
                <a:off x="10134600" y="54864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0134600" y="5715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0134600" y="59436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0134600" y="6096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0134600" y="3579812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0134600" y="2667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115" name="Straight Arrow Connector 114"/>
          <p:cNvCxnSpPr/>
          <p:nvPr/>
        </p:nvCxnSpPr>
        <p:spPr bwMode="auto">
          <a:xfrm>
            <a:off x="7011989" y="1323201"/>
            <a:ext cx="1674811" cy="1588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7315200" y="1170801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one node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 a database of optimal VL/unrolling/DLP parameters for each thread/process balance, thread grid, and aspect ratio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threads_aspect_frankl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0" y="1828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data base from Stage 2, </a:t>
            </a:r>
          </a:p>
          <a:p>
            <a:r>
              <a:rPr lang="en-US" dirty="0" smtClean="0"/>
              <a:t>we run few large problem using the best known parameters/thread grid for different thread/process balances.</a:t>
            </a:r>
          </a:p>
          <a:p>
            <a:endParaRPr lang="en-US" dirty="0" smtClean="0"/>
          </a:p>
          <a:p>
            <a:r>
              <a:rPr lang="en-US" dirty="0" smtClean="0"/>
              <a:t>We select the parameters based on minimizing</a:t>
            </a:r>
          </a:p>
          <a:p>
            <a:pPr lvl="1"/>
            <a:r>
              <a:rPr lang="en-US" dirty="0" smtClean="0"/>
              <a:t>overall local time</a:t>
            </a:r>
          </a:p>
          <a:p>
            <a:pPr lvl="1"/>
            <a:r>
              <a:rPr lang="en-US" i="1" dirty="0" smtClean="0"/>
              <a:t>collision( )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local </a:t>
            </a:r>
            <a:r>
              <a:rPr lang="en-US" i="1" dirty="0" smtClean="0"/>
              <a:t>stream( )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Results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XT4 Results</a:t>
            </a:r>
            <a:br>
              <a:rPr lang="en-US" dirty="0" smtClean="0"/>
            </a:br>
            <a:r>
              <a:rPr lang="en-US" sz="1600" dirty="0" smtClean="0"/>
              <a:t>(512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problem on 512 cores)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4116387" cy="5256213"/>
          </a:xfrm>
        </p:spPr>
        <p:txBody>
          <a:bodyPr/>
          <a:lstStyle/>
          <a:p>
            <a:r>
              <a:rPr lang="en-US" sz="1800" dirty="0" smtClean="0"/>
              <a:t>Finally, we present the best data for progressively more aggressive auto-tuning efforts</a:t>
            </a:r>
          </a:p>
          <a:p>
            <a:r>
              <a:rPr lang="en-US" sz="1800" dirty="0" smtClean="0"/>
              <a:t>Note each of the last 3 bars may have unique MPI decompositions as well as VL/unroll/DLP</a:t>
            </a:r>
          </a:p>
          <a:p>
            <a:endParaRPr lang="en-US" sz="1800" dirty="0" smtClean="0"/>
          </a:p>
          <a:p>
            <a:r>
              <a:rPr lang="en-US" sz="1800" dirty="0" smtClean="0"/>
              <a:t>Observe that for this large problem, </a:t>
            </a:r>
            <a:r>
              <a:rPr lang="en-US" sz="1800" b="1" dirty="0" smtClean="0">
                <a:solidFill>
                  <a:srgbClr val="0000FF"/>
                </a:solidFill>
              </a:rPr>
              <a:t>auto-tuning flat MPI delivered significant boosts (2.5x)</a:t>
            </a:r>
          </a:p>
          <a:p>
            <a:endParaRPr lang="en-US" sz="1800" dirty="0" smtClean="0"/>
          </a:p>
          <a:p>
            <a:r>
              <a:rPr lang="en-US" sz="1800" dirty="0" smtClean="0"/>
              <a:t>However, expanding auto-tuning to include the domain decomposition and balance between threads and processes provided an extra 17%</a:t>
            </a:r>
          </a:p>
          <a:p>
            <a:endParaRPr lang="en-US" sz="1800" dirty="0" smtClean="0"/>
          </a:p>
          <a:p>
            <a:r>
              <a:rPr lang="en-US" sz="1800" dirty="0" smtClean="0"/>
              <a:t>2 processes with 2 threads was best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 descr="final_frankl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0" y="13716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about </a:t>
            </a:r>
            <a:r>
              <a:rPr lang="en-US" sz="4000" dirty="0" err="1" smtClean="0"/>
              <a:t>OpenMP</a:t>
            </a:r>
            <a:r>
              <a:rPr lang="en-US" sz="4000" dirty="0" smtClean="0"/>
              <a:t> ?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the auto-tuned </a:t>
            </a:r>
            <a:r>
              <a:rPr lang="en-US" dirty="0" err="1" smtClean="0"/>
              <a:t>pthreads</a:t>
            </a:r>
            <a:r>
              <a:rPr lang="en-US" dirty="0" smtClean="0"/>
              <a:t> implementation to </a:t>
            </a:r>
            <a:r>
              <a:rPr lang="en-US" dirty="0" err="1" smtClean="0"/>
              <a:t>OpenMP</a:t>
            </a:r>
            <a:r>
              <a:rPr lang="en-US" dirty="0" smtClean="0"/>
              <a:t> seems relatively straightforward (#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parallel for)</a:t>
            </a:r>
          </a:p>
          <a:p>
            <a:r>
              <a:rPr lang="en-US" dirty="0" smtClean="0"/>
              <a:t>We modified code to be single source that supports: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Flat MPI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MPI+pthreads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MPI+OpenMP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However, it is imperative (especially on NUMA </a:t>
            </a:r>
            <a:r>
              <a:rPr lang="en-US" dirty="0" err="1" smtClean="0"/>
              <a:t>SMPs</a:t>
            </a:r>
            <a:r>
              <a:rPr lang="en-US" dirty="0" smtClean="0"/>
              <a:t>) to correctly utilize the available affinity mechanisms:</a:t>
            </a:r>
          </a:p>
          <a:p>
            <a:pPr lvl="1"/>
            <a:r>
              <a:rPr lang="en-US" dirty="0" smtClean="0"/>
              <a:t>on XT, </a:t>
            </a:r>
            <a:r>
              <a:rPr lang="en-US" dirty="0" err="1" smtClean="0"/>
              <a:t>aprun</a:t>
            </a:r>
            <a:r>
              <a:rPr lang="en-US" dirty="0" smtClean="0"/>
              <a:t> has options to handle this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linux</a:t>
            </a:r>
            <a:r>
              <a:rPr lang="en-US" dirty="0" smtClean="0"/>
              <a:t> clusters (like </a:t>
            </a:r>
            <a:r>
              <a:rPr lang="en-US" dirty="0" err="1" smtClean="0"/>
              <a:t>NERSC’s</a:t>
            </a:r>
            <a:r>
              <a:rPr lang="en-US" dirty="0" smtClean="0"/>
              <a:t> Carver), user must manage it:</a:t>
            </a:r>
          </a:p>
          <a:p>
            <a:pPr lvl="2">
              <a:buNone/>
            </a:pPr>
            <a:r>
              <a:rPr lang="en-US" sz="1000" dirty="0" smtClean="0">
                <a:latin typeface="Lucida Console"/>
                <a:cs typeface="Lucida Console"/>
              </a:rPr>
              <a:t>#</a:t>
            </a:r>
            <a:r>
              <a:rPr lang="en-US" sz="1000" dirty="0" err="1" smtClean="0">
                <a:latin typeface="Lucida Console"/>
                <a:cs typeface="Lucida Console"/>
              </a:rPr>
              <a:t>ifdef</a:t>
            </a:r>
            <a:r>
              <a:rPr lang="en-US" sz="1000" dirty="0" smtClean="0">
                <a:latin typeface="Lucida Console"/>
                <a:cs typeface="Lucida Console"/>
              </a:rPr>
              <a:t> _OPENMP</a:t>
            </a:r>
          </a:p>
          <a:p>
            <a:pPr lvl="2">
              <a:buNone/>
            </a:pPr>
            <a:r>
              <a:rPr lang="en-US" sz="1000" dirty="0" smtClean="0">
                <a:latin typeface="Lucida Console"/>
                <a:cs typeface="Lucida Console"/>
              </a:rPr>
              <a:t>  #</a:t>
            </a:r>
            <a:r>
              <a:rPr lang="en-US" sz="1000" dirty="0" err="1" smtClean="0">
                <a:latin typeface="Lucida Console"/>
                <a:cs typeface="Lucida Console"/>
              </a:rPr>
              <a:t>pragma</a:t>
            </a:r>
            <a:r>
              <a:rPr lang="en-US" sz="1000" dirty="0" smtClean="0">
                <a:latin typeface="Lucida Console"/>
                <a:cs typeface="Lucida Console"/>
              </a:rPr>
              <a:t> </a:t>
            </a:r>
            <a:r>
              <a:rPr lang="en-US" sz="1000" dirty="0" err="1" smtClean="0">
                <a:latin typeface="Lucida Console"/>
                <a:cs typeface="Lucida Console"/>
              </a:rPr>
              <a:t>omp</a:t>
            </a:r>
            <a:r>
              <a:rPr lang="en-US" sz="1000" dirty="0" smtClean="0">
                <a:latin typeface="Lucida Console"/>
                <a:cs typeface="Lucida Console"/>
              </a:rPr>
              <a:t> parallel</a:t>
            </a:r>
          </a:p>
          <a:p>
            <a:pPr lvl="2">
              <a:buNone/>
            </a:pPr>
            <a:r>
              <a:rPr lang="en-US" sz="1000" dirty="0" smtClean="0">
                <a:latin typeface="Lucida Console"/>
                <a:cs typeface="Lucida Console"/>
              </a:rPr>
              <a:t>  {</a:t>
            </a:r>
            <a:r>
              <a:rPr lang="en-US" sz="1000" dirty="0" err="1" smtClean="0">
                <a:latin typeface="Lucida Console"/>
                <a:cs typeface="Lucida Console"/>
              </a:rPr>
              <a:t>Affinity_Bind_Thread</a:t>
            </a:r>
            <a:r>
              <a:rPr lang="en-US" sz="1000" dirty="0" smtClean="0">
                <a:latin typeface="Lucida Console"/>
                <a:cs typeface="Lucida Console"/>
              </a:rPr>
              <a:t>( </a:t>
            </a:r>
            <a:r>
              <a:rPr lang="en-US" sz="1000" b="1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MyFirstHWThread</a:t>
            </a:r>
            <a:r>
              <a:rPr lang="en-US" sz="1000" dirty="0" err="1" smtClean="0">
                <a:latin typeface="Lucida Console"/>
                <a:cs typeface="Lucida Console"/>
              </a:rPr>
              <a:t>+omp_get_thread_num</a:t>
            </a:r>
            <a:r>
              <a:rPr lang="en-US" sz="1000" dirty="0" smtClean="0">
                <a:latin typeface="Lucida Console"/>
                <a:cs typeface="Lucida Console"/>
              </a:rPr>
              <a:t>());}</a:t>
            </a:r>
          </a:p>
          <a:p>
            <a:pPr lvl="2">
              <a:buNone/>
            </a:pPr>
            <a:r>
              <a:rPr lang="en-US" sz="1000" dirty="0" smtClean="0">
                <a:latin typeface="Lucida Console"/>
                <a:cs typeface="Lucida Console"/>
              </a:rPr>
              <a:t>#else</a:t>
            </a:r>
          </a:p>
          <a:p>
            <a:pPr lvl="2">
              <a:buNone/>
            </a:pPr>
            <a:r>
              <a:rPr lang="en-US" sz="1000" dirty="0" smtClean="0">
                <a:latin typeface="Lucida Console"/>
                <a:cs typeface="Lucida Console"/>
              </a:rPr>
              <a:t>   </a:t>
            </a:r>
            <a:r>
              <a:rPr lang="en-US" sz="1000" dirty="0" err="1" smtClean="0">
                <a:latin typeface="Lucida Console"/>
                <a:cs typeface="Lucida Console"/>
              </a:rPr>
              <a:t>Affinity_Bind_Thread</a:t>
            </a:r>
            <a:r>
              <a:rPr lang="en-US" sz="1000" dirty="0" smtClean="0">
                <a:latin typeface="Lucida Console"/>
                <a:cs typeface="Lucida Console"/>
              </a:rPr>
              <a:t>( </a:t>
            </a:r>
            <a:r>
              <a:rPr lang="en-US" sz="1000" b="1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MyFirstHWThread</a:t>
            </a:r>
            <a:r>
              <a:rPr lang="en-US" sz="1000" dirty="0" err="1" smtClean="0">
                <a:latin typeface="Lucida Console"/>
                <a:cs typeface="Lucida Console"/>
              </a:rPr>
              <a:t>+Thread_Rank</a:t>
            </a:r>
            <a:r>
              <a:rPr lang="en-US" sz="1000" dirty="0" smtClean="0">
                <a:latin typeface="Lucida Console"/>
                <a:cs typeface="Lucida Console"/>
              </a:rPr>
              <a:t>);</a:t>
            </a:r>
          </a:p>
          <a:p>
            <a:pPr lvl="2">
              <a:buNone/>
            </a:pPr>
            <a:r>
              <a:rPr lang="en-US" sz="1000" dirty="0" smtClean="0">
                <a:latin typeface="Lucida Console"/>
                <a:cs typeface="Lucida Console"/>
              </a:rPr>
              <a:t>#</a:t>
            </a:r>
            <a:r>
              <a:rPr lang="en-US" sz="1000" dirty="0" err="1" smtClean="0">
                <a:latin typeface="Lucida Console"/>
                <a:cs typeface="Lucida Console"/>
              </a:rPr>
              <a:t>endif</a:t>
            </a:r>
            <a:endParaRPr lang="en-US" sz="1000" dirty="0" smtClean="0">
              <a:latin typeface="Lucida Console"/>
              <a:cs typeface="Lucida Console"/>
            </a:endParaRPr>
          </a:p>
          <a:p>
            <a:pPr lvl="1"/>
            <a:r>
              <a:rPr lang="en-US" dirty="0" smtClean="0"/>
              <a:t>use both to be safe</a:t>
            </a:r>
          </a:p>
          <a:p>
            <a:r>
              <a:rPr lang="en-US" dirty="0" smtClean="0"/>
              <a:t>Failure to miss these or other key </a:t>
            </a:r>
            <a:r>
              <a:rPr lang="en-US" dirty="0" err="1" smtClean="0"/>
              <a:t>pragmas</a:t>
            </a:r>
            <a:r>
              <a:rPr lang="en-US" dirty="0" smtClean="0"/>
              <a:t> can cut performance in half (or 90% in one particularly bad bug)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Stream()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addition, we further optimized the stream() routine along 3 axes: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messages could be blocked (24 velocities/direction/phase/process) or aggregated (1/direction/phase/process)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packing could be sequential (thread 0 does all the work) or</a:t>
            </a:r>
          </a:p>
          <a:p>
            <a:pPr marL="800100" lvl="1" indent="-342900">
              <a:buNone/>
            </a:pPr>
            <a:r>
              <a:rPr lang="en-US" dirty="0" smtClean="0"/>
              <a:t>	thread parallel (using </a:t>
            </a:r>
            <a:r>
              <a:rPr lang="en-US" dirty="0" err="1" smtClean="0"/>
              <a:t>pthreads/openMP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dirty="0" smtClean="0"/>
              <a:t>MPI calls could be serialized (thread 0 does all the work) or </a:t>
            </a:r>
          </a:p>
          <a:p>
            <a:pPr marL="800100" lvl="1" indent="-342900">
              <a:buNone/>
            </a:pPr>
            <a:r>
              <a:rPr lang="en-US" dirty="0" smtClean="0"/>
              <a:t>	parallel (MPI_THREAD_MULTIPLE)</a:t>
            </a:r>
          </a:p>
          <a:p>
            <a:r>
              <a:rPr lang="en-US" dirty="0" smtClean="0"/>
              <a:t>Of these eight combinations, we implemented 4:</a:t>
            </a:r>
          </a:p>
          <a:p>
            <a:pPr lvl="1"/>
            <a:r>
              <a:rPr lang="en-US" dirty="0" smtClean="0"/>
              <a:t>aggregate, sequential packing, serialized MPI </a:t>
            </a:r>
          </a:p>
          <a:p>
            <a:pPr lvl="1"/>
            <a:r>
              <a:rPr lang="en-US" dirty="0" smtClean="0"/>
              <a:t>blocked, sequential packing, serialized MPI </a:t>
            </a:r>
          </a:p>
          <a:p>
            <a:pPr lvl="1"/>
            <a:r>
              <a:rPr lang="en-US" dirty="0" smtClean="0"/>
              <a:t>aggregate, parallel packing, serialized MPI (</a:t>
            </a:r>
            <a:r>
              <a:rPr lang="en-US" b="1" dirty="0" smtClean="0">
                <a:solidFill>
                  <a:srgbClr val="0000FF"/>
                </a:solidFill>
              </a:rPr>
              <a:t>simplest </a:t>
            </a:r>
            <a:r>
              <a:rPr lang="en-US" b="1" dirty="0" err="1" smtClean="0">
                <a:solidFill>
                  <a:srgbClr val="0000FF"/>
                </a:solidFill>
              </a:rPr>
              <a:t>openMP</a:t>
            </a:r>
            <a:r>
              <a:rPr lang="en-US" b="1" dirty="0" smtClean="0">
                <a:solidFill>
                  <a:srgbClr val="0000FF"/>
                </a:solidFill>
              </a:rPr>
              <a:t> code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blocked, parallel packing, parallel MPI (</a:t>
            </a:r>
            <a:r>
              <a:rPr lang="en-US" b="1" dirty="0" smtClean="0">
                <a:solidFill>
                  <a:srgbClr val="0000FF"/>
                </a:solidFill>
              </a:rPr>
              <a:t>simplest </a:t>
            </a:r>
            <a:r>
              <a:rPr lang="en-US" b="1" dirty="0" err="1" smtClean="0">
                <a:solidFill>
                  <a:srgbClr val="0000FF"/>
                </a:solidFill>
              </a:rPr>
              <a:t>pthread</a:t>
            </a:r>
            <a:r>
              <a:rPr lang="en-US" b="1" dirty="0" smtClean="0">
                <a:solidFill>
                  <a:srgbClr val="0000FF"/>
                </a:solidFill>
              </a:rPr>
              <a:t> code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Threaded MPI on Franklin requires using</a:t>
            </a:r>
          </a:p>
          <a:p>
            <a:pPr lvl="1"/>
            <a:r>
              <a:rPr lang="en-US" dirty="0" smtClean="0"/>
              <a:t>threaded MPICH</a:t>
            </a:r>
          </a:p>
          <a:p>
            <a:pPr lvl="1"/>
            <a:r>
              <a:rPr lang="en-US" dirty="0" smtClean="0"/>
              <a:t>calling using MPI_THREAD_MULTIPLE</a:t>
            </a:r>
          </a:p>
          <a:p>
            <a:pPr lvl="1"/>
            <a:r>
              <a:rPr lang="en-US" dirty="0" smtClean="0"/>
              <a:t>setting MPICH_MAX_THREAD_SAFETY=multiple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57200" y="3505200"/>
            <a:ext cx="8686800" cy="304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Stream()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addition, we further optimized the stream() routine along 3 axes: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messages could be blocked (24 velocities/direction/phase/process) or aggregated (1/direction/phase/process)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packing could be sequential (thread 0 does all the work) or</a:t>
            </a:r>
          </a:p>
          <a:p>
            <a:pPr marL="800100" lvl="1" indent="-342900">
              <a:buNone/>
            </a:pPr>
            <a:r>
              <a:rPr lang="en-US" dirty="0" smtClean="0"/>
              <a:t>	thread parallel (using </a:t>
            </a:r>
            <a:r>
              <a:rPr lang="en-US" dirty="0" err="1" smtClean="0"/>
              <a:t>pthreads/openMP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dirty="0" smtClean="0"/>
              <a:t>MPI calls could be serialized (thread 0 does all the work) or </a:t>
            </a:r>
          </a:p>
          <a:p>
            <a:pPr marL="800100" lvl="1" indent="-342900">
              <a:buNone/>
            </a:pPr>
            <a:r>
              <a:rPr lang="en-US" dirty="0" smtClean="0"/>
              <a:t>	parallel (MPI_THREAD_MULTIPLE)</a:t>
            </a:r>
          </a:p>
          <a:p>
            <a:r>
              <a:rPr lang="en-US" dirty="0" smtClean="0"/>
              <a:t>Of these eight combinations, we implemented 4:</a:t>
            </a:r>
          </a:p>
          <a:p>
            <a:pPr lvl="1"/>
            <a:r>
              <a:rPr lang="en-US" dirty="0" smtClean="0"/>
              <a:t>aggregate, sequential packing, serialized MPI </a:t>
            </a:r>
          </a:p>
          <a:p>
            <a:pPr lvl="1"/>
            <a:r>
              <a:rPr lang="en-US" dirty="0" smtClean="0"/>
              <a:t>blocked, sequential packing, serialized MPI </a:t>
            </a:r>
          </a:p>
          <a:p>
            <a:pPr lvl="1"/>
            <a:r>
              <a:rPr lang="en-US" dirty="0" smtClean="0"/>
              <a:t>aggregate, parallel packing, serialized MPI (</a:t>
            </a:r>
            <a:r>
              <a:rPr lang="en-US" b="1" dirty="0" smtClean="0">
                <a:solidFill>
                  <a:srgbClr val="0000FF"/>
                </a:solidFill>
              </a:rPr>
              <a:t>simplest </a:t>
            </a:r>
            <a:r>
              <a:rPr lang="en-US" b="1" dirty="0" err="1" smtClean="0">
                <a:solidFill>
                  <a:srgbClr val="0000FF"/>
                </a:solidFill>
              </a:rPr>
              <a:t>openMP</a:t>
            </a:r>
            <a:r>
              <a:rPr lang="en-US" b="1" dirty="0" smtClean="0">
                <a:solidFill>
                  <a:srgbClr val="0000FF"/>
                </a:solidFill>
              </a:rPr>
              <a:t> code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blocked, parallel packing, parallel MPI (</a:t>
            </a:r>
            <a:r>
              <a:rPr lang="en-US" b="1" dirty="0" smtClean="0">
                <a:solidFill>
                  <a:srgbClr val="0000FF"/>
                </a:solidFill>
              </a:rPr>
              <a:t>simplest </a:t>
            </a:r>
            <a:r>
              <a:rPr lang="en-US" b="1" dirty="0" err="1" smtClean="0">
                <a:solidFill>
                  <a:srgbClr val="0000FF"/>
                </a:solidFill>
              </a:rPr>
              <a:t>pthread</a:t>
            </a:r>
            <a:r>
              <a:rPr lang="en-US" b="1" dirty="0" smtClean="0">
                <a:solidFill>
                  <a:srgbClr val="0000FF"/>
                </a:solidFill>
              </a:rPr>
              <a:t> code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Threaded MPI on Franklin requires using</a:t>
            </a:r>
          </a:p>
          <a:p>
            <a:pPr lvl="1"/>
            <a:r>
              <a:rPr lang="en-US" dirty="0" smtClean="0"/>
              <a:t>threaded MPICH</a:t>
            </a:r>
          </a:p>
          <a:p>
            <a:pPr lvl="1"/>
            <a:r>
              <a:rPr lang="en-US" dirty="0" smtClean="0"/>
              <a:t>calling using MPI_THREAD_MULTIPLE</a:t>
            </a:r>
          </a:p>
          <a:p>
            <a:pPr lvl="1"/>
            <a:r>
              <a:rPr lang="en-US" dirty="0" smtClean="0"/>
              <a:t>setting MPICH_MAX_THREAD_SAFETY=multiple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57200" y="5105400"/>
            <a:ext cx="86868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LBMHD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Stream()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addition, we further optimized the stream() routine along 3 axes: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messages could be blocked (24 velocities/direction/phase/process) or aggregated (1/direction/phase/process)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packing could be sequential (thread 0 does all the work) or</a:t>
            </a:r>
          </a:p>
          <a:p>
            <a:pPr marL="800100" lvl="1" indent="-342900">
              <a:buNone/>
            </a:pPr>
            <a:r>
              <a:rPr lang="en-US" dirty="0" smtClean="0"/>
              <a:t>	thread parallel (using </a:t>
            </a:r>
            <a:r>
              <a:rPr lang="en-US" dirty="0" err="1" smtClean="0"/>
              <a:t>pthreads/openMP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dirty="0" smtClean="0"/>
              <a:t>MPI calls could be serialized (thread 0 does all the work) or </a:t>
            </a:r>
          </a:p>
          <a:p>
            <a:pPr marL="800100" lvl="1" indent="-342900">
              <a:buNone/>
            </a:pPr>
            <a:r>
              <a:rPr lang="en-US" dirty="0" smtClean="0"/>
              <a:t>	parallel (MPI_THREAD_MULTIPLE)</a:t>
            </a:r>
          </a:p>
          <a:p>
            <a:r>
              <a:rPr lang="en-US" dirty="0" smtClean="0"/>
              <a:t>Of these eight combinations, we implemented 4:</a:t>
            </a:r>
          </a:p>
          <a:p>
            <a:pPr lvl="1"/>
            <a:r>
              <a:rPr lang="en-US" dirty="0" smtClean="0"/>
              <a:t>aggregate, sequential packing, serialized MPI </a:t>
            </a:r>
          </a:p>
          <a:p>
            <a:pPr lvl="1"/>
            <a:r>
              <a:rPr lang="en-US" dirty="0" smtClean="0"/>
              <a:t>blocked, sequential packing, serialized MPI </a:t>
            </a:r>
          </a:p>
          <a:p>
            <a:pPr lvl="1"/>
            <a:r>
              <a:rPr lang="en-US" dirty="0" smtClean="0"/>
              <a:t>aggregate, parallel packing, serialized MPI (</a:t>
            </a:r>
            <a:r>
              <a:rPr lang="en-US" b="1" dirty="0" smtClean="0">
                <a:solidFill>
                  <a:srgbClr val="0000FF"/>
                </a:solidFill>
              </a:rPr>
              <a:t>simplest </a:t>
            </a:r>
            <a:r>
              <a:rPr lang="en-US" b="1" dirty="0" err="1" smtClean="0">
                <a:solidFill>
                  <a:srgbClr val="0000FF"/>
                </a:solidFill>
              </a:rPr>
              <a:t>openMP</a:t>
            </a:r>
            <a:r>
              <a:rPr lang="en-US" b="1" dirty="0" smtClean="0">
                <a:solidFill>
                  <a:srgbClr val="0000FF"/>
                </a:solidFill>
              </a:rPr>
              <a:t> code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blocked, parallel packing, parallel MPI (</a:t>
            </a:r>
            <a:r>
              <a:rPr lang="en-US" b="1" dirty="0" smtClean="0">
                <a:solidFill>
                  <a:srgbClr val="0000FF"/>
                </a:solidFill>
              </a:rPr>
              <a:t>simplest </a:t>
            </a:r>
            <a:r>
              <a:rPr lang="en-US" b="1" dirty="0" err="1" smtClean="0">
                <a:solidFill>
                  <a:srgbClr val="0000FF"/>
                </a:solidFill>
              </a:rPr>
              <a:t>pthread</a:t>
            </a:r>
            <a:r>
              <a:rPr lang="en-US" b="1" dirty="0" smtClean="0">
                <a:solidFill>
                  <a:srgbClr val="0000FF"/>
                </a:solidFill>
              </a:rPr>
              <a:t> code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Threaded MPI on Franklin requires using</a:t>
            </a:r>
          </a:p>
          <a:p>
            <a:pPr lvl="1"/>
            <a:r>
              <a:rPr lang="en-US" dirty="0" smtClean="0"/>
              <a:t>threaded MPICH</a:t>
            </a:r>
          </a:p>
          <a:p>
            <a:pPr lvl="1"/>
            <a:r>
              <a:rPr lang="en-US" dirty="0" smtClean="0"/>
              <a:t>calling using MPI_THREAD_MULTIPLE</a:t>
            </a:r>
          </a:p>
          <a:p>
            <a:pPr lvl="1"/>
            <a:r>
              <a:rPr lang="en-US" dirty="0" smtClean="0"/>
              <a:t>setting MPICH_MAX_THREAD_SAFETY=multiple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7773987" cy="914400"/>
          </a:xfrm>
        </p:spPr>
        <p:txBody>
          <a:bodyPr/>
          <a:lstStyle/>
          <a:p>
            <a:r>
              <a:rPr lang="en-US" sz="3000" dirty="0" smtClean="0"/>
              <a:t>MPI vs. </a:t>
            </a:r>
            <a:r>
              <a:rPr lang="en-US" sz="3000" dirty="0" err="1" smtClean="0"/>
              <a:t>MPI+Pthreads</a:t>
            </a:r>
            <a:r>
              <a:rPr lang="en-US" sz="3000" dirty="0" smtClean="0"/>
              <a:t> vs. </a:t>
            </a:r>
            <a:r>
              <a:rPr lang="en-US" sz="3000" dirty="0" err="1" smtClean="0"/>
              <a:t>MPI+OpenMP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3887787" cy="5256213"/>
          </a:xfrm>
        </p:spPr>
        <p:txBody>
          <a:bodyPr/>
          <a:lstStyle/>
          <a:p>
            <a:r>
              <a:rPr lang="en-US" dirty="0" smtClean="0"/>
              <a:t>When examining overall performance per core (512</a:t>
            </a:r>
            <a:r>
              <a:rPr lang="en-US" baseline="30000" dirty="0" smtClean="0"/>
              <a:t>3</a:t>
            </a:r>
            <a:r>
              <a:rPr lang="en-US" dirty="0" smtClean="0"/>
              <a:t> problem with cores), we see choice made relatively little difference</a:t>
            </a:r>
          </a:p>
          <a:p>
            <a:r>
              <a:rPr lang="en-US" dirty="0" err="1" smtClean="0"/>
              <a:t>MPI+pthreads</a:t>
            </a:r>
            <a:r>
              <a:rPr lang="en-US" dirty="0" smtClean="0"/>
              <a:t> was slightly faster with 2thread/process</a:t>
            </a:r>
          </a:p>
          <a:p>
            <a:r>
              <a:rPr lang="en-US" dirty="0" err="1" smtClean="0"/>
              <a:t>MPI+OpenMP</a:t>
            </a:r>
            <a:r>
              <a:rPr lang="en-US" dirty="0" smtClean="0"/>
              <a:t> was slightly faster with 4 threads/process</a:t>
            </a:r>
          </a:p>
          <a:p>
            <a:endParaRPr lang="en-US" dirty="0" smtClean="0"/>
          </a:p>
          <a:p>
            <a:r>
              <a:rPr lang="en-US" dirty="0" smtClean="0"/>
              <a:t>choice of best stream() optimization is dependent on thread concurrency and threading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 descr="overa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371600"/>
            <a:ext cx="4571999" cy="45720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 rot="5400000">
            <a:off x="5972818" y="2362200"/>
            <a:ext cx="152400" cy="6096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6849118" y="1943100"/>
            <a:ext cx="152400" cy="11430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7992118" y="2095500"/>
            <a:ext cx="152400" cy="11430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667000"/>
            <a:ext cx="8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 thread</a:t>
            </a:r>
          </a:p>
          <a:p>
            <a:pPr algn="ctr"/>
            <a:r>
              <a:rPr lang="en-US" sz="1000" dirty="0" smtClean="0"/>
              <a:t>per process</a:t>
            </a:r>
          </a:p>
          <a:p>
            <a:pPr algn="ctr"/>
            <a:r>
              <a:rPr lang="en-US" sz="1000" dirty="0" smtClean="0"/>
              <a:t>(flat MPI)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518968" y="251460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 threads</a:t>
            </a:r>
          </a:p>
          <a:p>
            <a:pPr algn="ctr"/>
            <a:r>
              <a:rPr lang="en-US" sz="1000" dirty="0" smtClean="0"/>
              <a:t>per process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49218" y="266700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 threads</a:t>
            </a:r>
          </a:p>
          <a:p>
            <a:pPr algn="ctr"/>
            <a:r>
              <a:rPr lang="en-US" sz="1000" dirty="0" smtClean="0"/>
              <a:t>per process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408402"/>
            <a:ext cx="22646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chemeClr val="tx1">
                    <a:alpha val="34000"/>
                  </a:schemeClr>
                </a:solidFill>
              </a:rPr>
              <a:t>Up is good</a:t>
            </a:r>
            <a:endParaRPr lang="en-US" sz="3000" b="1" i="1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lli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371600"/>
            <a:ext cx="457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7773987" cy="914400"/>
          </a:xfrm>
        </p:spPr>
        <p:txBody>
          <a:bodyPr/>
          <a:lstStyle/>
          <a:p>
            <a:r>
              <a:rPr lang="en-US" sz="3000" dirty="0" smtClean="0"/>
              <a:t>MPI vs. </a:t>
            </a:r>
            <a:r>
              <a:rPr lang="en-US" sz="3000" dirty="0" err="1" smtClean="0"/>
              <a:t>MPI+Pthreads</a:t>
            </a:r>
            <a:r>
              <a:rPr lang="en-US" sz="3000" dirty="0" smtClean="0"/>
              <a:t> vs. </a:t>
            </a:r>
            <a:r>
              <a:rPr lang="en-US" sz="3000" dirty="0" err="1" smtClean="0"/>
              <a:t>MPI+OpenMP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3887787" cy="5256213"/>
          </a:xfrm>
        </p:spPr>
        <p:txBody>
          <a:bodyPr/>
          <a:lstStyle/>
          <a:p>
            <a:r>
              <a:rPr lang="en-US" dirty="0" smtClean="0"/>
              <a:t>When we look at collision time, we see that surprisingly 2 threads per process delivered slightly better performance for </a:t>
            </a:r>
            <a:r>
              <a:rPr lang="en-US" dirty="0" err="1" smtClean="0"/>
              <a:t>pthreads</a:t>
            </a:r>
            <a:r>
              <a:rPr lang="en-US" dirty="0" smtClean="0"/>
              <a:t>, but 4 threads per process was better for </a:t>
            </a:r>
            <a:r>
              <a:rPr lang="en-US" dirty="0" err="1" smtClean="0"/>
              <a:t>OpenMP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Interestingly, threaded MPI resulted in slower compute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5972818" y="2362200"/>
            <a:ext cx="152400" cy="6096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6849118" y="1943100"/>
            <a:ext cx="152400" cy="11430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7992118" y="2095500"/>
            <a:ext cx="152400" cy="11430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667000"/>
            <a:ext cx="8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 thread</a:t>
            </a:r>
          </a:p>
          <a:p>
            <a:pPr algn="ctr"/>
            <a:r>
              <a:rPr lang="en-US" sz="1000" dirty="0" smtClean="0"/>
              <a:t>per process</a:t>
            </a:r>
          </a:p>
          <a:p>
            <a:pPr algn="ctr"/>
            <a:r>
              <a:rPr lang="en-US" sz="1000" dirty="0" smtClean="0"/>
              <a:t>(flat MPI)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518968" y="251460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 threads</a:t>
            </a:r>
          </a:p>
          <a:p>
            <a:pPr algn="ctr"/>
            <a:r>
              <a:rPr lang="en-US" sz="1000" dirty="0" smtClean="0"/>
              <a:t>per process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49218" y="266700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 threads</a:t>
            </a:r>
          </a:p>
          <a:p>
            <a:pPr algn="ctr"/>
            <a:r>
              <a:rPr lang="en-US" sz="1000" dirty="0" smtClean="0"/>
              <a:t>per process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9321" y="3408402"/>
            <a:ext cx="27988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chemeClr val="tx1">
                    <a:alpha val="34000"/>
                  </a:schemeClr>
                </a:solidFill>
              </a:rPr>
              <a:t>Down is good</a:t>
            </a:r>
            <a:endParaRPr lang="en-US" sz="3000" b="1" i="1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re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1371600"/>
            <a:ext cx="457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7773987" cy="914400"/>
          </a:xfrm>
        </p:spPr>
        <p:txBody>
          <a:bodyPr/>
          <a:lstStyle/>
          <a:p>
            <a:r>
              <a:rPr lang="en-US" sz="3000" dirty="0" smtClean="0"/>
              <a:t>MPI vs. </a:t>
            </a:r>
            <a:r>
              <a:rPr lang="en-US" sz="3000" dirty="0" err="1" smtClean="0"/>
              <a:t>MPI+Pthreads</a:t>
            </a:r>
            <a:r>
              <a:rPr lang="en-US" sz="3000" dirty="0" smtClean="0"/>
              <a:t> vs. </a:t>
            </a:r>
            <a:r>
              <a:rPr lang="en-US" sz="3000" dirty="0" err="1" smtClean="0"/>
              <a:t>MPI+OpenMP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3887787" cy="5256213"/>
          </a:xfrm>
        </p:spPr>
        <p:txBody>
          <a:bodyPr/>
          <a:lstStyle/>
          <a:p>
            <a:r>
              <a:rPr lang="en-US" dirty="0" smtClean="0"/>
              <a:t>Variation in stream time was dramatic with 4 threads.</a:t>
            </a:r>
          </a:p>
          <a:p>
            <a:r>
              <a:rPr lang="en-US" dirty="0" smtClean="0"/>
              <a:t>Here the blocked implementation was far faster.</a:t>
            </a:r>
          </a:p>
          <a:p>
            <a:endParaRPr lang="en-US" dirty="0" smtClean="0"/>
          </a:p>
          <a:p>
            <a:r>
              <a:rPr lang="en-US" dirty="0" smtClean="0"/>
              <a:t>Interestingly, </a:t>
            </a:r>
            <a:r>
              <a:rPr lang="en-US" dirty="0" err="1" smtClean="0"/>
              <a:t>pthreads</a:t>
            </a:r>
            <a:r>
              <a:rPr lang="en-US" dirty="0" smtClean="0"/>
              <a:t> was faster for 2 threads, </a:t>
            </a:r>
            <a:r>
              <a:rPr lang="en-US" dirty="0" err="1" smtClean="0"/>
              <a:t>openMP</a:t>
            </a:r>
            <a:r>
              <a:rPr lang="en-US" dirty="0" smtClean="0"/>
              <a:t> was faster for 4 threads.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5727747" y="2951202"/>
            <a:ext cx="152400" cy="6096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6667500" y="2933700"/>
            <a:ext cx="152400" cy="11430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7992118" y="2838390"/>
            <a:ext cx="152400" cy="1143000"/>
          </a:xfrm>
          <a:prstGeom prst="rightBrace">
            <a:avLst>
              <a:gd name="adj1" fmla="val 28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3729" y="3256002"/>
            <a:ext cx="8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 thread</a:t>
            </a:r>
          </a:p>
          <a:p>
            <a:pPr algn="ctr"/>
            <a:r>
              <a:rPr lang="en-US" sz="1000" dirty="0" smtClean="0"/>
              <a:t>per process</a:t>
            </a:r>
          </a:p>
          <a:p>
            <a:pPr algn="ctr"/>
            <a:r>
              <a:rPr lang="en-US" sz="1000" dirty="0" smtClean="0"/>
              <a:t>(flat MPI)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337350" y="350520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 threads</a:t>
            </a:r>
          </a:p>
          <a:p>
            <a:pPr algn="ctr"/>
            <a:r>
              <a:rPr lang="en-US" sz="1000" dirty="0" smtClean="0"/>
              <a:t>per process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49218" y="340989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4 threads</a:t>
            </a:r>
          </a:p>
          <a:p>
            <a:pPr algn="ctr"/>
            <a:r>
              <a:rPr lang="en-US" sz="1000" dirty="0" smtClean="0"/>
              <a:t>per process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9321" y="1808202"/>
            <a:ext cx="27988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chemeClr val="tx1">
                    <a:alpha val="34000"/>
                  </a:schemeClr>
                </a:solidFill>
              </a:rPr>
              <a:t>Down is good</a:t>
            </a:r>
            <a:endParaRPr lang="en-US" sz="3000" b="1" i="1" dirty="0">
              <a:solidFill>
                <a:schemeClr val="tx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Summary &amp; Discussion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Multicore cognizant auto-tuning </a:t>
            </a:r>
            <a:r>
              <a:rPr lang="en-US" b="1" dirty="0" smtClean="0">
                <a:solidFill>
                  <a:srgbClr val="0000FF"/>
                </a:solidFill>
              </a:rPr>
              <a:t>dramatically improves (2.5x) </a:t>
            </a:r>
            <a:r>
              <a:rPr lang="en-US" dirty="0" smtClean="0"/>
              <a:t>flat MPI performance.</a:t>
            </a:r>
          </a:p>
          <a:p>
            <a:r>
              <a:rPr lang="en-US" dirty="0" smtClean="0"/>
              <a:t>Tuning the domain decomposition and hybrid implementations yielded almost an </a:t>
            </a:r>
            <a:r>
              <a:rPr lang="en-US" b="1" dirty="0" smtClean="0">
                <a:solidFill>
                  <a:srgbClr val="0000FF"/>
                </a:solidFill>
              </a:rPr>
              <a:t>additional 20% </a:t>
            </a:r>
            <a:r>
              <a:rPr lang="en-US" dirty="0" smtClean="0"/>
              <a:t>performance boost. </a:t>
            </a:r>
          </a:p>
          <a:p>
            <a:endParaRPr lang="en-US" dirty="0" smtClean="0"/>
          </a:p>
          <a:p>
            <a:r>
              <a:rPr lang="en-US" dirty="0" smtClean="0"/>
              <a:t>Although hybrid MPI promises improved performance through reduced communication, the observed benefit is thus far small.  </a:t>
            </a:r>
          </a:p>
          <a:p>
            <a:r>
              <a:rPr lang="en-US" dirty="0" smtClean="0"/>
              <a:t>Moreover, the performance difference among hybrid models is small.</a:t>
            </a:r>
          </a:p>
          <a:p>
            <a:r>
              <a:rPr lang="en-US" dirty="0" smtClean="0"/>
              <a:t>Initial experiments on the XT5 (Hopper) and the Nehalem cluster (Carver) show similar results (little trickier to get good </a:t>
            </a:r>
            <a:r>
              <a:rPr lang="en-US" dirty="0" err="1" smtClean="0"/>
              <a:t>OpenMP</a:t>
            </a:r>
            <a:r>
              <a:rPr lang="en-US" dirty="0" smtClean="0"/>
              <a:t> performance on the </a:t>
            </a:r>
            <a:r>
              <a:rPr lang="en-US" dirty="0" err="1" smtClean="0"/>
              <a:t>linux</a:t>
            </a:r>
            <a:r>
              <a:rPr lang="en-US" dirty="0" smtClean="0"/>
              <a:t> cluster)</a:t>
            </a:r>
          </a:p>
          <a:p>
            <a:endParaRPr lang="en-US" dirty="0" smtClean="0"/>
          </a:p>
          <a:p>
            <a:r>
              <a:rPr lang="en-US" dirty="0" err="1" smtClean="0"/>
              <a:t>LBM’s</a:t>
            </a:r>
            <a:r>
              <a:rPr lang="en-US" dirty="0" smtClean="0"/>
              <a:t> probably will not make the case for hybrid programming models (purely concurrent with no need for collaborative behavior)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5967D-D2D6-5144-A227-9E675C198B3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Acknowledgements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Research supported </a:t>
            </a:r>
            <a:r>
              <a:rPr lang="en-US" dirty="0" smtClean="0"/>
              <a:t>by DOE </a:t>
            </a:r>
            <a:r>
              <a:rPr lang="en-US" dirty="0"/>
              <a:t>Office of Science under contract number DE-AC02-</a:t>
            </a:r>
            <a:r>
              <a:rPr lang="en-US" dirty="0" smtClean="0"/>
              <a:t>05CH11231</a:t>
            </a:r>
          </a:p>
          <a:p>
            <a:pPr eaLnBrk="1" hangingPunct="1"/>
            <a:r>
              <a:rPr lang="en-US" dirty="0" smtClean="0"/>
              <a:t>All XT4 simulations were performed on the XT4 (Franklin) at the National Energy Research Scientific Computing Center (NERSC)</a:t>
            </a:r>
          </a:p>
          <a:p>
            <a:pPr eaLnBrk="1" hangingPunct="1"/>
            <a:r>
              <a:rPr lang="en-US" dirty="0" smtClean="0"/>
              <a:t>George </a:t>
            </a:r>
            <a:r>
              <a:rPr lang="en-US" dirty="0" err="1" smtClean="0"/>
              <a:t>Vahala</a:t>
            </a:r>
            <a:r>
              <a:rPr lang="en-US" dirty="0" smtClean="0"/>
              <a:t> and his research group provided the original (FORTRAN) version of the LBMHD code.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Questions?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BACKUP SLIDES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7773987" cy="914400"/>
          </a:xfrm>
        </p:spPr>
        <p:txBody>
          <a:bodyPr/>
          <a:lstStyle/>
          <a:p>
            <a:r>
              <a:rPr lang="en-US" dirty="0" smtClean="0"/>
              <a:t>Memory access patterns for Stencils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Laplacian</a:t>
            </a:r>
            <a:r>
              <a:rPr lang="en-US" dirty="0" smtClean="0"/>
              <a:t>, Divergence, and Gradient</a:t>
            </a:r>
          </a:p>
          <a:p>
            <a:r>
              <a:rPr lang="en-US" dirty="0" smtClean="0"/>
              <a:t>Different reuse, Different #’</a:t>
            </a:r>
            <a:r>
              <a:rPr lang="en-US" dirty="0" err="1" smtClean="0"/>
              <a:t>s</a:t>
            </a:r>
            <a:r>
              <a:rPr lang="en-US" dirty="0" smtClean="0"/>
              <a:t> of read/write 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 descr="mem_f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4610100"/>
            <a:ext cx="9144000" cy="1714500"/>
          </a:xfrm>
          <a:prstGeom prst="rect">
            <a:avLst/>
          </a:prstGeom>
        </p:spPr>
      </p:pic>
      <p:pic>
        <p:nvPicPr>
          <p:cNvPr id="9" name="Picture 8" descr="stencil_f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2819400"/>
            <a:ext cx="9144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6553200"/>
            <a:ext cx="2133600" cy="238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E62F10-0226-5646-8445-AF22952C4643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92163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93900"/>
            <a:ext cx="27416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/>
              <a:t>LBMHD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57150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Lattice Boltzmann </a:t>
            </a:r>
            <a:r>
              <a:rPr lang="en-US" sz="1800" dirty="0" err="1" smtClean="0"/>
              <a:t>Magnetohydrodynamics</a:t>
            </a:r>
            <a:r>
              <a:rPr lang="en-US" sz="1800" dirty="0" smtClean="0"/>
              <a:t> (</a:t>
            </a:r>
            <a:r>
              <a:rPr lang="en-US" sz="1800" dirty="0" err="1" smtClean="0"/>
              <a:t>CFD+Maxwell’s</a:t>
            </a:r>
            <a:r>
              <a:rPr lang="en-US" sz="1800" dirty="0" smtClean="0"/>
              <a:t> Equations)</a:t>
            </a:r>
          </a:p>
          <a:p>
            <a:pPr eaLnBrk="1" hangingPunct="1"/>
            <a:r>
              <a:rPr lang="en-US" sz="1800" dirty="0" smtClean="0"/>
              <a:t>Plasma </a:t>
            </a:r>
            <a:r>
              <a:rPr lang="en-US" sz="1800" dirty="0"/>
              <a:t>turbulence simulation via Lattice Boltzmann </a:t>
            </a:r>
            <a:r>
              <a:rPr lang="en-US" sz="1800" dirty="0" smtClean="0"/>
              <a:t>Method for simulating astrophysical phenomena and fusion devices</a:t>
            </a:r>
          </a:p>
          <a:p>
            <a:pPr eaLnBrk="1" hangingPunct="1"/>
            <a:r>
              <a:rPr lang="en-US" sz="1800" dirty="0" smtClean="0"/>
              <a:t>Three macroscopic quantities:</a:t>
            </a:r>
          </a:p>
          <a:p>
            <a:pPr lvl="1" eaLnBrk="1" hangingPunct="1"/>
            <a:r>
              <a:rPr lang="en-US" sz="1400" dirty="0" smtClean="0"/>
              <a:t>Density</a:t>
            </a:r>
          </a:p>
          <a:p>
            <a:pPr lvl="1" eaLnBrk="1" hangingPunct="1"/>
            <a:r>
              <a:rPr lang="en-US" sz="1400" dirty="0" smtClean="0"/>
              <a:t>Momentum (vector)</a:t>
            </a:r>
          </a:p>
          <a:p>
            <a:pPr lvl="1" eaLnBrk="1" hangingPunct="1"/>
            <a:r>
              <a:rPr lang="en-US" sz="1400" dirty="0" smtClean="0"/>
              <a:t>Magnetic Field (vector)</a:t>
            </a:r>
            <a:endParaRPr lang="en-US" sz="1600" dirty="0" smtClean="0"/>
          </a:p>
          <a:p>
            <a:pPr eaLnBrk="1" hangingPunct="1"/>
            <a:r>
              <a:rPr lang="en-US" sz="1800" dirty="0" smtClean="0"/>
              <a:t>Two </a:t>
            </a:r>
            <a:r>
              <a:rPr lang="en-US" sz="1800" dirty="0"/>
              <a:t>distributions:</a:t>
            </a:r>
          </a:p>
          <a:p>
            <a:pPr lvl="1" eaLnBrk="1" hangingPunct="1"/>
            <a:r>
              <a:rPr lang="en-US" sz="1400" dirty="0"/>
              <a:t>momentum distribution (27 scalar components)</a:t>
            </a:r>
          </a:p>
          <a:p>
            <a:pPr lvl="1" eaLnBrk="1" hangingPunct="1"/>
            <a:r>
              <a:rPr lang="en-US" sz="1400" dirty="0"/>
              <a:t>magnetic distribution (15</a:t>
            </a:r>
            <a:r>
              <a:rPr lang="en-US" sz="1400" dirty="0" smtClean="0"/>
              <a:t> Cartesian vector </a:t>
            </a:r>
            <a:r>
              <a:rPr lang="en-US" sz="1400" dirty="0"/>
              <a:t>components</a:t>
            </a:r>
            <a:r>
              <a:rPr lang="en-US" sz="1400" dirty="0" smtClean="0"/>
              <a:t>)</a:t>
            </a:r>
            <a:endParaRPr lang="en-US" sz="1600" dirty="0"/>
          </a:p>
        </p:txBody>
      </p:sp>
      <p:grpSp>
        <p:nvGrpSpPr>
          <p:cNvPr id="92166" name="Group 4"/>
          <p:cNvGrpSpPr>
            <a:grpSpLocks noChangeAspect="1"/>
          </p:cNvGrpSpPr>
          <p:nvPr/>
        </p:nvGrpSpPr>
        <p:grpSpPr bwMode="auto">
          <a:xfrm>
            <a:off x="914400" y="4165600"/>
            <a:ext cx="7315200" cy="2235200"/>
            <a:chOff x="1872" y="3072"/>
            <a:chExt cx="3456" cy="1056"/>
          </a:xfrm>
        </p:grpSpPr>
        <p:sp>
          <p:nvSpPr>
            <p:cNvPr id="92167" name="Text Box 5"/>
            <p:cNvSpPr txBox="1">
              <a:spLocks noChangeArrowheads="1"/>
            </p:cNvSpPr>
            <p:nvPr/>
          </p:nvSpPr>
          <p:spPr bwMode="auto">
            <a:xfrm>
              <a:off x="3024" y="4032"/>
              <a:ext cx="11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momentum distribution</a:t>
              </a:r>
              <a:endParaRPr lang="en-US" sz="900" i="1"/>
            </a:p>
          </p:txBody>
        </p:sp>
        <p:grpSp>
          <p:nvGrpSpPr>
            <p:cNvPr id="92168" name="Group 6"/>
            <p:cNvGrpSpPr>
              <a:grpSpLocks/>
            </p:cNvGrpSpPr>
            <p:nvPr/>
          </p:nvGrpSpPr>
          <p:grpSpPr bwMode="auto">
            <a:xfrm>
              <a:off x="3600" y="3120"/>
              <a:ext cx="480" cy="768"/>
              <a:chOff x="864" y="96"/>
              <a:chExt cx="480" cy="768"/>
            </a:xfrm>
          </p:grpSpPr>
          <p:sp>
            <p:nvSpPr>
              <p:cNvPr id="92270" name="Freeform 7"/>
              <p:cNvSpPr>
                <a:spLocks/>
              </p:cNvSpPr>
              <p:nvPr/>
            </p:nvSpPr>
            <p:spPr bwMode="auto">
              <a:xfrm>
                <a:off x="912" y="96"/>
                <a:ext cx="384" cy="768"/>
              </a:xfrm>
              <a:custGeom>
                <a:avLst/>
                <a:gdLst>
                  <a:gd name="T0" fmla="*/ 0 w 384"/>
                  <a:gd name="T1" fmla="*/ 0 h 768"/>
                  <a:gd name="T2" fmla="*/ 0 w 384"/>
                  <a:gd name="T3" fmla="*/ 576 h 768"/>
                  <a:gd name="T4" fmla="*/ 384 w 384"/>
                  <a:gd name="T5" fmla="*/ 768 h 768"/>
                  <a:gd name="T6" fmla="*/ 384 w 384"/>
                  <a:gd name="T7" fmla="*/ 192 h 768"/>
                  <a:gd name="T8" fmla="*/ 0 w 384"/>
                  <a:gd name="T9" fmla="*/ 0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768"/>
                  <a:gd name="T17" fmla="*/ 384 w 38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768">
                    <a:moveTo>
                      <a:pt x="0" y="0"/>
                    </a:moveTo>
                    <a:lnTo>
                      <a:pt x="0" y="576"/>
                    </a:lnTo>
                    <a:lnTo>
                      <a:pt x="384" y="768"/>
                    </a:lnTo>
                    <a:lnTo>
                      <a:pt x="384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>
                  <a:alpha val="50195"/>
                </a:srgbClr>
              </a:solidFill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1" name="Line 8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48" cy="14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2" name="Line 9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240" cy="24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3" name="Line 10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432" cy="3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4" name="Line 11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432" cy="4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5" name="Line 12"/>
              <p:cNvSpPr>
                <a:spLocks noChangeShapeType="1"/>
              </p:cNvSpPr>
              <p:nvPr/>
            </p:nvSpPr>
            <p:spPr bwMode="auto">
              <a:xfrm flipV="1">
                <a:off x="864" y="480"/>
                <a:ext cx="240" cy="4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6" name="Line 13"/>
              <p:cNvSpPr>
                <a:spLocks noChangeShapeType="1"/>
              </p:cNvSpPr>
              <p:nvPr/>
            </p:nvSpPr>
            <p:spPr bwMode="auto">
              <a:xfrm flipV="1">
                <a:off x="864" y="384"/>
                <a:ext cx="48" cy="14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7" name="Line 14"/>
              <p:cNvSpPr>
                <a:spLocks noChangeShapeType="1"/>
              </p:cNvSpPr>
              <p:nvPr/>
            </p:nvSpPr>
            <p:spPr bwMode="auto">
              <a:xfrm flipV="1">
                <a:off x="864" y="96"/>
                <a:ext cx="48" cy="43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8" name="Line 15"/>
              <p:cNvSpPr>
                <a:spLocks noChangeShapeType="1"/>
              </p:cNvSpPr>
              <p:nvPr/>
            </p:nvSpPr>
            <p:spPr bwMode="auto">
              <a:xfrm flipV="1">
                <a:off x="864" y="192"/>
                <a:ext cx="240" cy="3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79" name="Line 16"/>
              <p:cNvSpPr>
                <a:spLocks noChangeShapeType="1"/>
              </p:cNvSpPr>
              <p:nvPr/>
            </p:nvSpPr>
            <p:spPr bwMode="auto">
              <a:xfrm flipV="1">
                <a:off x="864" y="288"/>
                <a:ext cx="432" cy="24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80" name="Text Box 17"/>
              <p:cNvSpPr txBox="1">
                <a:spLocks noChangeArrowheads="1"/>
              </p:cNvSpPr>
              <p:nvPr/>
            </p:nvSpPr>
            <p:spPr bwMode="auto">
              <a:xfrm>
                <a:off x="1200" y="28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14</a:t>
                </a:r>
              </a:p>
            </p:txBody>
          </p:sp>
          <p:sp>
            <p:nvSpPr>
              <p:cNvPr id="92281" name="Text Box 18"/>
              <p:cNvSpPr txBox="1">
                <a:spLocks noChangeArrowheads="1"/>
              </p:cNvSpPr>
              <p:nvPr/>
            </p:nvSpPr>
            <p:spPr bwMode="auto">
              <a:xfrm>
                <a:off x="1056" y="19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4</a:t>
                </a:r>
              </a:p>
            </p:txBody>
          </p:sp>
          <p:sp>
            <p:nvSpPr>
              <p:cNvPr id="92282" name="Text Box 19"/>
              <p:cNvSpPr txBox="1">
                <a:spLocks noChangeArrowheads="1"/>
              </p:cNvSpPr>
              <p:nvPr/>
            </p:nvSpPr>
            <p:spPr bwMode="auto">
              <a:xfrm>
                <a:off x="864" y="57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13</a:t>
                </a:r>
              </a:p>
            </p:txBody>
          </p:sp>
          <p:sp>
            <p:nvSpPr>
              <p:cNvPr id="92283" name="Text Box 20"/>
              <p:cNvSpPr txBox="1">
                <a:spLocks noChangeArrowheads="1"/>
              </p:cNvSpPr>
              <p:nvPr/>
            </p:nvSpPr>
            <p:spPr bwMode="auto">
              <a:xfrm>
                <a:off x="1200" y="76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16</a:t>
                </a:r>
              </a:p>
            </p:txBody>
          </p:sp>
          <p:sp>
            <p:nvSpPr>
              <p:cNvPr id="92284" name="Text Box 21"/>
              <p:cNvSpPr txBox="1">
                <a:spLocks noChangeArrowheads="1"/>
              </p:cNvSpPr>
              <p:nvPr/>
            </p:nvSpPr>
            <p:spPr bwMode="auto">
              <a:xfrm>
                <a:off x="1056" y="67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5</a:t>
                </a:r>
              </a:p>
            </p:txBody>
          </p:sp>
          <p:sp>
            <p:nvSpPr>
              <p:cNvPr id="92285" name="Text Box 22"/>
              <p:cNvSpPr txBox="1">
                <a:spLocks noChangeArrowheads="1"/>
              </p:cNvSpPr>
              <p:nvPr/>
            </p:nvSpPr>
            <p:spPr bwMode="auto">
              <a:xfrm>
                <a:off x="864" y="33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8</a:t>
                </a:r>
              </a:p>
            </p:txBody>
          </p:sp>
          <p:sp>
            <p:nvSpPr>
              <p:cNvPr id="92286" name="Text Box 23"/>
              <p:cNvSpPr txBox="1">
                <a:spLocks noChangeArrowheads="1"/>
              </p:cNvSpPr>
              <p:nvPr/>
            </p:nvSpPr>
            <p:spPr bwMode="auto">
              <a:xfrm>
                <a:off x="1200" y="52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9</a:t>
                </a:r>
              </a:p>
            </p:txBody>
          </p:sp>
          <p:sp>
            <p:nvSpPr>
              <p:cNvPr id="92287" name="Text Box 24"/>
              <p:cNvSpPr txBox="1">
                <a:spLocks noChangeArrowheads="1"/>
              </p:cNvSpPr>
              <p:nvPr/>
            </p:nvSpPr>
            <p:spPr bwMode="auto">
              <a:xfrm>
                <a:off x="1056" y="43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21</a:t>
                </a:r>
              </a:p>
            </p:txBody>
          </p:sp>
          <p:sp>
            <p:nvSpPr>
              <p:cNvPr id="92288" name="Text Box 25"/>
              <p:cNvSpPr txBox="1">
                <a:spLocks noChangeArrowheads="1"/>
              </p:cNvSpPr>
              <p:nvPr/>
            </p:nvSpPr>
            <p:spPr bwMode="auto">
              <a:xfrm>
                <a:off x="864" y="9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12</a:t>
                </a:r>
              </a:p>
            </p:txBody>
          </p:sp>
        </p:grpSp>
        <p:sp>
          <p:nvSpPr>
            <p:cNvPr id="92169" name="Line 26"/>
            <p:cNvSpPr>
              <a:spLocks noChangeShapeType="1"/>
            </p:cNvSpPr>
            <p:nvPr/>
          </p:nvSpPr>
          <p:spPr bwMode="auto">
            <a:xfrm>
              <a:off x="3168" y="3792"/>
              <a:ext cx="38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70" name="Text Box 27"/>
            <p:cNvSpPr txBox="1"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+Y</a:t>
              </a:r>
            </a:p>
          </p:txBody>
        </p:sp>
        <p:grpSp>
          <p:nvGrpSpPr>
            <p:cNvPr id="92171" name="Group 28"/>
            <p:cNvGrpSpPr>
              <a:grpSpLocks/>
            </p:cNvGrpSpPr>
            <p:nvPr/>
          </p:nvGrpSpPr>
          <p:grpSpPr bwMode="auto">
            <a:xfrm>
              <a:off x="3360" y="3168"/>
              <a:ext cx="480" cy="768"/>
              <a:chOff x="2352" y="96"/>
              <a:chExt cx="480" cy="768"/>
            </a:xfrm>
          </p:grpSpPr>
          <p:sp>
            <p:nvSpPr>
              <p:cNvPr id="92252" name="Freeform 29"/>
              <p:cNvSpPr>
                <a:spLocks/>
              </p:cNvSpPr>
              <p:nvPr/>
            </p:nvSpPr>
            <p:spPr bwMode="auto">
              <a:xfrm>
                <a:off x="2400" y="96"/>
                <a:ext cx="384" cy="768"/>
              </a:xfrm>
              <a:custGeom>
                <a:avLst/>
                <a:gdLst>
                  <a:gd name="T0" fmla="*/ 0 w 384"/>
                  <a:gd name="T1" fmla="*/ 0 h 768"/>
                  <a:gd name="T2" fmla="*/ 0 w 384"/>
                  <a:gd name="T3" fmla="*/ 576 h 768"/>
                  <a:gd name="T4" fmla="*/ 384 w 384"/>
                  <a:gd name="T5" fmla="*/ 768 h 768"/>
                  <a:gd name="T6" fmla="*/ 384 w 384"/>
                  <a:gd name="T7" fmla="*/ 192 h 768"/>
                  <a:gd name="T8" fmla="*/ 0 w 384"/>
                  <a:gd name="T9" fmla="*/ 0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768"/>
                  <a:gd name="T17" fmla="*/ 384 w 38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768">
                    <a:moveTo>
                      <a:pt x="0" y="0"/>
                    </a:moveTo>
                    <a:lnTo>
                      <a:pt x="0" y="576"/>
                    </a:lnTo>
                    <a:lnTo>
                      <a:pt x="384" y="768"/>
                    </a:lnTo>
                    <a:lnTo>
                      <a:pt x="384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>
                  <a:alpha val="50195"/>
                </a:srgbClr>
              </a:solidFill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53" name="Line 30"/>
              <p:cNvSpPr>
                <a:spLocks noChangeShapeType="1"/>
              </p:cNvSpPr>
              <p:nvPr/>
            </p:nvSpPr>
            <p:spPr bwMode="auto">
              <a:xfrm flipH="1" flipV="1">
                <a:off x="2400" y="384"/>
                <a:ext cx="192" cy="9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54" name="Line 31"/>
              <p:cNvSpPr>
                <a:spLocks noChangeShapeType="1"/>
              </p:cNvSpPr>
              <p:nvPr/>
            </p:nvSpPr>
            <p:spPr bwMode="auto">
              <a:xfrm flipH="1" flipV="1">
                <a:off x="2592" y="192"/>
                <a:ext cx="0" cy="28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55" name="Line 32"/>
              <p:cNvSpPr>
                <a:spLocks noChangeShapeType="1"/>
              </p:cNvSpPr>
              <p:nvPr/>
            </p:nvSpPr>
            <p:spPr bwMode="auto">
              <a:xfrm flipH="1">
                <a:off x="2592" y="480"/>
                <a:ext cx="0" cy="28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56" name="Line 33"/>
              <p:cNvSpPr>
                <a:spLocks noChangeShapeType="1"/>
              </p:cNvSpPr>
              <p:nvPr/>
            </p:nvSpPr>
            <p:spPr bwMode="auto">
              <a:xfrm>
                <a:off x="2592" y="480"/>
                <a:ext cx="192" cy="38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57" name="Line 34"/>
              <p:cNvSpPr>
                <a:spLocks noChangeShapeType="1"/>
              </p:cNvSpPr>
              <p:nvPr/>
            </p:nvSpPr>
            <p:spPr bwMode="auto">
              <a:xfrm flipH="1">
                <a:off x="2400" y="480"/>
                <a:ext cx="192" cy="19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58" name="Line 35"/>
              <p:cNvSpPr>
                <a:spLocks noChangeShapeType="1"/>
              </p:cNvSpPr>
              <p:nvPr/>
            </p:nvSpPr>
            <p:spPr bwMode="auto">
              <a:xfrm>
                <a:off x="2592" y="480"/>
                <a:ext cx="192" cy="9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59" name="Line 36"/>
              <p:cNvSpPr>
                <a:spLocks noChangeShapeType="1"/>
              </p:cNvSpPr>
              <p:nvPr/>
            </p:nvSpPr>
            <p:spPr bwMode="auto">
              <a:xfrm flipV="1">
                <a:off x="2592" y="288"/>
                <a:ext cx="192" cy="19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60" name="Line 37"/>
              <p:cNvSpPr>
                <a:spLocks noChangeShapeType="1"/>
              </p:cNvSpPr>
              <p:nvPr/>
            </p:nvSpPr>
            <p:spPr bwMode="auto">
              <a:xfrm flipH="1" flipV="1">
                <a:off x="2400" y="96"/>
                <a:ext cx="192" cy="38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61" name="Text Box 38"/>
              <p:cNvSpPr txBox="1">
                <a:spLocks noChangeArrowheads="1"/>
              </p:cNvSpPr>
              <p:nvPr/>
            </p:nvSpPr>
            <p:spPr bwMode="auto">
              <a:xfrm>
                <a:off x="2688" y="28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</a:t>
                </a:r>
              </a:p>
            </p:txBody>
          </p:sp>
          <p:sp>
            <p:nvSpPr>
              <p:cNvPr id="92262" name="Text Box 39"/>
              <p:cNvSpPr txBox="1">
                <a:spLocks noChangeArrowheads="1"/>
              </p:cNvSpPr>
              <p:nvPr/>
            </p:nvSpPr>
            <p:spPr bwMode="auto">
              <a:xfrm>
                <a:off x="2544" y="19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25</a:t>
                </a:r>
              </a:p>
            </p:txBody>
          </p:sp>
          <p:sp>
            <p:nvSpPr>
              <p:cNvPr id="92263" name="Text Box 40"/>
              <p:cNvSpPr txBox="1">
                <a:spLocks noChangeArrowheads="1"/>
              </p:cNvSpPr>
              <p:nvPr/>
            </p:nvSpPr>
            <p:spPr bwMode="auto">
              <a:xfrm>
                <a:off x="2352" y="57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</a:t>
                </a:r>
              </a:p>
            </p:txBody>
          </p:sp>
          <p:sp>
            <p:nvSpPr>
              <p:cNvPr id="92264" name="Text Box 41"/>
              <p:cNvSpPr txBox="1">
                <a:spLocks noChangeArrowheads="1"/>
              </p:cNvSpPr>
              <p:nvPr/>
            </p:nvSpPr>
            <p:spPr bwMode="auto">
              <a:xfrm>
                <a:off x="2688" y="76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3</a:t>
                </a:r>
              </a:p>
            </p:txBody>
          </p:sp>
          <p:sp>
            <p:nvSpPr>
              <p:cNvPr id="92265" name="Text Box 42"/>
              <p:cNvSpPr txBox="1">
                <a:spLocks noChangeArrowheads="1"/>
              </p:cNvSpPr>
              <p:nvPr/>
            </p:nvSpPr>
            <p:spPr bwMode="auto">
              <a:xfrm>
                <a:off x="2544" y="67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24</a:t>
                </a:r>
              </a:p>
            </p:txBody>
          </p:sp>
          <p:sp>
            <p:nvSpPr>
              <p:cNvPr id="92266" name="Text Box 43"/>
              <p:cNvSpPr txBox="1">
                <a:spLocks noChangeArrowheads="1"/>
              </p:cNvSpPr>
              <p:nvPr/>
            </p:nvSpPr>
            <p:spPr bwMode="auto">
              <a:xfrm>
                <a:off x="2352" y="33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23</a:t>
                </a:r>
              </a:p>
            </p:txBody>
          </p:sp>
          <p:sp>
            <p:nvSpPr>
              <p:cNvPr id="92267" name="Text Box 44"/>
              <p:cNvSpPr txBox="1">
                <a:spLocks noChangeArrowheads="1"/>
              </p:cNvSpPr>
              <p:nvPr/>
            </p:nvSpPr>
            <p:spPr bwMode="auto">
              <a:xfrm>
                <a:off x="2688" y="52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22</a:t>
                </a:r>
              </a:p>
            </p:txBody>
          </p:sp>
          <p:sp>
            <p:nvSpPr>
              <p:cNvPr id="92268" name="Text Box 45"/>
              <p:cNvSpPr txBox="1">
                <a:spLocks noChangeArrowheads="1"/>
              </p:cNvSpPr>
              <p:nvPr/>
            </p:nvSpPr>
            <p:spPr bwMode="auto">
              <a:xfrm>
                <a:off x="2544" y="43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26</a:t>
                </a:r>
              </a:p>
            </p:txBody>
          </p:sp>
          <p:sp>
            <p:nvSpPr>
              <p:cNvPr id="92269" name="Text Box 46"/>
              <p:cNvSpPr txBox="1">
                <a:spLocks noChangeArrowheads="1"/>
              </p:cNvSpPr>
              <p:nvPr/>
            </p:nvSpPr>
            <p:spPr bwMode="auto">
              <a:xfrm>
                <a:off x="2352" y="9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0</a:t>
                </a:r>
              </a:p>
            </p:txBody>
          </p:sp>
        </p:grpSp>
        <p:grpSp>
          <p:nvGrpSpPr>
            <p:cNvPr id="92172" name="Group 47"/>
            <p:cNvGrpSpPr>
              <a:grpSpLocks/>
            </p:cNvGrpSpPr>
            <p:nvPr/>
          </p:nvGrpSpPr>
          <p:grpSpPr bwMode="auto">
            <a:xfrm>
              <a:off x="3120" y="3216"/>
              <a:ext cx="480" cy="768"/>
              <a:chOff x="2016" y="192"/>
              <a:chExt cx="480" cy="768"/>
            </a:xfrm>
          </p:grpSpPr>
          <p:sp>
            <p:nvSpPr>
              <p:cNvPr id="92233" name="Line 48"/>
              <p:cNvSpPr>
                <a:spLocks noChangeShapeType="1"/>
              </p:cNvSpPr>
              <p:nvPr/>
            </p:nvSpPr>
            <p:spPr bwMode="auto">
              <a:xfrm flipH="1" flipV="1">
                <a:off x="2064" y="192"/>
                <a:ext cx="432" cy="3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34" name="Line 49"/>
              <p:cNvSpPr>
                <a:spLocks noChangeShapeType="1"/>
              </p:cNvSpPr>
              <p:nvPr/>
            </p:nvSpPr>
            <p:spPr bwMode="auto">
              <a:xfrm flipH="1" flipV="1">
                <a:off x="2256" y="288"/>
                <a:ext cx="240" cy="24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35" name="Line 50"/>
              <p:cNvSpPr>
                <a:spLocks noChangeShapeType="1"/>
              </p:cNvSpPr>
              <p:nvPr/>
            </p:nvSpPr>
            <p:spPr bwMode="auto">
              <a:xfrm flipH="1" flipV="1">
                <a:off x="2448" y="384"/>
                <a:ext cx="48" cy="14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36" name="Line 51"/>
              <p:cNvSpPr>
                <a:spLocks noChangeShapeType="1"/>
              </p:cNvSpPr>
              <p:nvPr/>
            </p:nvSpPr>
            <p:spPr bwMode="auto">
              <a:xfrm flipH="1">
                <a:off x="2448" y="528"/>
                <a:ext cx="48" cy="14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37" name="Line 52"/>
              <p:cNvSpPr>
                <a:spLocks noChangeShapeType="1"/>
              </p:cNvSpPr>
              <p:nvPr/>
            </p:nvSpPr>
            <p:spPr bwMode="auto">
              <a:xfrm flipH="1">
                <a:off x="2256" y="528"/>
                <a:ext cx="240" cy="4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38" name="Line 53"/>
              <p:cNvSpPr>
                <a:spLocks noChangeShapeType="1"/>
              </p:cNvSpPr>
              <p:nvPr/>
            </p:nvSpPr>
            <p:spPr bwMode="auto">
              <a:xfrm flipH="1" flipV="1">
                <a:off x="2064" y="480"/>
                <a:ext cx="432" cy="4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39" name="Line 54"/>
              <p:cNvSpPr>
                <a:spLocks noChangeShapeType="1"/>
              </p:cNvSpPr>
              <p:nvPr/>
            </p:nvSpPr>
            <p:spPr bwMode="auto">
              <a:xfrm flipH="1">
                <a:off x="2448" y="528"/>
                <a:ext cx="48" cy="43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40" name="Line 55"/>
              <p:cNvSpPr>
                <a:spLocks noChangeShapeType="1"/>
              </p:cNvSpPr>
              <p:nvPr/>
            </p:nvSpPr>
            <p:spPr bwMode="auto">
              <a:xfrm flipH="1">
                <a:off x="2256" y="528"/>
                <a:ext cx="240" cy="3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41" name="Line 56"/>
              <p:cNvSpPr>
                <a:spLocks noChangeShapeType="1"/>
              </p:cNvSpPr>
              <p:nvPr/>
            </p:nvSpPr>
            <p:spPr bwMode="auto">
              <a:xfrm flipH="1">
                <a:off x="2064" y="528"/>
                <a:ext cx="432" cy="24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42" name="Freeform 57"/>
              <p:cNvSpPr>
                <a:spLocks/>
              </p:cNvSpPr>
              <p:nvPr/>
            </p:nvSpPr>
            <p:spPr bwMode="auto">
              <a:xfrm>
                <a:off x="2064" y="192"/>
                <a:ext cx="384" cy="768"/>
              </a:xfrm>
              <a:custGeom>
                <a:avLst/>
                <a:gdLst>
                  <a:gd name="T0" fmla="*/ 0 w 384"/>
                  <a:gd name="T1" fmla="*/ 0 h 768"/>
                  <a:gd name="T2" fmla="*/ 0 w 384"/>
                  <a:gd name="T3" fmla="*/ 576 h 768"/>
                  <a:gd name="T4" fmla="*/ 384 w 384"/>
                  <a:gd name="T5" fmla="*/ 768 h 768"/>
                  <a:gd name="T6" fmla="*/ 384 w 384"/>
                  <a:gd name="T7" fmla="*/ 192 h 768"/>
                  <a:gd name="T8" fmla="*/ 0 w 384"/>
                  <a:gd name="T9" fmla="*/ 0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768"/>
                  <a:gd name="T17" fmla="*/ 384 w 38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768">
                    <a:moveTo>
                      <a:pt x="0" y="0"/>
                    </a:moveTo>
                    <a:lnTo>
                      <a:pt x="0" y="576"/>
                    </a:lnTo>
                    <a:lnTo>
                      <a:pt x="384" y="768"/>
                    </a:lnTo>
                    <a:lnTo>
                      <a:pt x="384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>
                  <a:alpha val="50195"/>
                </a:srgbClr>
              </a:solidFill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43" name="Text Box 58"/>
              <p:cNvSpPr txBox="1">
                <a:spLocks noChangeArrowheads="1"/>
              </p:cNvSpPr>
              <p:nvPr/>
            </p:nvSpPr>
            <p:spPr bwMode="auto">
              <a:xfrm>
                <a:off x="2352" y="38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18</a:t>
                </a:r>
              </a:p>
            </p:txBody>
          </p:sp>
          <p:sp>
            <p:nvSpPr>
              <p:cNvPr id="92244" name="Text Box 59"/>
              <p:cNvSpPr txBox="1">
                <a:spLocks noChangeArrowheads="1"/>
              </p:cNvSpPr>
              <p:nvPr/>
            </p:nvSpPr>
            <p:spPr bwMode="auto">
              <a:xfrm>
                <a:off x="2208" y="286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6</a:t>
                </a:r>
              </a:p>
            </p:txBody>
          </p:sp>
          <p:sp>
            <p:nvSpPr>
              <p:cNvPr id="92245" name="Text Box 60"/>
              <p:cNvSpPr txBox="1">
                <a:spLocks noChangeArrowheads="1"/>
              </p:cNvSpPr>
              <p:nvPr/>
            </p:nvSpPr>
            <p:spPr bwMode="auto">
              <a:xfrm>
                <a:off x="2016" y="67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17</a:t>
                </a:r>
              </a:p>
            </p:txBody>
          </p:sp>
          <p:sp>
            <p:nvSpPr>
              <p:cNvPr id="92246" name="Text Box 61"/>
              <p:cNvSpPr txBox="1">
                <a:spLocks noChangeArrowheads="1"/>
              </p:cNvSpPr>
              <p:nvPr/>
            </p:nvSpPr>
            <p:spPr bwMode="auto">
              <a:xfrm>
                <a:off x="2352" y="86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19</a:t>
                </a:r>
              </a:p>
            </p:txBody>
          </p:sp>
          <p:sp>
            <p:nvSpPr>
              <p:cNvPr id="92247" name="Text Box 62"/>
              <p:cNvSpPr txBox="1">
                <a:spLocks noChangeArrowheads="1"/>
              </p:cNvSpPr>
              <p:nvPr/>
            </p:nvSpPr>
            <p:spPr bwMode="auto">
              <a:xfrm>
                <a:off x="2208" y="766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7</a:t>
                </a:r>
              </a:p>
            </p:txBody>
          </p:sp>
          <p:sp>
            <p:nvSpPr>
              <p:cNvPr id="92248" name="Text Box 63"/>
              <p:cNvSpPr txBox="1">
                <a:spLocks noChangeArrowheads="1"/>
              </p:cNvSpPr>
              <p:nvPr/>
            </p:nvSpPr>
            <p:spPr bwMode="auto">
              <a:xfrm>
                <a:off x="2016" y="43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10</a:t>
                </a:r>
              </a:p>
            </p:txBody>
          </p:sp>
          <p:sp>
            <p:nvSpPr>
              <p:cNvPr id="92249" name="Text Box 64"/>
              <p:cNvSpPr txBox="1">
                <a:spLocks noChangeArrowheads="1"/>
              </p:cNvSpPr>
              <p:nvPr/>
            </p:nvSpPr>
            <p:spPr bwMode="auto">
              <a:xfrm>
                <a:off x="2352" y="62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11</a:t>
                </a:r>
              </a:p>
            </p:txBody>
          </p:sp>
          <p:sp>
            <p:nvSpPr>
              <p:cNvPr id="92250" name="Text Box 65"/>
              <p:cNvSpPr txBox="1">
                <a:spLocks noChangeArrowheads="1"/>
              </p:cNvSpPr>
              <p:nvPr/>
            </p:nvSpPr>
            <p:spPr bwMode="auto">
              <a:xfrm>
                <a:off x="2208" y="526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20</a:t>
                </a:r>
              </a:p>
            </p:txBody>
          </p:sp>
          <p:sp>
            <p:nvSpPr>
              <p:cNvPr id="92251" name="Text Box 66"/>
              <p:cNvSpPr txBox="1">
                <a:spLocks noChangeArrowheads="1"/>
              </p:cNvSpPr>
              <p:nvPr/>
            </p:nvSpPr>
            <p:spPr bwMode="auto">
              <a:xfrm>
                <a:off x="2016" y="19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15</a:t>
                </a:r>
              </a:p>
            </p:txBody>
          </p:sp>
        </p:grpSp>
        <p:sp>
          <p:nvSpPr>
            <p:cNvPr id="92173" name="Line 67"/>
            <p:cNvSpPr>
              <a:spLocks noChangeShapeType="1"/>
            </p:cNvSpPr>
            <p:nvPr/>
          </p:nvSpPr>
          <p:spPr bwMode="auto">
            <a:xfrm>
              <a:off x="3552" y="34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74" name="Text Box 68"/>
            <p:cNvSpPr txBox="1">
              <a:spLocks noChangeArrowheads="1"/>
            </p:cNvSpPr>
            <p:nvPr/>
          </p:nvSpPr>
          <p:spPr bwMode="auto">
            <a:xfrm>
              <a:off x="3456" y="326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+Z</a:t>
              </a:r>
            </a:p>
          </p:txBody>
        </p:sp>
        <p:sp>
          <p:nvSpPr>
            <p:cNvPr id="92175" name="Line 69"/>
            <p:cNvSpPr>
              <a:spLocks noChangeShapeType="1"/>
            </p:cNvSpPr>
            <p:nvPr/>
          </p:nvSpPr>
          <p:spPr bwMode="auto">
            <a:xfrm flipH="1">
              <a:off x="3552" y="3888"/>
              <a:ext cx="48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76" name="Text Box 70"/>
            <p:cNvSpPr txBox="1">
              <a:spLocks noChangeArrowheads="1"/>
            </p:cNvSpPr>
            <p:nvPr/>
          </p:nvSpPr>
          <p:spPr bwMode="auto">
            <a:xfrm>
              <a:off x="3984" y="3840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+X</a:t>
              </a:r>
            </a:p>
          </p:txBody>
        </p:sp>
        <p:sp>
          <p:nvSpPr>
            <p:cNvPr id="92177" name="Text Box 71"/>
            <p:cNvSpPr txBox="1">
              <a:spLocks noChangeArrowheads="1"/>
            </p:cNvSpPr>
            <p:nvPr/>
          </p:nvSpPr>
          <p:spPr bwMode="auto">
            <a:xfrm>
              <a:off x="4176" y="4032"/>
              <a:ext cx="11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magnetic distribution</a:t>
              </a:r>
              <a:endParaRPr lang="en-US" sz="900" i="1"/>
            </a:p>
          </p:txBody>
        </p:sp>
        <p:grpSp>
          <p:nvGrpSpPr>
            <p:cNvPr id="92178" name="Group 72"/>
            <p:cNvGrpSpPr>
              <a:grpSpLocks/>
            </p:cNvGrpSpPr>
            <p:nvPr/>
          </p:nvGrpSpPr>
          <p:grpSpPr bwMode="auto">
            <a:xfrm>
              <a:off x="4752" y="3120"/>
              <a:ext cx="480" cy="768"/>
              <a:chOff x="3456" y="96"/>
              <a:chExt cx="480" cy="768"/>
            </a:xfrm>
          </p:grpSpPr>
          <p:sp>
            <p:nvSpPr>
              <p:cNvPr id="92222" name="Freeform 73"/>
              <p:cNvSpPr>
                <a:spLocks/>
              </p:cNvSpPr>
              <p:nvPr/>
            </p:nvSpPr>
            <p:spPr bwMode="auto">
              <a:xfrm>
                <a:off x="3504" y="96"/>
                <a:ext cx="384" cy="768"/>
              </a:xfrm>
              <a:custGeom>
                <a:avLst/>
                <a:gdLst>
                  <a:gd name="T0" fmla="*/ 0 w 384"/>
                  <a:gd name="T1" fmla="*/ 0 h 768"/>
                  <a:gd name="T2" fmla="*/ 0 w 384"/>
                  <a:gd name="T3" fmla="*/ 576 h 768"/>
                  <a:gd name="T4" fmla="*/ 384 w 384"/>
                  <a:gd name="T5" fmla="*/ 768 h 768"/>
                  <a:gd name="T6" fmla="*/ 384 w 384"/>
                  <a:gd name="T7" fmla="*/ 192 h 768"/>
                  <a:gd name="T8" fmla="*/ 0 w 384"/>
                  <a:gd name="T9" fmla="*/ 0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768"/>
                  <a:gd name="T17" fmla="*/ 384 w 38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768">
                    <a:moveTo>
                      <a:pt x="0" y="0"/>
                    </a:moveTo>
                    <a:lnTo>
                      <a:pt x="0" y="576"/>
                    </a:lnTo>
                    <a:lnTo>
                      <a:pt x="384" y="768"/>
                    </a:lnTo>
                    <a:lnTo>
                      <a:pt x="384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>
                  <a:alpha val="50195"/>
                </a:srgbClr>
              </a:solidFill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23" name="Line 74"/>
              <p:cNvSpPr>
                <a:spLocks noChangeShapeType="1"/>
              </p:cNvSpPr>
              <p:nvPr/>
            </p:nvSpPr>
            <p:spPr bwMode="auto">
              <a:xfrm>
                <a:off x="3456" y="528"/>
                <a:ext cx="48" cy="14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24" name="Line 75"/>
              <p:cNvSpPr>
                <a:spLocks noChangeShapeType="1"/>
              </p:cNvSpPr>
              <p:nvPr/>
            </p:nvSpPr>
            <p:spPr bwMode="auto">
              <a:xfrm>
                <a:off x="3456" y="528"/>
                <a:ext cx="432" cy="3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25" name="Line 76"/>
              <p:cNvSpPr>
                <a:spLocks noChangeShapeType="1"/>
              </p:cNvSpPr>
              <p:nvPr/>
            </p:nvSpPr>
            <p:spPr bwMode="auto">
              <a:xfrm flipV="1">
                <a:off x="3456" y="480"/>
                <a:ext cx="240" cy="4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26" name="Line 77"/>
              <p:cNvSpPr>
                <a:spLocks noChangeShapeType="1"/>
              </p:cNvSpPr>
              <p:nvPr/>
            </p:nvSpPr>
            <p:spPr bwMode="auto">
              <a:xfrm flipV="1">
                <a:off x="3456" y="96"/>
                <a:ext cx="48" cy="43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27" name="Line 78"/>
              <p:cNvSpPr>
                <a:spLocks noChangeShapeType="1"/>
              </p:cNvSpPr>
              <p:nvPr/>
            </p:nvSpPr>
            <p:spPr bwMode="auto">
              <a:xfrm flipV="1">
                <a:off x="3456" y="288"/>
                <a:ext cx="432" cy="24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28" name="Text Box 79"/>
              <p:cNvSpPr txBox="1">
                <a:spLocks noChangeArrowheads="1"/>
              </p:cNvSpPr>
              <p:nvPr/>
            </p:nvSpPr>
            <p:spPr bwMode="auto">
              <a:xfrm>
                <a:off x="3792" y="28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14</a:t>
                </a:r>
              </a:p>
            </p:txBody>
          </p:sp>
          <p:sp>
            <p:nvSpPr>
              <p:cNvPr id="92229" name="Text Box 80"/>
              <p:cNvSpPr txBox="1">
                <a:spLocks noChangeArrowheads="1"/>
              </p:cNvSpPr>
              <p:nvPr/>
            </p:nvSpPr>
            <p:spPr bwMode="auto">
              <a:xfrm>
                <a:off x="3456" y="57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13</a:t>
                </a:r>
              </a:p>
            </p:txBody>
          </p:sp>
          <p:sp>
            <p:nvSpPr>
              <p:cNvPr id="92230" name="Text Box 81"/>
              <p:cNvSpPr txBox="1">
                <a:spLocks noChangeArrowheads="1"/>
              </p:cNvSpPr>
              <p:nvPr/>
            </p:nvSpPr>
            <p:spPr bwMode="auto">
              <a:xfrm>
                <a:off x="3792" y="76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16</a:t>
                </a:r>
              </a:p>
            </p:txBody>
          </p:sp>
          <p:sp>
            <p:nvSpPr>
              <p:cNvPr id="92231" name="Text Box 82"/>
              <p:cNvSpPr txBox="1">
                <a:spLocks noChangeArrowheads="1"/>
              </p:cNvSpPr>
              <p:nvPr/>
            </p:nvSpPr>
            <p:spPr bwMode="auto">
              <a:xfrm>
                <a:off x="3648" y="43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21</a:t>
                </a:r>
              </a:p>
            </p:txBody>
          </p:sp>
          <p:sp>
            <p:nvSpPr>
              <p:cNvPr id="92232" name="Text Box 83"/>
              <p:cNvSpPr txBox="1">
                <a:spLocks noChangeArrowheads="1"/>
              </p:cNvSpPr>
              <p:nvPr/>
            </p:nvSpPr>
            <p:spPr bwMode="auto">
              <a:xfrm>
                <a:off x="3456" y="9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12</a:t>
                </a:r>
              </a:p>
            </p:txBody>
          </p:sp>
        </p:grpSp>
        <p:grpSp>
          <p:nvGrpSpPr>
            <p:cNvPr id="92179" name="Group 84"/>
            <p:cNvGrpSpPr>
              <a:grpSpLocks/>
            </p:cNvGrpSpPr>
            <p:nvPr/>
          </p:nvGrpSpPr>
          <p:grpSpPr bwMode="auto">
            <a:xfrm>
              <a:off x="4512" y="3168"/>
              <a:ext cx="480" cy="768"/>
              <a:chOff x="2640" y="-144"/>
              <a:chExt cx="480" cy="768"/>
            </a:xfrm>
          </p:grpSpPr>
          <p:sp>
            <p:nvSpPr>
              <p:cNvPr id="92212" name="Freeform 85"/>
              <p:cNvSpPr>
                <a:spLocks/>
              </p:cNvSpPr>
              <p:nvPr/>
            </p:nvSpPr>
            <p:spPr bwMode="auto">
              <a:xfrm>
                <a:off x="2688" y="-144"/>
                <a:ext cx="384" cy="768"/>
              </a:xfrm>
              <a:custGeom>
                <a:avLst/>
                <a:gdLst>
                  <a:gd name="T0" fmla="*/ 0 w 384"/>
                  <a:gd name="T1" fmla="*/ 0 h 768"/>
                  <a:gd name="T2" fmla="*/ 0 w 384"/>
                  <a:gd name="T3" fmla="*/ 576 h 768"/>
                  <a:gd name="T4" fmla="*/ 384 w 384"/>
                  <a:gd name="T5" fmla="*/ 768 h 768"/>
                  <a:gd name="T6" fmla="*/ 384 w 384"/>
                  <a:gd name="T7" fmla="*/ 192 h 768"/>
                  <a:gd name="T8" fmla="*/ 0 w 384"/>
                  <a:gd name="T9" fmla="*/ 0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768"/>
                  <a:gd name="T17" fmla="*/ 384 w 38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768">
                    <a:moveTo>
                      <a:pt x="0" y="0"/>
                    </a:moveTo>
                    <a:lnTo>
                      <a:pt x="0" y="576"/>
                    </a:lnTo>
                    <a:lnTo>
                      <a:pt x="384" y="768"/>
                    </a:lnTo>
                    <a:lnTo>
                      <a:pt x="384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>
                  <a:alpha val="50195"/>
                </a:srgbClr>
              </a:solidFill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13" name="Line 86"/>
              <p:cNvSpPr>
                <a:spLocks noChangeShapeType="1"/>
              </p:cNvSpPr>
              <p:nvPr/>
            </p:nvSpPr>
            <p:spPr bwMode="auto">
              <a:xfrm flipH="1" flipV="1">
                <a:off x="2688" y="144"/>
                <a:ext cx="192" cy="9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14" name="Line 87"/>
              <p:cNvSpPr>
                <a:spLocks noChangeShapeType="1"/>
              </p:cNvSpPr>
              <p:nvPr/>
            </p:nvSpPr>
            <p:spPr bwMode="auto">
              <a:xfrm flipH="1" flipV="1">
                <a:off x="2880" y="-48"/>
                <a:ext cx="0" cy="28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15" name="Line 88"/>
              <p:cNvSpPr>
                <a:spLocks noChangeShapeType="1"/>
              </p:cNvSpPr>
              <p:nvPr/>
            </p:nvSpPr>
            <p:spPr bwMode="auto">
              <a:xfrm flipH="1">
                <a:off x="2880" y="240"/>
                <a:ext cx="0" cy="28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16" name="Line 89"/>
              <p:cNvSpPr>
                <a:spLocks noChangeShapeType="1"/>
              </p:cNvSpPr>
              <p:nvPr/>
            </p:nvSpPr>
            <p:spPr bwMode="auto">
              <a:xfrm>
                <a:off x="2880" y="240"/>
                <a:ext cx="192" cy="9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17" name="Text Box 90"/>
              <p:cNvSpPr txBox="1">
                <a:spLocks noChangeArrowheads="1"/>
              </p:cNvSpPr>
              <p:nvPr/>
            </p:nvSpPr>
            <p:spPr bwMode="auto">
              <a:xfrm>
                <a:off x="2832" y="-5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25</a:t>
                </a:r>
              </a:p>
            </p:txBody>
          </p:sp>
          <p:sp>
            <p:nvSpPr>
              <p:cNvPr id="92218" name="Text Box 91"/>
              <p:cNvSpPr txBox="1">
                <a:spLocks noChangeArrowheads="1"/>
              </p:cNvSpPr>
              <p:nvPr/>
            </p:nvSpPr>
            <p:spPr bwMode="auto">
              <a:xfrm>
                <a:off x="2832" y="43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24</a:t>
                </a:r>
              </a:p>
            </p:txBody>
          </p:sp>
          <p:sp>
            <p:nvSpPr>
              <p:cNvPr id="92219" name="Text Box 92"/>
              <p:cNvSpPr txBox="1">
                <a:spLocks noChangeArrowheads="1"/>
              </p:cNvSpPr>
              <p:nvPr/>
            </p:nvSpPr>
            <p:spPr bwMode="auto">
              <a:xfrm>
                <a:off x="2640" y="9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23</a:t>
                </a:r>
              </a:p>
            </p:txBody>
          </p:sp>
          <p:sp>
            <p:nvSpPr>
              <p:cNvPr id="92220" name="Text Box 93"/>
              <p:cNvSpPr txBox="1">
                <a:spLocks noChangeArrowheads="1"/>
              </p:cNvSpPr>
              <p:nvPr/>
            </p:nvSpPr>
            <p:spPr bwMode="auto">
              <a:xfrm>
                <a:off x="2976" y="286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22</a:t>
                </a:r>
              </a:p>
            </p:txBody>
          </p:sp>
          <p:sp>
            <p:nvSpPr>
              <p:cNvPr id="92221" name="Text Box 94"/>
              <p:cNvSpPr txBox="1">
                <a:spLocks noChangeArrowheads="1"/>
              </p:cNvSpPr>
              <p:nvPr/>
            </p:nvSpPr>
            <p:spPr bwMode="auto">
              <a:xfrm>
                <a:off x="2832" y="190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26</a:t>
                </a:r>
              </a:p>
            </p:txBody>
          </p:sp>
        </p:grpSp>
        <p:grpSp>
          <p:nvGrpSpPr>
            <p:cNvPr id="92180" name="Group 95"/>
            <p:cNvGrpSpPr>
              <a:grpSpLocks/>
            </p:cNvGrpSpPr>
            <p:nvPr/>
          </p:nvGrpSpPr>
          <p:grpSpPr bwMode="auto">
            <a:xfrm>
              <a:off x="4272" y="3216"/>
              <a:ext cx="480" cy="768"/>
              <a:chOff x="1488" y="192"/>
              <a:chExt cx="480" cy="768"/>
            </a:xfrm>
          </p:grpSpPr>
          <p:sp>
            <p:nvSpPr>
              <p:cNvPr id="92201" name="Line 96"/>
              <p:cNvSpPr>
                <a:spLocks noChangeShapeType="1"/>
              </p:cNvSpPr>
              <p:nvPr/>
            </p:nvSpPr>
            <p:spPr bwMode="auto">
              <a:xfrm flipH="1" flipV="1">
                <a:off x="1536" y="192"/>
                <a:ext cx="432" cy="33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02" name="Line 97"/>
              <p:cNvSpPr>
                <a:spLocks noChangeShapeType="1"/>
              </p:cNvSpPr>
              <p:nvPr/>
            </p:nvSpPr>
            <p:spPr bwMode="auto">
              <a:xfrm flipH="1" flipV="1">
                <a:off x="1920" y="384"/>
                <a:ext cx="48" cy="144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03" name="Line 98"/>
              <p:cNvSpPr>
                <a:spLocks noChangeShapeType="1"/>
              </p:cNvSpPr>
              <p:nvPr/>
            </p:nvSpPr>
            <p:spPr bwMode="auto">
              <a:xfrm flipH="1">
                <a:off x="1728" y="528"/>
                <a:ext cx="240" cy="4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04" name="Line 99"/>
              <p:cNvSpPr>
                <a:spLocks noChangeShapeType="1"/>
              </p:cNvSpPr>
              <p:nvPr/>
            </p:nvSpPr>
            <p:spPr bwMode="auto">
              <a:xfrm flipH="1">
                <a:off x="1920" y="528"/>
                <a:ext cx="48" cy="432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05" name="Line 100"/>
              <p:cNvSpPr>
                <a:spLocks noChangeShapeType="1"/>
              </p:cNvSpPr>
              <p:nvPr/>
            </p:nvSpPr>
            <p:spPr bwMode="auto">
              <a:xfrm flipH="1">
                <a:off x="1536" y="528"/>
                <a:ext cx="432" cy="240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 type="stealth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06" name="Freeform 101"/>
              <p:cNvSpPr>
                <a:spLocks/>
              </p:cNvSpPr>
              <p:nvPr/>
            </p:nvSpPr>
            <p:spPr bwMode="auto">
              <a:xfrm>
                <a:off x="1536" y="192"/>
                <a:ext cx="384" cy="768"/>
              </a:xfrm>
              <a:custGeom>
                <a:avLst/>
                <a:gdLst>
                  <a:gd name="T0" fmla="*/ 0 w 384"/>
                  <a:gd name="T1" fmla="*/ 0 h 768"/>
                  <a:gd name="T2" fmla="*/ 0 w 384"/>
                  <a:gd name="T3" fmla="*/ 576 h 768"/>
                  <a:gd name="T4" fmla="*/ 384 w 384"/>
                  <a:gd name="T5" fmla="*/ 768 h 768"/>
                  <a:gd name="T6" fmla="*/ 384 w 384"/>
                  <a:gd name="T7" fmla="*/ 192 h 768"/>
                  <a:gd name="T8" fmla="*/ 0 w 384"/>
                  <a:gd name="T9" fmla="*/ 0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768"/>
                  <a:gd name="T17" fmla="*/ 384 w 38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768">
                    <a:moveTo>
                      <a:pt x="0" y="0"/>
                    </a:moveTo>
                    <a:lnTo>
                      <a:pt x="0" y="576"/>
                    </a:lnTo>
                    <a:lnTo>
                      <a:pt x="384" y="768"/>
                    </a:lnTo>
                    <a:lnTo>
                      <a:pt x="384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>
                  <a:alpha val="50195"/>
                </a:srgbClr>
              </a:solidFill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07" name="Text Box 102"/>
              <p:cNvSpPr txBox="1">
                <a:spLocks noChangeArrowheads="1"/>
              </p:cNvSpPr>
              <p:nvPr/>
            </p:nvSpPr>
            <p:spPr bwMode="auto">
              <a:xfrm>
                <a:off x="1824" y="38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18</a:t>
                </a:r>
              </a:p>
            </p:txBody>
          </p:sp>
          <p:sp>
            <p:nvSpPr>
              <p:cNvPr id="92208" name="Text Box 103"/>
              <p:cNvSpPr txBox="1">
                <a:spLocks noChangeArrowheads="1"/>
              </p:cNvSpPr>
              <p:nvPr/>
            </p:nvSpPr>
            <p:spPr bwMode="auto">
              <a:xfrm>
                <a:off x="1488" y="67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17</a:t>
                </a:r>
              </a:p>
            </p:txBody>
          </p:sp>
          <p:sp>
            <p:nvSpPr>
              <p:cNvPr id="92209" name="Text Box 104"/>
              <p:cNvSpPr txBox="1">
                <a:spLocks noChangeArrowheads="1"/>
              </p:cNvSpPr>
              <p:nvPr/>
            </p:nvSpPr>
            <p:spPr bwMode="auto">
              <a:xfrm>
                <a:off x="1824" y="86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19</a:t>
                </a:r>
              </a:p>
            </p:txBody>
          </p:sp>
          <p:sp>
            <p:nvSpPr>
              <p:cNvPr id="92210" name="Text Box 105"/>
              <p:cNvSpPr txBox="1">
                <a:spLocks noChangeArrowheads="1"/>
              </p:cNvSpPr>
              <p:nvPr/>
            </p:nvSpPr>
            <p:spPr bwMode="auto">
              <a:xfrm>
                <a:off x="1680" y="526"/>
                <a:ext cx="9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20</a:t>
                </a:r>
              </a:p>
            </p:txBody>
          </p:sp>
          <p:sp>
            <p:nvSpPr>
              <p:cNvPr id="92211" name="Text Box 106"/>
              <p:cNvSpPr txBox="1">
                <a:spLocks noChangeArrowheads="1"/>
              </p:cNvSpPr>
              <p:nvPr/>
            </p:nvSpPr>
            <p:spPr bwMode="auto">
              <a:xfrm>
                <a:off x="1488" y="192"/>
                <a:ext cx="1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15</a:t>
                </a:r>
              </a:p>
            </p:txBody>
          </p:sp>
        </p:grpSp>
        <p:sp>
          <p:nvSpPr>
            <p:cNvPr id="92181" name="Line 107"/>
            <p:cNvSpPr>
              <a:spLocks noChangeShapeType="1"/>
            </p:cNvSpPr>
            <p:nvPr/>
          </p:nvSpPr>
          <p:spPr bwMode="auto">
            <a:xfrm>
              <a:off x="4320" y="3792"/>
              <a:ext cx="38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82" name="Text Box 108"/>
            <p:cNvSpPr txBox="1">
              <a:spLocks noChangeArrowheads="1"/>
            </p:cNvSpPr>
            <p:nvPr/>
          </p:nvSpPr>
          <p:spPr bwMode="auto">
            <a:xfrm>
              <a:off x="4176" y="369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+Y</a:t>
              </a:r>
            </a:p>
          </p:txBody>
        </p:sp>
        <p:sp>
          <p:nvSpPr>
            <p:cNvPr id="92183" name="Line 109"/>
            <p:cNvSpPr>
              <a:spLocks noChangeShapeType="1"/>
            </p:cNvSpPr>
            <p:nvPr/>
          </p:nvSpPr>
          <p:spPr bwMode="auto">
            <a:xfrm>
              <a:off x="4704" y="34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84" name="Text Box 110"/>
            <p:cNvSpPr txBox="1">
              <a:spLocks noChangeArrowheads="1"/>
            </p:cNvSpPr>
            <p:nvPr/>
          </p:nvSpPr>
          <p:spPr bwMode="auto">
            <a:xfrm>
              <a:off x="4608" y="326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+Z</a:t>
              </a:r>
            </a:p>
          </p:txBody>
        </p:sp>
        <p:sp>
          <p:nvSpPr>
            <p:cNvPr id="92185" name="Line 111"/>
            <p:cNvSpPr>
              <a:spLocks noChangeShapeType="1"/>
            </p:cNvSpPr>
            <p:nvPr/>
          </p:nvSpPr>
          <p:spPr bwMode="auto">
            <a:xfrm flipH="1">
              <a:off x="4704" y="3888"/>
              <a:ext cx="48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86" name="Text Box 112"/>
            <p:cNvSpPr txBox="1">
              <a:spLocks noChangeArrowheads="1"/>
            </p:cNvSpPr>
            <p:nvPr/>
          </p:nvSpPr>
          <p:spPr bwMode="auto">
            <a:xfrm>
              <a:off x="5136" y="3840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+X</a:t>
              </a:r>
            </a:p>
          </p:txBody>
        </p:sp>
        <p:sp>
          <p:nvSpPr>
            <p:cNvPr id="92187" name="Text Box 113"/>
            <p:cNvSpPr txBox="1">
              <a:spLocks noChangeArrowheads="1"/>
            </p:cNvSpPr>
            <p:nvPr/>
          </p:nvSpPr>
          <p:spPr bwMode="auto">
            <a:xfrm>
              <a:off x="1872" y="4032"/>
              <a:ext cx="11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macroscopic variables</a:t>
              </a:r>
            </a:p>
          </p:txBody>
        </p:sp>
        <p:grpSp>
          <p:nvGrpSpPr>
            <p:cNvPr id="92188" name="Group 114"/>
            <p:cNvGrpSpPr>
              <a:grpSpLocks/>
            </p:cNvGrpSpPr>
            <p:nvPr/>
          </p:nvGrpSpPr>
          <p:grpSpPr bwMode="auto">
            <a:xfrm>
              <a:off x="2016" y="3120"/>
              <a:ext cx="864" cy="864"/>
              <a:chOff x="144" y="96"/>
              <a:chExt cx="864" cy="864"/>
            </a:xfrm>
          </p:grpSpPr>
          <p:sp>
            <p:nvSpPr>
              <p:cNvPr id="92198" name="Freeform 115"/>
              <p:cNvSpPr>
                <a:spLocks/>
              </p:cNvSpPr>
              <p:nvPr/>
            </p:nvSpPr>
            <p:spPr bwMode="auto">
              <a:xfrm>
                <a:off x="144" y="192"/>
                <a:ext cx="384" cy="768"/>
              </a:xfrm>
              <a:custGeom>
                <a:avLst/>
                <a:gdLst>
                  <a:gd name="T0" fmla="*/ 0 w 384"/>
                  <a:gd name="T1" fmla="*/ 576 h 768"/>
                  <a:gd name="T2" fmla="*/ 0 w 384"/>
                  <a:gd name="T3" fmla="*/ 0 h 768"/>
                  <a:gd name="T4" fmla="*/ 384 w 384"/>
                  <a:gd name="T5" fmla="*/ 192 h 768"/>
                  <a:gd name="T6" fmla="*/ 384 w 384"/>
                  <a:gd name="T7" fmla="*/ 768 h 768"/>
                  <a:gd name="T8" fmla="*/ 0 w 384"/>
                  <a:gd name="T9" fmla="*/ 576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768"/>
                  <a:gd name="T17" fmla="*/ 384 w 38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768">
                    <a:moveTo>
                      <a:pt x="0" y="576"/>
                    </a:moveTo>
                    <a:lnTo>
                      <a:pt x="0" y="0"/>
                    </a:lnTo>
                    <a:lnTo>
                      <a:pt x="384" y="192"/>
                    </a:lnTo>
                    <a:lnTo>
                      <a:pt x="384" y="768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CCCCCC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199" name="Freeform 116"/>
              <p:cNvSpPr>
                <a:spLocks/>
              </p:cNvSpPr>
              <p:nvPr/>
            </p:nvSpPr>
            <p:spPr bwMode="auto">
              <a:xfrm>
                <a:off x="144" y="96"/>
                <a:ext cx="864" cy="288"/>
              </a:xfrm>
              <a:custGeom>
                <a:avLst/>
                <a:gdLst>
                  <a:gd name="T0" fmla="*/ 0 w 864"/>
                  <a:gd name="T1" fmla="*/ 96 h 288"/>
                  <a:gd name="T2" fmla="*/ 480 w 864"/>
                  <a:gd name="T3" fmla="*/ 0 h 288"/>
                  <a:gd name="T4" fmla="*/ 864 w 864"/>
                  <a:gd name="T5" fmla="*/ 192 h 288"/>
                  <a:gd name="T6" fmla="*/ 384 w 864"/>
                  <a:gd name="T7" fmla="*/ 288 h 288"/>
                  <a:gd name="T8" fmla="*/ 0 w 864"/>
                  <a:gd name="T9" fmla="*/ 96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4"/>
                  <a:gd name="T16" fmla="*/ 0 h 288"/>
                  <a:gd name="T17" fmla="*/ 864 w 86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4" h="288">
                    <a:moveTo>
                      <a:pt x="0" y="96"/>
                    </a:moveTo>
                    <a:lnTo>
                      <a:pt x="480" y="0"/>
                    </a:lnTo>
                    <a:lnTo>
                      <a:pt x="864" y="192"/>
                    </a:lnTo>
                    <a:lnTo>
                      <a:pt x="384" y="28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200" name="Freeform 117"/>
              <p:cNvSpPr>
                <a:spLocks/>
              </p:cNvSpPr>
              <p:nvPr/>
            </p:nvSpPr>
            <p:spPr bwMode="auto">
              <a:xfrm>
                <a:off x="528" y="288"/>
                <a:ext cx="480" cy="672"/>
              </a:xfrm>
              <a:custGeom>
                <a:avLst/>
                <a:gdLst>
                  <a:gd name="T0" fmla="*/ 0 w 480"/>
                  <a:gd name="T1" fmla="*/ 672 h 672"/>
                  <a:gd name="T2" fmla="*/ 0 w 480"/>
                  <a:gd name="T3" fmla="*/ 96 h 672"/>
                  <a:gd name="T4" fmla="*/ 480 w 480"/>
                  <a:gd name="T5" fmla="*/ 0 h 672"/>
                  <a:gd name="T6" fmla="*/ 480 w 480"/>
                  <a:gd name="T7" fmla="*/ 576 h 672"/>
                  <a:gd name="T8" fmla="*/ 0 w 480"/>
                  <a:gd name="T9" fmla="*/ 672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672"/>
                  <a:gd name="T17" fmla="*/ 480 w 480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672">
                    <a:moveTo>
                      <a:pt x="0" y="672"/>
                    </a:moveTo>
                    <a:lnTo>
                      <a:pt x="0" y="96"/>
                    </a:lnTo>
                    <a:lnTo>
                      <a:pt x="480" y="0"/>
                    </a:lnTo>
                    <a:lnTo>
                      <a:pt x="480" y="576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B3B3B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92189" name="Line 118"/>
            <p:cNvSpPr>
              <a:spLocks noChangeShapeType="1"/>
            </p:cNvSpPr>
            <p:nvPr/>
          </p:nvSpPr>
          <p:spPr bwMode="auto">
            <a:xfrm>
              <a:off x="2016" y="3792"/>
              <a:ext cx="38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90" name="Text Box 119"/>
            <p:cNvSpPr txBox="1">
              <a:spLocks noChangeArrowheads="1"/>
            </p:cNvSpPr>
            <p:nvPr/>
          </p:nvSpPr>
          <p:spPr bwMode="auto">
            <a:xfrm>
              <a:off x="1872" y="369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+Y</a:t>
              </a:r>
            </a:p>
          </p:txBody>
        </p:sp>
        <p:sp>
          <p:nvSpPr>
            <p:cNvPr id="92191" name="Line 120"/>
            <p:cNvSpPr>
              <a:spLocks noChangeShapeType="1"/>
            </p:cNvSpPr>
            <p:nvPr/>
          </p:nvSpPr>
          <p:spPr bwMode="auto">
            <a:xfrm>
              <a:off x="2400" y="34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92" name="Text Box 121"/>
            <p:cNvSpPr txBox="1">
              <a:spLocks noChangeArrowheads="1"/>
            </p:cNvSpPr>
            <p:nvPr/>
          </p:nvSpPr>
          <p:spPr bwMode="auto">
            <a:xfrm>
              <a:off x="2304" y="326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+Z</a:t>
              </a:r>
            </a:p>
          </p:txBody>
        </p:sp>
        <p:sp>
          <p:nvSpPr>
            <p:cNvPr id="92193" name="Line 122"/>
            <p:cNvSpPr>
              <a:spLocks noChangeShapeType="1"/>
            </p:cNvSpPr>
            <p:nvPr/>
          </p:nvSpPr>
          <p:spPr bwMode="auto">
            <a:xfrm flipH="1">
              <a:off x="2400" y="3888"/>
              <a:ext cx="48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94" name="Text Box 123"/>
            <p:cNvSpPr txBox="1">
              <a:spLocks noChangeArrowheads="1"/>
            </p:cNvSpPr>
            <p:nvPr/>
          </p:nvSpPr>
          <p:spPr bwMode="auto">
            <a:xfrm>
              <a:off x="2832" y="3840"/>
              <a:ext cx="1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/>
                <a:t>+X</a:t>
              </a:r>
            </a:p>
          </p:txBody>
        </p:sp>
        <p:sp>
          <p:nvSpPr>
            <p:cNvPr id="92195" name="AutoShape 124"/>
            <p:cNvSpPr>
              <a:spLocks/>
            </p:cNvSpPr>
            <p:nvPr/>
          </p:nvSpPr>
          <p:spPr bwMode="auto">
            <a:xfrm>
              <a:off x="2976" y="3072"/>
              <a:ext cx="96" cy="96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96" name="Line 125"/>
            <p:cNvSpPr>
              <a:spLocks noChangeShapeType="1"/>
            </p:cNvSpPr>
            <p:nvPr/>
          </p:nvSpPr>
          <p:spPr bwMode="auto">
            <a:xfrm flipH="1">
              <a:off x="2736" y="35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197" name="Oval 126"/>
            <p:cNvSpPr>
              <a:spLocks noChangeArrowheads="1"/>
            </p:cNvSpPr>
            <p:nvPr/>
          </p:nvSpPr>
          <p:spPr bwMode="auto">
            <a:xfrm>
              <a:off x="2640" y="3504"/>
              <a:ext cx="96" cy="96"/>
            </a:xfrm>
            <a:prstGeom prst="ellipse">
              <a:avLst/>
            </a:prstGeom>
            <a:solidFill>
              <a:srgbClr val="CCCCCC"/>
            </a:solidFill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LBMHD Stencil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example reading from 9 arrays and writing to 9 arrays</a:t>
            </a:r>
          </a:p>
          <a:p>
            <a:r>
              <a:rPr lang="en-US" dirty="0" smtClean="0"/>
              <a:t>Actual LBMHD reads 73, writes 79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 descr="memory_latti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667000"/>
            <a:ext cx="9144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B90BEF-790F-7C49-83B9-7481EC60FDC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Arithmetic </a:t>
            </a:r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343400"/>
            <a:ext cx="8226425" cy="1828800"/>
          </a:xfrm>
          <a:noFill/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00FF"/>
                </a:solidFill>
              </a:rPr>
              <a:t>True </a:t>
            </a:r>
            <a:r>
              <a:rPr lang="en-US" sz="1800" b="1" dirty="0">
                <a:solidFill>
                  <a:srgbClr val="0000FF"/>
                </a:solidFill>
              </a:rPr>
              <a:t>Arithmetic Intensity (AI) ~ Total Flops / Total DRAM Bytes</a:t>
            </a:r>
            <a:endParaRPr lang="en-US" sz="1800" b="1" dirty="0" smtClean="0"/>
          </a:p>
          <a:p>
            <a:pPr marL="346075" indent="-346075" eaLnBrk="1" hangingPunct="1">
              <a:lnSpc>
                <a:spcPct val="90000"/>
              </a:lnSpc>
            </a:pPr>
            <a:endParaRPr lang="en-US" sz="1800" dirty="0" smtClean="0"/>
          </a:p>
          <a:p>
            <a:pPr marL="346075" indent="-346075" eaLnBrk="1" hangingPunct="1">
              <a:lnSpc>
                <a:spcPct val="90000"/>
              </a:lnSpc>
            </a:pPr>
            <a:r>
              <a:rPr lang="en-US" sz="1800" dirty="0" smtClean="0"/>
              <a:t>Some </a:t>
            </a:r>
            <a:r>
              <a:rPr lang="en-US" sz="1800" dirty="0"/>
              <a:t>HPC kernels have an arithmetic intensity that scales with problem size (increased temporal locality), but remains constant on others</a:t>
            </a:r>
            <a:endParaRPr lang="en-US" sz="1800" dirty="0" smtClean="0"/>
          </a:p>
          <a:p>
            <a:pPr marL="346075" indent="-346075" eaLnBrk="1" hangingPunct="1">
              <a:lnSpc>
                <a:spcPct val="90000"/>
              </a:lnSpc>
            </a:pPr>
            <a:endParaRPr lang="en-US" sz="1800" dirty="0" smtClean="0"/>
          </a:p>
          <a:p>
            <a:pPr marL="346075" indent="-346075" eaLnBrk="1" hangingPunct="1">
              <a:lnSpc>
                <a:spcPct val="90000"/>
              </a:lnSpc>
            </a:pPr>
            <a:r>
              <a:rPr lang="en-US" sz="1800" dirty="0" smtClean="0"/>
              <a:t>Arithmetic </a:t>
            </a:r>
            <a:r>
              <a:rPr lang="en-US" sz="1800" dirty="0"/>
              <a:t>intensity is ultimately limited by compulsory traffic</a:t>
            </a:r>
          </a:p>
          <a:p>
            <a:pPr marL="346075" indent="-346075" eaLnBrk="1" hangingPunct="1">
              <a:lnSpc>
                <a:spcPct val="90000"/>
              </a:lnSpc>
            </a:pPr>
            <a:r>
              <a:rPr lang="en-US" sz="1800" dirty="0"/>
              <a:t>Arithmetic intensity is diminished by conflict or capacity misses.</a:t>
            </a:r>
          </a:p>
        </p:txBody>
      </p:sp>
      <p:sp>
        <p:nvSpPr>
          <p:cNvPr id="598020" name="AutoShape 4"/>
          <p:cNvSpPr>
            <a:spLocks noChangeArrowheads="1"/>
          </p:cNvSpPr>
          <p:nvPr/>
        </p:nvSpPr>
        <p:spPr bwMode="auto">
          <a:xfrm>
            <a:off x="1600200" y="1828800"/>
            <a:ext cx="6400800" cy="914400"/>
          </a:xfrm>
          <a:prstGeom prst="rightArrow">
            <a:avLst>
              <a:gd name="adj1" fmla="val 50000"/>
              <a:gd name="adj2" fmla="val 50523"/>
            </a:avLst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 flipH="1">
            <a:off x="2057400" y="2105025"/>
            <a:ext cx="5486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>
                <a:solidFill>
                  <a:srgbClr val="800000">
                    <a:alpha val="67000"/>
                  </a:srgbClr>
                </a:solidFill>
                <a:latin typeface="Arial Black" pitchFamily="-110" charset="0"/>
              </a:rPr>
              <a:t>A r i t h m e t i c  I n t e n s i t y</a:t>
            </a:r>
          </a:p>
        </p:txBody>
      </p:sp>
      <p:sp>
        <p:nvSpPr>
          <p:cNvPr id="21511" name="AutoShape 6"/>
          <p:cNvSpPr>
            <a:spLocks/>
          </p:cNvSpPr>
          <p:nvPr/>
        </p:nvSpPr>
        <p:spPr bwMode="auto">
          <a:xfrm rot="16200000" flipH="1">
            <a:off x="6060281" y="416719"/>
            <a:ext cx="147638" cy="2971800"/>
          </a:xfrm>
          <a:prstGeom prst="leftBrace">
            <a:avLst>
              <a:gd name="adj1" fmla="val 16774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2" name="AutoShape 7"/>
          <p:cNvSpPr>
            <a:spLocks/>
          </p:cNvSpPr>
          <p:nvPr/>
        </p:nvSpPr>
        <p:spPr bwMode="auto">
          <a:xfrm rot="16200000" flipH="1">
            <a:off x="2670175" y="760412"/>
            <a:ext cx="152400" cy="2286000"/>
          </a:xfrm>
          <a:prstGeom prst="leftBrace">
            <a:avLst>
              <a:gd name="adj1" fmla="val 13316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3" name="AutoShape 8"/>
          <p:cNvSpPr>
            <a:spLocks/>
          </p:cNvSpPr>
          <p:nvPr/>
        </p:nvSpPr>
        <p:spPr bwMode="auto">
          <a:xfrm rot="16200000" flipH="1">
            <a:off x="4305300" y="6477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 flipH="1">
            <a:off x="5562600" y="1600200"/>
            <a:ext cx="12303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300" dirty="0"/>
              <a:t>O( N )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flipH="1">
            <a:off x="3962400" y="1371600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300" dirty="0"/>
              <a:t>O( </a:t>
            </a:r>
            <a:r>
              <a:rPr lang="en-US" sz="1300" dirty="0" err="1"/>
              <a:t>log(N</a:t>
            </a:r>
            <a:r>
              <a:rPr lang="en-US" sz="1300" dirty="0"/>
              <a:t>) )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 flipH="1">
            <a:off x="2286000" y="1600200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300" dirty="0"/>
              <a:t>O( 1 )</a:t>
            </a:r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 flipH="1">
            <a:off x="2133600" y="2438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flipH="1">
            <a:off x="1143000" y="29718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300"/>
              <a:t>SpMV, BLAS1,2</a:t>
            </a:r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 flipH="1">
            <a:off x="2819400" y="2438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/>
          </a:ln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 flipH="1">
            <a:off x="1828800" y="32766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300"/>
              <a:t>Stencils (PDEs)</a:t>
            </a:r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 flipH="1">
            <a:off x="3505200" y="24384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/>
          </a:ln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 flipH="1">
            <a:off x="2514600" y="35814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300"/>
              <a:t>Lattice Methods</a:t>
            </a:r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 flipH="1">
            <a:off x="4191000" y="2438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4" name="Text Box 19"/>
          <p:cNvSpPr txBox="1">
            <a:spLocks noChangeArrowheads="1"/>
          </p:cNvSpPr>
          <p:nvPr/>
        </p:nvSpPr>
        <p:spPr bwMode="auto">
          <a:xfrm flipH="1">
            <a:off x="3200400" y="29718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300"/>
              <a:t>FFTs</a:t>
            </a: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H="1">
            <a:off x="6172200" y="2438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/>
          </a:ln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6" name="Text Box 21"/>
          <p:cNvSpPr txBox="1">
            <a:spLocks noChangeArrowheads="1"/>
          </p:cNvSpPr>
          <p:nvPr/>
        </p:nvSpPr>
        <p:spPr bwMode="auto">
          <a:xfrm flipH="1">
            <a:off x="5181600" y="32766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300"/>
              <a:t>Dense Linear Algebra</a:t>
            </a:r>
          </a:p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300"/>
              <a:t>(BLAS3)</a:t>
            </a:r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>
            <a:off x="7467600" y="24384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/>
          </a:ln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8" name="Text Box 23"/>
          <p:cNvSpPr txBox="1">
            <a:spLocks noChangeArrowheads="1"/>
          </p:cNvSpPr>
          <p:nvPr/>
        </p:nvSpPr>
        <p:spPr bwMode="auto">
          <a:xfrm flipH="1">
            <a:off x="6477000" y="3581400"/>
            <a:ext cx="914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300"/>
              <a:t>Particle Methods</a:t>
            </a:r>
          </a:p>
        </p:txBody>
      </p:sp>
      <p:sp>
        <p:nvSpPr>
          <p:cNvPr id="21529" name="Oval 24"/>
          <p:cNvSpPr>
            <a:spLocks noChangeArrowheads="1"/>
          </p:cNvSpPr>
          <p:nvPr/>
        </p:nvSpPr>
        <p:spPr bwMode="auto">
          <a:xfrm rot="900000">
            <a:off x="762000" y="2971800"/>
            <a:ext cx="2741613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Kernel Arithmetic Intensity</a:t>
            </a:r>
            <a:br>
              <a:rPr lang="en-US" sz="3000" dirty="0" smtClean="0"/>
            </a:br>
            <a:r>
              <a:rPr lang="en-US" sz="3000" dirty="0" smtClean="0"/>
              <a:t>and Architecture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 descr="AMD_Budape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00800" y="1600200"/>
            <a:ext cx="2743200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architecture, one may calculate its </a:t>
            </a:r>
            <a:r>
              <a:rPr lang="en-US" dirty="0" err="1" smtClean="0"/>
              <a:t>flop:byte</a:t>
            </a:r>
            <a:r>
              <a:rPr lang="en-US" dirty="0" smtClean="0"/>
              <a:t> ratio.</a:t>
            </a:r>
          </a:p>
          <a:p>
            <a:r>
              <a:rPr lang="en-US" dirty="0" smtClean="0"/>
              <a:t>For a 2.3GHz Quad Core Opteron (like in the XT4), </a:t>
            </a:r>
          </a:p>
          <a:p>
            <a:pPr lvl="1"/>
            <a:r>
              <a:rPr lang="en-US" dirty="0" smtClean="0"/>
              <a:t>1 SIMD add + 1 SIMD multiply per cycle per core</a:t>
            </a:r>
          </a:p>
          <a:p>
            <a:pPr lvl="1"/>
            <a:r>
              <a:rPr lang="en-US" dirty="0" smtClean="0"/>
              <a:t>12.8GB/s of DRAM bandwidth</a:t>
            </a:r>
          </a:p>
          <a:p>
            <a:pPr lvl="1"/>
            <a:r>
              <a:rPr lang="en-US" dirty="0" smtClean="0"/>
              <a:t>= 36.8 / 12.8 ~ </a:t>
            </a:r>
            <a:r>
              <a:rPr lang="en-US" b="1" dirty="0" smtClean="0">
                <a:solidFill>
                  <a:srgbClr val="0000FF"/>
                </a:solidFill>
              </a:rPr>
              <a:t>2.9 flops per byte</a:t>
            </a:r>
          </a:p>
          <a:p>
            <a:endParaRPr lang="en-US" dirty="0" smtClean="0"/>
          </a:p>
          <a:p>
            <a:r>
              <a:rPr lang="en-US" dirty="0" smtClean="0"/>
              <a:t>When a kernel’s arithmetic intensity is substantially</a:t>
            </a:r>
          </a:p>
          <a:p>
            <a:pPr>
              <a:buNone/>
            </a:pPr>
            <a:r>
              <a:rPr lang="en-US" dirty="0" smtClean="0"/>
              <a:t>	less than the architecture’s </a:t>
            </a:r>
            <a:r>
              <a:rPr lang="en-US" dirty="0" err="1" smtClean="0"/>
              <a:t>flop:byte</a:t>
            </a:r>
            <a:r>
              <a:rPr lang="en-US" dirty="0" smtClean="0"/>
              <a:t> ratio, transferring</a:t>
            </a:r>
          </a:p>
          <a:p>
            <a:pPr>
              <a:buNone/>
            </a:pPr>
            <a:r>
              <a:rPr lang="en-US" dirty="0" smtClean="0"/>
              <a:t>	data will take longer than computing on it 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FF0080"/>
                </a:solidFill>
                <a:sym typeface="Wingdings"/>
              </a:rPr>
              <a:t>memory-bound</a:t>
            </a:r>
          </a:p>
          <a:p>
            <a:endParaRPr lang="en-US" dirty="0" smtClean="0"/>
          </a:p>
          <a:p>
            <a:r>
              <a:rPr lang="en-US" dirty="0" smtClean="0"/>
              <a:t>When a kernel’s arithmetic intensity is substantially greater than the architecture’s </a:t>
            </a:r>
            <a:r>
              <a:rPr lang="en-US" dirty="0" err="1" smtClean="0"/>
              <a:t>flop:byte</a:t>
            </a:r>
            <a:r>
              <a:rPr lang="en-US" dirty="0" smtClean="0"/>
              <a:t> ratio, computation will take longer than data transfers 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compute-bound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E62F10-0226-5646-8445-AF22952C464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/>
              <a:t>LBMHD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57150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Code Structure</a:t>
            </a:r>
          </a:p>
          <a:p>
            <a:pPr lvl="1" eaLnBrk="1" hangingPunct="1"/>
            <a:r>
              <a:rPr lang="en-US" sz="1600" dirty="0" smtClean="0"/>
              <a:t>time evolution through a series of </a:t>
            </a:r>
            <a:r>
              <a:rPr lang="en-US" sz="1600" i="1" dirty="0" smtClean="0"/>
              <a:t>collision( )</a:t>
            </a:r>
            <a:r>
              <a:rPr lang="en-US" sz="1600" dirty="0" smtClean="0"/>
              <a:t> and </a:t>
            </a:r>
            <a:r>
              <a:rPr lang="en-US" sz="1600" i="1" dirty="0" smtClean="0"/>
              <a:t>stream( )</a:t>
            </a:r>
            <a:r>
              <a:rPr lang="en-US" sz="1600" dirty="0" smtClean="0"/>
              <a:t> functions</a:t>
            </a:r>
          </a:p>
          <a:p>
            <a:pPr eaLnBrk="1" hangingPunct="1"/>
            <a:r>
              <a:rPr lang="en-US" sz="1800" dirty="0" smtClean="0"/>
              <a:t>When parallelized, </a:t>
            </a:r>
            <a:r>
              <a:rPr lang="en-US" sz="1800" i="1" dirty="0" smtClean="0"/>
              <a:t>stream( )</a:t>
            </a:r>
            <a:r>
              <a:rPr lang="en-US" sz="1800" dirty="0" smtClean="0"/>
              <a:t> should constitute 10% of the runtime.</a:t>
            </a:r>
          </a:p>
          <a:p>
            <a:pPr eaLnBrk="1" hangingPunct="1"/>
            <a:r>
              <a:rPr lang="en-US" sz="1800" i="1" dirty="0" smtClean="0"/>
              <a:t>collision( )</a:t>
            </a:r>
            <a:r>
              <a:rPr lang="en-US" sz="1800" dirty="0" smtClean="0"/>
              <a:t>’</a:t>
            </a:r>
            <a:r>
              <a:rPr lang="en-US" sz="1800" dirty="0" err="1" smtClean="0"/>
              <a:t>s</a:t>
            </a:r>
            <a:r>
              <a:rPr lang="en-US" sz="1800" i="1" dirty="0" smtClean="0"/>
              <a:t> </a:t>
            </a:r>
            <a:r>
              <a:rPr lang="en-US" sz="1800" dirty="0" smtClean="0"/>
              <a:t>Arithmetic </a:t>
            </a:r>
            <a:r>
              <a:rPr lang="en-US" sz="1800" dirty="0"/>
              <a:t>Intensity:</a:t>
            </a:r>
          </a:p>
          <a:p>
            <a:pPr lvl="1" eaLnBrk="1" hangingPunct="1"/>
            <a:r>
              <a:rPr lang="en-US" sz="1400" dirty="0"/>
              <a:t>Must read 73 doubles, and update 79 doubles per lattice update (1216 bytes)</a:t>
            </a:r>
          </a:p>
          <a:p>
            <a:pPr lvl="1" eaLnBrk="1" hangingPunct="1"/>
            <a:r>
              <a:rPr lang="en-US" sz="1400" dirty="0"/>
              <a:t>Requires about 1300 floating point operations per lattice update</a:t>
            </a:r>
          </a:p>
          <a:p>
            <a:pPr lvl="1" eaLnBrk="1" hangingPunct="1"/>
            <a:r>
              <a:rPr lang="en-US" sz="1400" b="1" dirty="0">
                <a:solidFill>
                  <a:srgbClr val="0000FF"/>
                </a:solidFill>
              </a:rPr>
              <a:t>Just over 1.0 flops/byte (</a:t>
            </a:r>
            <a:r>
              <a:rPr lang="en-US" sz="1400" b="1" dirty="0" smtClean="0">
                <a:solidFill>
                  <a:srgbClr val="0000FF"/>
                </a:solidFill>
              </a:rPr>
              <a:t>ideal architecture)</a:t>
            </a:r>
          </a:p>
          <a:p>
            <a:pPr lvl="1" eaLnBrk="1" hangingPunct="1"/>
            <a:r>
              <a:rPr lang="en-US" sz="1400" dirty="0" smtClean="0"/>
              <a:t>Suggests LBMHD is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FF0080"/>
                </a:solidFill>
              </a:rPr>
              <a:t>memory-bound</a:t>
            </a:r>
            <a:r>
              <a:rPr lang="en-US" sz="1400" dirty="0" smtClean="0">
                <a:solidFill>
                  <a:srgbClr val="FF0080"/>
                </a:solidFill>
              </a:rPr>
              <a:t> </a:t>
            </a:r>
            <a:r>
              <a:rPr lang="en-US" sz="1400" dirty="0" smtClean="0"/>
              <a:t>on the XT4.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Structure-of-arrays layout (component’s are separated) ensures that cache </a:t>
            </a:r>
            <a:r>
              <a:rPr lang="en-US" sz="1800" dirty="0"/>
              <a:t>capacity requirements are independent of problem size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However, TLB capacity requirement increases to &gt;150 entries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periodic boundary conditions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FDDFF-5DAE-254C-BA78-15AB006A734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18288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/>
              <a:t>Auto</a:t>
            </a:r>
            <a:r>
              <a:rPr lang="en-US" sz="3600" dirty="0"/>
              <a:t>-tuning</a:t>
            </a:r>
            <a:r>
              <a:rPr lang="en-US" sz="3600" dirty="0" smtClean="0"/>
              <a:t> LBMHD</a:t>
            </a:r>
            <a:br>
              <a:rPr lang="en-US" sz="3600" dirty="0" smtClean="0"/>
            </a:br>
            <a:r>
              <a:rPr lang="en-US" sz="3600" dirty="0" smtClean="0"/>
              <a:t>on Multicore </a:t>
            </a:r>
            <a:r>
              <a:rPr lang="en-US" sz="3600" dirty="0" err="1" smtClean="0"/>
              <a:t>SMPs</a:t>
            </a:r>
            <a:endParaRPr lang="en-US" dirty="0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429000"/>
            <a:ext cx="6705600" cy="1752600"/>
          </a:xfrm>
          <a:noFill/>
        </p:spPr>
        <p:txBody>
          <a:bodyPr/>
          <a:lstStyle/>
          <a:p>
            <a:pPr algn="l" eaLnBrk="1" hangingPunct="1"/>
            <a:r>
              <a:rPr lang="en-US" dirty="0"/>
              <a:t>Samuel Williams, Jonathan Carter, Leonid </a:t>
            </a:r>
            <a:r>
              <a:rPr lang="en-US" dirty="0" err="1"/>
              <a:t>Oliker</a:t>
            </a:r>
            <a:r>
              <a:rPr lang="en-US" dirty="0"/>
              <a:t>, John </a:t>
            </a:r>
            <a:r>
              <a:rPr lang="en-US" dirty="0" err="1"/>
              <a:t>Shalf</a:t>
            </a:r>
            <a:r>
              <a:rPr lang="en-US" dirty="0"/>
              <a:t>, Katherine Yelick, "Lattice Boltzmann Simulation Optimization on Leading Multicore Platforms", International Parallel &amp; Distributed Processing Symposium (IPDPS), 2008.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B16397-6297-7B47-9B85-C251EE7413A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LBMHD Performance</a:t>
            </a:r>
            <a:br>
              <a:rPr lang="en-US" dirty="0" smtClean="0"/>
            </a:br>
            <a:r>
              <a:rPr lang="en-US" sz="1600" dirty="0" smtClean="0"/>
              <a:t>(reference implementation)</a:t>
            </a:r>
            <a:endParaRPr lang="en-US" sz="1600" dirty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141413"/>
            <a:ext cx="3200400" cy="2667000"/>
          </a:xfrm>
          <a:noFill/>
        </p:spPr>
        <p:txBody>
          <a:bodyPr/>
          <a:lstStyle/>
          <a:p>
            <a:pPr eaLnBrk="1" hangingPunct="1"/>
            <a:r>
              <a:rPr lang="en-US" sz="1600" dirty="0"/>
              <a:t>Generally, scalability looks good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Scalability is good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but is performance good?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4213" name="Text Box 13"/>
          <p:cNvSpPr txBox="1">
            <a:spLocks noChangeArrowheads="1"/>
          </p:cNvSpPr>
          <p:nvPr/>
        </p:nvSpPr>
        <p:spPr bwMode="auto">
          <a:xfrm>
            <a:off x="0" y="6629400"/>
            <a:ext cx="8683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/>
            <a:r>
              <a:rPr lang="en-US" sz="1200" i="1" baseline="30000"/>
              <a:t>*</a:t>
            </a:r>
            <a:r>
              <a:rPr lang="en-US" sz="1200" i="1"/>
              <a:t>collision() only </a:t>
            </a:r>
          </a:p>
        </p:txBody>
      </p:sp>
      <p:sp>
        <p:nvSpPr>
          <p:cNvPr id="94214" name="Rectangle 24"/>
          <p:cNvSpPr>
            <a:spLocks noChangeArrowheads="1"/>
          </p:cNvSpPr>
          <p:nvPr/>
        </p:nvSpPr>
        <p:spPr bwMode="auto">
          <a:xfrm>
            <a:off x="6169025" y="6248400"/>
            <a:ext cx="2286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5" name="Text Box 25"/>
          <p:cNvSpPr txBox="1">
            <a:spLocks noChangeArrowheads="1"/>
          </p:cNvSpPr>
          <p:nvPr/>
        </p:nvSpPr>
        <p:spPr bwMode="auto">
          <a:xfrm>
            <a:off x="6475413" y="6248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Reference+</a:t>
            </a:r>
            <a:r>
              <a:rPr lang="en-US" sz="1200" dirty="0" err="1"/>
              <a:t>NUMA</a:t>
            </a:r>
            <a:endParaRPr lang="en-US" sz="1200" dirty="0"/>
          </a:p>
        </p:txBody>
      </p:sp>
      <p:pic>
        <p:nvPicPr>
          <p:cNvPr id="94216" name="Picture 32" descr="barcel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141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33" descr="clovert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1141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34" descr="p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3238" y="38846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35" descr="maram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013" y="38846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Lattice-Aware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lattice update, the requisite velocities can be mapped to a relatively narrow range of cache sets (lines).</a:t>
            </a:r>
          </a:p>
          <a:p>
            <a:r>
              <a:rPr lang="en-US" dirty="0" smtClean="0"/>
              <a:t>As one streams through the grid, one cannot fully exploit the capacity of the cache as conflict misses evict entire lines.</a:t>
            </a:r>
          </a:p>
          <a:p>
            <a:endParaRPr lang="en-US" dirty="0" smtClean="0"/>
          </a:p>
          <a:p>
            <a:r>
              <a:rPr lang="en-US" dirty="0" smtClean="0"/>
              <a:t>In an structure-of-arrays format, pad each component such that when referenced with the relevant offsets (±</a:t>
            </a:r>
            <a:r>
              <a:rPr lang="en-US" dirty="0" err="1" smtClean="0"/>
              <a:t>x,±y,±z</a:t>
            </a:r>
            <a:r>
              <a:rPr lang="en-US" dirty="0" smtClean="0"/>
              <a:t>) they are uniformly distributed throughout the sets of the cache</a:t>
            </a:r>
          </a:p>
          <a:p>
            <a:r>
              <a:rPr lang="en-US" dirty="0" smtClean="0"/>
              <a:t>Maximizes cache utilization and minimizes conflict misses.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LBMHD Performance</a:t>
            </a:r>
            <a:br>
              <a:rPr lang="en-US" dirty="0" smtClean="0"/>
            </a:br>
            <a:r>
              <a:rPr lang="en-US" sz="1600" dirty="0" smtClean="0"/>
              <a:t>(lattice-aware array padding)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43600" y="1143000"/>
            <a:ext cx="3200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LBMHD touches &gt;150 arrays.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caches have limited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associativity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 misses are likely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heuristic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pad arrays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1141413"/>
            <a:ext cx="5483225" cy="5484812"/>
            <a:chOff x="0" y="1141413"/>
            <a:chExt cx="5483225" cy="5484812"/>
          </a:xfrm>
        </p:grpSpPr>
        <p:pic>
          <p:nvPicPr>
            <p:cNvPr id="6" name="Picture 4" descr="barcelo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1613" y="1141413"/>
              <a:ext cx="2741612" cy="274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clovertow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41413"/>
              <a:ext cx="2741613" cy="274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maramb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4613"/>
              <a:ext cx="2741613" cy="274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pp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1613" y="3884613"/>
              <a:ext cx="2741612" cy="274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72200" y="59436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75413" y="5943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/>
              <a:t>+Padding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9025" y="6248400"/>
            <a:ext cx="2286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475413" y="6248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Reference+</a:t>
            </a:r>
            <a:r>
              <a:rPr lang="en-US" sz="1200" dirty="0" err="1"/>
              <a:t>NUMA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LabTemplate">
  <a:themeElements>
    <a:clrScheme name="ParLab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ParLab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HD:Users:samw:Documents:Research:Talks:ParLabTemplate.pot</Template>
  <TotalTime>6099</TotalTime>
  <Words>2761</Words>
  <Application>Microsoft Macintosh PowerPoint</Application>
  <PresentationFormat>On-screen Show (4:3)</PresentationFormat>
  <Paragraphs>489</Paragraphs>
  <Slides>42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ParLabTemplate</vt:lpstr>
      <vt:lpstr>Lattice Boltzmann Hybrid Auto-Tuning on High-End Computational Platforms</vt:lpstr>
      <vt:lpstr>Outline</vt:lpstr>
      <vt:lpstr>LBMHD</vt:lpstr>
      <vt:lpstr>LBMHD</vt:lpstr>
      <vt:lpstr>LBMHD</vt:lpstr>
      <vt:lpstr>Auto-tuning LBMHD on Multicore SMPs</vt:lpstr>
      <vt:lpstr>LBMHD Performance (reference implementation)</vt:lpstr>
      <vt:lpstr>Lattice-Aware Padding</vt:lpstr>
      <vt:lpstr>LBMHD Performance (lattice-aware array padding)</vt:lpstr>
      <vt:lpstr>Vectorization</vt:lpstr>
      <vt:lpstr>LBMHD Performance (architecture specific optimizations)</vt:lpstr>
      <vt:lpstr>LBMHD Performance (architecture specific optimizations)</vt:lpstr>
      <vt:lpstr>Limitations</vt:lpstr>
      <vt:lpstr>Hybrid MPI+Pthreads Implementation</vt:lpstr>
      <vt:lpstr>Flat MPI</vt:lpstr>
      <vt:lpstr>Hybrid MPI + Pthreads/OpenMP</vt:lpstr>
      <vt:lpstr>Distributed, Hybrid  Auto-tuning</vt:lpstr>
      <vt:lpstr>The Distributed Auto-tuning Problem</vt:lpstr>
      <vt:lpstr>Our Approach</vt:lpstr>
      <vt:lpstr>Stage 1</vt:lpstr>
      <vt:lpstr>Stage 2</vt:lpstr>
      <vt:lpstr>Stage 2 (continued)</vt:lpstr>
      <vt:lpstr>Stage 3</vt:lpstr>
      <vt:lpstr>Results</vt:lpstr>
      <vt:lpstr>XT4 Results (5123 problem on 512 cores)</vt:lpstr>
      <vt:lpstr>What about OpenMP ?</vt:lpstr>
      <vt:lpstr>Conversion to OpenMP</vt:lpstr>
      <vt:lpstr>Optimization of Stream()</vt:lpstr>
      <vt:lpstr>Optimization of Stream()</vt:lpstr>
      <vt:lpstr>Optimization of Stream()</vt:lpstr>
      <vt:lpstr>MPI vs. MPI+Pthreads vs. MPI+OpenMP</vt:lpstr>
      <vt:lpstr>MPI vs. MPI+Pthreads vs. MPI+OpenMP</vt:lpstr>
      <vt:lpstr>MPI vs. MPI+Pthreads vs. MPI+OpenMP</vt:lpstr>
      <vt:lpstr>Summary &amp; Discussion</vt:lpstr>
      <vt:lpstr>Summary</vt:lpstr>
      <vt:lpstr>Acknowledgements</vt:lpstr>
      <vt:lpstr>Questions?</vt:lpstr>
      <vt:lpstr>BACKUP SLIDES</vt:lpstr>
      <vt:lpstr>Memory access patterns for Stencils</vt:lpstr>
      <vt:lpstr>LBMHD Stencil</vt:lpstr>
      <vt:lpstr>Arithmetic Intensity</vt:lpstr>
      <vt:lpstr>Kernel Arithmetic Intensity and Architecture</vt:lpstr>
    </vt:vector>
  </TitlesOfParts>
  <Company>Sam Williams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Autotuning Sparse Matrix and  Lattice-Boltzmann Kernels</dc:title>
  <dc:creator>Sam Williams</dc:creator>
  <cp:lastModifiedBy>Sam Williams</cp:lastModifiedBy>
  <cp:revision>395</cp:revision>
  <cp:lastPrinted>2009-05-04T19:46:51Z</cp:lastPrinted>
  <dcterms:created xsi:type="dcterms:W3CDTF">2010-06-22T17:06:34Z</dcterms:created>
  <dcterms:modified xsi:type="dcterms:W3CDTF">2010-06-22T17:07:01Z</dcterms:modified>
</cp:coreProperties>
</file>