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53.xml" ContentType="application/vnd.openxmlformats-officedocument.presentationml.slide+xml"/>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pdf" ContentType="application/pdf"/>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73" r:id="rId1"/>
  </p:sldMasterIdLst>
  <p:notesMasterIdLst>
    <p:notesMasterId r:id="rId64"/>
  </p:notesMasterIdLst>
  <p:handoutMasterIdLst>
    <p:handoutMasterId r:id="rId65"/>
  </p:handoutMasterIdLst>
  <p:sldIdLst>
    <p:sldId id="256" r:id="rId2"/>
    <p:sldId id="265" r:id="rId3"/>
    <p:sldId id="480" r:id="rId4"/>
    <p:sldId id="604" r:id="rId5"/>
    <p:sldId id="549" r:id="rId6"/>
    <p:sldId id="567" r:id="rId7"/>
    <p:sldId id="601" r:id="rId8"/>
    <p:sldId id="605" r:id="rId9"/>
    <p:sldId id="606" r:id="rId10"/>
    <p:sldId id="608" r:id="rId11"/>
    <p:sldId id="609" r:id="rId12"/>
    <p:sldId id="610" r:id="rId13"/>
    <p:sldId id="615" r:id="rId14"/>
    <p:sldId id="611" r:id="rId15"/>
    <p:sldId id="629" r:id="rId16"/>
    <p:sldId id="631" r:id="rId17"/>
    <p:sldId id="612" r:id="rId18"/>
    <p:sldId id="613" r:id="rId19"/>
    <p:sldId id="614" r:id="rId20"/>
    <p:sldId id="479" r:id="rId21"/>
    <p:sldId id="517" r:id="rId22"/>
    <p:sldId id="518" r:id="rId23"/>
    <p:sldId id="548" r:id="rId24"/>
    <p:sldId id="523" r:id="rId25"/>
    <p:sldId id="527" r:id="rId26"/>
    <p:sldId id="538" r:id="rId27"/>
    <p:sldId id="551" r:id="rId28"/>
    <p:sldId id="552" r:id="rId29"/>
    <p:sldId id="550" r:id="rId30"/>
    <p:sldId id="603" r:id="rId31"/>
    <p:sldId id="617" r:id="rId32"/>
    <p:sldId id="618" r:id="rId33"/>
    <p:sldId id="619" r:id="rId34"/>
    <p:sldId id="630" r:id="rId35"/>
    <p:sldId id="620" r:id="rId36"/>
    <p:sldId id="621" r:id="rId37"/>
    <p:sldId id="622" r:id="rId38"/>
    <p:sldId id="624" r:id="rId39"/>
    <p:sldId id="559" r:id="rId40"/>
    <p:sldId id="632" r:id="rId41"/>
    <p:sldId id="623" r:id="rId42"/>
    <p:sldId id="625" r:id="rId43"/>
    <p:sldId id="626" r:id="rId44"/>
    <p:sldId id="627" r:id="rId45"/>
    <p:sldId id="628" r:id="rId46"/>
    <p:sldId id="565" r:id="rId47"/>
    <p:sldId id="483" r:id="rId48"/>
    <p:sldId id="600" r:id="rId49"/>
    <p:sldId id="575" r:id="rId50"/>
    <p:sldId id="576" r:id="rId51"/>
    <p:sldId id="577" r:id="rId52"/>
    <p:sldId id="578" r:id="rId53"/>
    <p:sldId id="579" r:id="rId54"/>
    <p:sldId id="580" r:id="rId55"/>
    <p:sldId id="581" r:id="rId56"/>
    <p:sldId id="582" r:id="rId57"/>
    <p:sldId id="583" r:id="rId58"/>
    <p:sldId id="584" r:id="rId59"/>
    <p:sldId id="585" r:id="rId60"/>
    <p:sldId id="586" r:id="rId61"/>
    <p:sldId id="587" r:id="rId62"/>
    <p:sldId id="594" r:id="rId6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2pPr>
    <a:lvl3pPr marL="914400" algn="l" rtl="0" eaLnBrk="0" fontAlgn="base" hangingPunct="0">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3pPr>
    <a:lvl4pPr marL="1371600" algn="l" rtl="0" eaLnBrk="0" fontAlgn="base" hangingPunct="0">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4pPr>
    <a:lvl5pPr marL="1828800" algn="l" rtl="0" eaLnBrk="0" fontAlgn="base" hangingPunct="0">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5pPr>
    <a:lvl6pPr marL="2286000" algn="l" defTabSz="457200" rtl="0" eaLnBrk="1" latinLnBrk="0" hangingPunct="1">
      <a:defRPr sz="2400" kern="1200">
        <a:solidFill>
          <a:schemeClr val="tx1"/>
        </a:solidFill>
        <a:latin typeface="Arial" pitchFamily="-112" charset="0"/>
        <a:ea typeface="ＭＳ Ｐゴシック" pitchFamily="-112" charset="-128"/>
        <a:cs typeface="ＭＳ Ｐゴシック" pitchFamily="-112" charset="-128"/>
      </a:defRPr>
    </a:lvl6pPr>
    <a:lvl7pPr marL="2743200" algn="l" defTabSz="457200" rtl="0" eaLnBrk="1" latinLnBrk="0" hangingPunct="1">
      <a:defRPr sz="2400" kern="1200">
        <a:solidFill>
          <a:schemeClr val="tx1"/>
        </a:solidFill>
        <a:latin typeface="Arial" pitchFamily="-112" charset="0"/>
        <a:ea typeface="ＭＳ Ｐゴシック" pitchFamily="-112" charset="-128"/>
        <a:cs typeface="ＭＳ Ｐゴシック" pitchFamily="-112" charset="-128"/>
      </a:defRPr>
    </a:lvl7pPr>
    <a:lvl8pPr marL="3200400" algn="l" defTabSz="457200" rtl="0" eaLnBrk="1" latinLnBrk="0" hangingPunct="1">
      <a:defRPr sz="2400" kern="1200">
        <a:solidFill>
          <a:schemeClr val="tx1"/>
        </a:solidFill>
        <a:latin typeface="Arial" pitchFamily="-112" charset="0"/>
        <a:ea typeface="ＭＳ Ｐゴシック" pitchFamily="-112" charset="-128"/>
        <a:cs typeface="ＭＳ Ｐゴシック" pitchFamily="-112" charset="-128"/>
      </a:defRPr>
    </a:lvl8pPr>
    <a:lvl9pPr marL="3657600" algn="l" defTabSz="457200" rtl="0" eaLnBrk="1" latinLnBrk="0" hangingPunct="1">
      <a:defRPr sz="2400" kern="1200">
        <a:solidFill>
          <a:schemeClr val="tx1"/>
        </a:solidFill>
        <a:latin typeface="Arial" pitchFamily="-112" charset="0"/>
        <a:ea typeface="ＭＳ Ｐゴシック" pitchFamily="-112" charset="-128"/>
        <a:cs typeface="ＭＳ Ｐゴシック" pitchFamily="-11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FF00"/>
    <a:srgbClr val="0000FF"/>
    <a:srgbClr val="000080"/>
    <a:srgbClr val="FF8000"/>
    <a:srgbClr val="008040"/>
    <a:srgbClr val="FF0080"/>
    <a:srgbClr val="66FFCC"/>
    <a:srgbClr val="66CCFF"/>
    <a:srgbClr val="FFCC66"/>
    <a:srgbClr val="E6E6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511" autoAdjust="0"/>
    <p:restoredTop sz="90929"/>
  </p:normalViewPr>
  <p:slideViewPr>
    <p:cSldViewPr showGuides="1">
      <p:cViewPr>
        <p:scale>
          <a:sx n="100" d="100"/>
          <a:sy n="100" d="100"/>
        </p:scale>
        <p:origin x="-1224" y="-216"/>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showGuides="1">
      <p:cViewPr varScale="1">
        <p:scale>
          <a:sx n="114" d="100"/>
          <a:sy n="114" d="100"/>
        </p:scale>
        <p:origin x="-3296"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notesMaster" Target="notesMasters/notesMaster1.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tableStyles" Target="tableStyles.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theme" Target="theme/theme1.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printerSettings" Target="printerSettings/printerSettings1.bin"/><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handoutMaster" Target="handoutMasters/handoutMaster1.xml"/><Relationship Id="rId67" Type="http://schemas.openxmlformats.org/officeDocument/2006/relationships/presProps" Target="presProps.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viewProps" Target="viewProps.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27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27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27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734AD76D-C936-4C44-B7D5-24BA9028BFD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71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71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1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71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7A5D499-FDCA-A94F-BACE-C172930C090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fontAlgn="base">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fontAlgn="base">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fontAlgn="base">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fontAlgn="base">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89CEE-7A84-7144-A81E-9A44348F5706}" type="slidenum">
              <a:rPr lang="en-US"/>
              <a:pPr/>
              <a:t>1</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700FBE-C282-1D45-8F0E-D0FC8EC76A69}" type="slidenum">
              <a:rPr lang="en-US"/>
              <a:pPr/>
              <a:t>46</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B24F4D-DDE4-3E42-BF4A-03C83A4FA8AC}" type="slidenum">
              <a:rPr lang="en-US"/>
              <a:pPr/>
              <a:t>2</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3BD7E33-42B5-474B-85EB-E483E5BA9689}" type="slidenum">
              <a:rPr lang="en-US"/>
              <a:pPr/>
              <a:t>5</a:t>
            </a:fld>
            <a:endParaRPr lang="en-US"/>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DIFFERENT VERICAL AXIS</a:t>
            </a:r>
            <a:endParaRPr lang="en-US" dirty="0"/>
          </a:p>
        </p:txBody>
      </p:sp>
      <p:sp>
        <p:nvSpPr>
          <p:cNvPr id="4" name="Slide Number Placeholder 3"/>
          <p:cNvSpPr>
            <a:spLocks noGrp="1"/>
          </p:cNvSpPr>
          <p:nvPr>
            <p:ph type="sldNum" sz="quarter" idx="10"/>
          </p:nvPr>
        </p:nvSpPr>
        <p:spPr/>
        <p:txBody>
          <a:bodyPr/>
          <a:lstStyle/>
          <a:p>
            <a:pPr>
              <a:defRPr/>
            </a:pPr>
            <a:fld id="{CB8DF497-4173-1444-A9F5-62ED9FB830DF}"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C9FB6F9-8FF3-D146-8146-3E910647BA0D}" type="slidenum">
              <a:rPr lang="en-US"/>
              <a:pPr/>
              <a:t>21</a:t>
            </a:fld>
            <a:endParaRPr lang="en-US"/>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C9FB6F9-8FF3-D146-8146-3E910647BA0D}" type="slidenum">
              <a:rPr lang="en-US"/>
              <a:pPr/>
              <a:t>22</a:t>
            </a:fld>
            <a:endParaRPr lang="en-US"/>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207E8F32-F5A9-B94B-A91D-1A60BE198ED9}" type="slidenum">
              <a:rPr lang="en-US"/>
              <a:pPr/>
              <a:t>25</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589E62-A9F4-AF43-B905-4223BC4F1597}" type="slidenum">
              <a:rPr lang="en-US"/>
              <a:pPr/>
              <a:t>39</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700FBE-C282-1D45-8F0E-D0FC8EC76A69}" type="slidenum">
              <a:rPr lang="en-US"/>
              <a:pPr/>
              <a:t>44</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52"/>
          <p:cNvSpPr>
            <a:spLocks noChangeArrowheads="1"/>
          </p:cNvSpPr>
          <p:nvPr/>
        </p:nvSpPr>
        <p:spPr bwMode="auto">
          <a:xfrm>
            <a:off x="0" y="6648450"/>
            <a:ext cx="9144000" cy="76200"/>
          </a:xfrm>
          <a:prstGeom prst="rect">
            <a:avLst/>
          </a:prstGeom>
          <a:solidFill>
            <a:srgbClr val="002C48">
              <a:alpha val="50000"/>
            </a:srgbClr>
          </a:solidFill>
          <a:ln w="9525">
            <a:noFill/>
            <a:miter lim="800000"/>
            <a:headEnd/>
            <a:tailEnd/>
          </a:ln>
        </p:spPr>
        <p:txBody>
          <a:bodyPr wrap="none" anchor="ctr">
            <a:prstTxWarp prst="textNoShape">
              <a:avLst/>
            </a:prstTxWarp>
          </a:bodyPr>
          <a:lstStyle/>
          <a:p>
            <a:pPr>
              <a:defRPr/>
            </a:pPr>
            <a:endParaRPr lang="en-US"/>
          </a:p>
        </p:txBody>
      </p:sp>
      <p:sp>
        <p:nvSpPr>
          <p:cNvPr id="5" name="Text Box 54"/>
          <p:cNvSpPr txBox="1">
            <a:spLocks noChangeArrowheads="1"/>
          </p:cNvSpPr>
          <p:nvPr/>
        </p:nvSpPr>
        <p:spPr bwMode="auto">
          <a:xfrm>
            <a:off x="1989138" y="6553200"/>
            <a:ext cx="5173662" cy="228600"/>
          </a:xfrm>
          <a:prstGeom prst="rect">
            <a:avLst/>
          </a:prstGeom>
          <a:solidFill>
            <a:schemeClr val="bg1"/>
          </a:solidFill>
          <a:ln w="3175">
            <a:noFill/>
            <a:miter lim="800000"/>
            <a:headEnd/>
            <a:tailEnd/>
          </a:ln>
          <a:effectLst/>
        </p:spPr>
        <p:txBody>
          <a:bodyPr lIns="0" tIns="0" rIns="0" bIns="0" anchor="ctr">
            <a:prstTxWarp prst="textNoShape">
              <a:avLst/>
            </a:prstTxWarp>
          </a:bodyPr>
          <a:lstStyle/>
          <a:p>
            <a:pPr algn="ctr">
              <a:defRPr/>
            </a:pPr>
            <a:r>
              <a:rPr lang="en-US" sz="1800" cap="small" dirty="0">
                <a:solidFill>
                  <a:srgbClr val="002C48">
                    <a:alpha val="50000"/>
                  </a:srgbClr>
                </a:solidFill>
                <a:latin typeface="Arial Black" charset="0"/>
              </a:rPr>
              <a:t>Lawrence Berkeley National Laboratory</a:t>
            </a:r>
          </a:p>
        </p:txBody>
      </p:sp>
      <p:pic>
        <p:nvPicPr>
          <p:cNvPr id="6" name="Picture 10" descr="HiRes_LBL_Logo.gif"/>
          <p:cNvPicPr>
            <a:picLocks noChangeAspect="1"/>
          </p:cNvPicPr>
          <p:nvPr/>
        </p:nvPicPr>
        <p:blipFill>
          <a:blip r:embed="rId2"/>
          <a:srcRect/>
          <a:stretch>
            <a:fillRect/>
          </a:stretch>
        </p:blipFill>
        <p:spPr bwMode="auto">
          <a:xfrm>
            <a:off x="0" y="0"/>
            <a:ext cx="9144000" cy="914400"/>
          </a:xfrm>
          <a:prstGeom prst="rect">
            <a:avLst/>
          </a:prstGeom>
          <a:noFill/>
          <a:ln w="9525">
            <a:noFill/>
            <a:miter lim="800000"/>
            <a:headEnd/>
            <a:tailEnd/>
          </a:ln>
        </p:spPr>
      </p:pic>
      <p:sp>
        <p:nvSpPr>
          <p:cNvPr id="7" name="Text Box 53"/>
          <p:cNvSpPr txBox="1">
            <a:spLocks noChangeArrowheads="1"/>
          </p:cNvSpPr>
          <p:nvPr/>
        </p:nvSpPr>
        <p:spPr bwMode="auto">
          <a:xfrm>
            <a:off x="0" y="912813"/>
            <a:ext cx="9144000" cy="228600"/>
          </a:xfrm>
          <a:prstGeom prst="rect">
            <a:avLst/>
          </a:prstGeom>
          <a:solidFill>
            <a:srgbClr val="E6E6E6"/>
          </a:solidFill>
          <a:ln w="3175">
            <a:solidFill>
              <a:srgbClr val="CCCCCC"/>
            </a:solidFill>
            <a:miter lim="800000"/>
            <a:headEnd/>
            <a:tailEnd/>
          </a:ln>
          <a:effectLst/>
        </p:spPr>
        <p:txBody>
          <a:bodyPr lIns="0" tIns="0" rIns="0" bIns="0" anchor="ctr">
            <a:prstTxWarp prst="textNoShape">
              <a:avLst/>
            </a:prstTxWarp>
          </a:bodyPr>
          <a:lstStyle/>
          <a:p>
            <a:pPr algn="ctr">
              <a:defRPr/>
            </a:pPr>
            <a:r>
              <a:rPr lang="en-US" sz="1200" b="1" spc="1200">
                <a:solidFill>
                  <a:srgbClr val="B3B3B3"/>
                </a:solidFill>
                <a:latin typeface="Arial" charset="0"/>
                <a:ea typeface="ＭＳ Ｐゴシック" charset="-128"/>
                <a:cs typeface="ＭＳ Ｐゴシック" charset="-128"/>
              </a:rPr>
              <a:t>FUTURE  TECHNOLOGIES  GROUP</a:t>
            </a:r>
          </a:p>
        </p:txBody>
      </p:sp>
      <p:sp>
        <p:nvSpPr>
          <p:cNvPr id="4099" name="Rectangle 3"/>
          <p:cNvSpPr>
            <a:spLocks noGrp="1" noChangeArrowheads="1"/>
          </p:cNvSpPr>
          <p:nvPr>
            <p:ph type="ctrTitle"/>
          </p:nvPr>
        </p:nvSpPr>
        <p:spPr>
          <a:xfrm>
            <a:off x="914400" y="1598613"/>
            <a:ext cx="7313613" cy="1828800"/>
          </a:xfrm>
        </p:spPr>
        <p:txBody>
          <a:bodyPr/>
          <a:lstStyle>
            <a:lvl1pPr>
              <a:defRPr>
                <a:solidFill>
                  <a:srgbClr val="004080"/>
                </a:solidFill>
              </a:defRPr>
            </a:lvl1pPr>
          </a:lstStyle>
          <a:p>
            <a:r>
              <a:rPr lang="en-US" dirty="0" smtClean="0"/>
              <a:t>Click to edit Master title style</a:t>
            </a:r>
            <a:endParaRPr lang="en-US" dirty="0"/>
          </a:p>
        </p:txBody>
      </p:sp>
      <p:sp>
        <p:nvSpPr>
          <p:cNvPr id="4100" name="Rectangle 4"/>
          <p:cNvSpPr>
            <a:spLocks noGrp="1" noChangeArrowheads="1"/>
          </p:cNvSpPr>
          <p:nvPr>
            <p:ph type="subTitle" idx="1"/>
          </p:nvPr>
        </p:nvSpPr>
        <p:spPr>
          <a:xfrm>
            <a:off x="1600200" y="3429000"/>
            <a:ext cx="6627813" cy="1828800"/>
          </a:xfrm>
        </p:spPr>
        <p:txBody>
          <a:bodyPr/>
          <a:lstStyle>
            <a:lvl1pPr marL="0" indent="0" algn="ctr">
              <a:buFont typeface="Wingdings" pitchFamily="-110" charset="2"/>
              <a:buNone/>
              <a:defRPr sz="1400"/>
            </a:lvl1pPr>
          </a:lstStyle>
          <a:p>
            <a:r>
              <a:rPr lang="en-US" smtClean="0"/>
              <a:t>Click to edit Master subtitle style</a:t>
            </a:r>
            <a:endParaRPr lang="en-US"/>
          </a:p>
        </p:txBody>
      </p:sp>
      <p:sp>
        <p:nvSpPr>
          <p:cNvPr id="8" name="Rectangle 9"/>
          <p:cNvSpPr>
            <a:spLocks noGrp="1" noChangeArrowheads="1"/>
          </p:cNvSpPr>
          <p:nvPr>
            <p:ph type="sldNum" sz="quarter" idx="10"/>
          </p:nvPr>
        </p:nvSpPr>
        <p:spPr>
          <a:xfrm>
            <a:off x="7010400" y="6553200"/>
            <a:ext cx="2133600" cy="238125"/>
          </a:xfrm>
        </p:spPr>
        <p:txBody>
          <a:bodyPr/>
          <a:lstStyle>
            <a:lvl1pPr>
              <a:defRPr/>
            </a:lvl1pPr>
          </a:lstStyle>
          <a:p>
            <a:fld id="{720211EB-A1F1-084D-9DDD-8505A7385F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010400" y="6553200"/>
            <a:ext cx="2133600" cy="238125"/>
          </a:xfrm>
        </p:spPr>
        <p:txBody>
          <a:bodyPr/>
          <a:lstStyle>
            <a:lvl1pPr>
              <a:defRPr/>
            </a:lvl1pPr>
          </a:lstStyle>
          <a:p>
            <a:fld id="{22C79B6A-800B-E142-80EF-A4D6D575E8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0"/>
            <a:ext cx="2055813" cy="6399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0"/>
            <a:ext cx="6018212" cy="6399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010400" y="6553200"/>
            <a:ext cx="2133600" cy="238125"/>
          </a:xfrm>
        </p:spPr>
        <p:txBody>
          <a:bodyPr/>
          <a:lstStyle>
            <a:lvl1pPr>
              <a:defRPr/>
            </a:lvl1pPr>
          </a:lstStyle>
          <a:p>
            <a:fld id="{A08AE875-82DE-F445-98D0-0DCC9141AE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010400" y="6553200"/>
            <a:ext cx="2133600" cy="238125"/>
          </a:xfrm>
        </p:spPr>
        <p:txBody>
          <a:bodyPr/>
          <a:lstStyle>
            <a:lvl1pPr>
              <a:defRPr/>
            </a:lvl1pPr>
          </a:lstStyle>
          <a:p>
            <a:fld id="{A6688060-3351-004F-BDDD-4D2330D7A4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7010400" y="6553200"/>
            <a:ext cx="2133600" cy="238125"/>
          </a:xfrm>
        </p:spPr>
        <p:txBody>
          <a:bodyPr/>
          <a:lstStyle>
            <a:lvl1pPr>
              <a:defRPr/>
            </a:lvl1pPr>
          </a:lstStyle>
          <a:p>
            <a:fld id="{4C4A82B1-99F4-E64B-90F9-D5D71E2FDD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143000"/>
            <a:ext cx="4037012"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143000"/>
            <a:ext cx="4037013"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6553200"/>
            <a:ext cx="2133600" cy="238125"/>
          </a:xfrm>
        </p:spPr>
        <p:txBody>
          <a:bodyPr/>
          <a:lstStyle>
            <a:lvl1pPr>
              <a:defRPr/>
            </a:lvl1pPr>
          </a:lstStyle>
          <a:p>
            <a:fld id="{BCD758A7-4869-7E40-8B5D-E3862D31A4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7010400" y="6553200"/>
            <a:ext cx="2133600" cy="238125"/>
          </a:xfrm>
        </p:spPr>
        <p:txBody>
          <a:bodyPr/>
          <a:lstStyle>
            <a:lvl1pPr>
              <a:defRPr/>
            </a:lvl1pPr>
          </a:lstStyle>
          <a:p>
            <a:fld id="{1E17DCE6-8197-EE42-B722-39F31B6CB1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7010400" y="6553200"/>
            <a:ext cx="2133600" cy="238125"/>
          </a:xfrm>
        </p:spPr>
        <p:txBody>
          <a:bodyPr/>
          <a:lstStyle>
            <a:lvl1pPr>
              <a:defRPr/>
            </a:lvl1pPr>
          </a:lstStyle>
          <a:p>
            <a:fld id="{83686D63-7713-4D49-9615-C8BF49EEA3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010400" y="6553200"/>
            <a:ext cx="2133600" cy="238125"/>
          </a:xfrm>
        </p:spPr>
        <p:txBody>
          <a:bodyPr/>
          <a:lstStyle>
            <a:lvl1pPr>
              <a:defRPr/>
            </a:lvl1pPr>
          </a:lstStyle>
          <a:p>
            <a:fld id="{5BF20CE2-0294-EC48-9972-3119117486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010400" y="6553200"/>
            <a:ext cx="2133600" cy="238125"/>
          </a:xfrm>
        </p:spPr>
        <p:txBody>
          <a:bodyPr/>
          <a:lstStyle>
            <a:lvl1pPr>
              <a:defRPr/>
            </a:lvl1pPr>
          </a:lstStyle>
          <a:p>
            <a:fld id="{49E9892D-14DB-4C45-A303-86895BF4F7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010400" y="6553200"/>
            <a:ext cx="2133600" cy="238125"/>
          </a:xfrm>
        </p:spPr>
        <p:txBody>
          <a:bodyPr/>
          <a:lstStyle>
            <a:lvl1pPr>
              <a:defRPr/>
            </a:lvl1pPr>
          </a:lstStyle>
          <a:p>
            <a:fld id="{A8D54A36-4436-AD4D-9B79-D63578DFCF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20" descr="HiRes_LBL_Logo.gif"/>
          <p:cNvPicPr>
            <a:picLocks noChangeAspect="1"/>
          </p:cNvPicPr>
          <p:nvPr/>
        </p:nvPicPr>
        <p:blipFill>
          <a:blip r:embed="rId13"/>
          <a:srcRect/>
          <a:stretch>
            <a:fillRect/>
          </a:stretch>
        </p:blipFill>
        <p:spPr bwMode="auto">
          <a:xfrm>
            <a:off x="0" y="0"/>
            <a:ext cx="9144000" cy="914400"/>
          </a:xfrm>
          <a:prstGeom prst="rect">
            <a:avLst/>
          </a:prstGeom>
          <a:noFill/>
          <a:ln w="9525">
            <a:noFill/>
            <a:miter lim="800000"/>
            <a:headEnd/>
            <a:tailEnd/>
          </a:ln>
        </p:spPr>
      </p:pic>
      <p:sp>
        <p:nvSpPr>
          <p:cNvPr id="22" name="Text Box 53"/>
          <p:cNvSpPr txBox="1">
            <a:spLocks noChangeArrowheads="1"/>
          </p:cNvSpPr>
          <p:nvPr/>
        </p:nvSpPr>
        <p:spPr bwMode="auto">
          <a:xfrm>
            <a:off x="0" y="912813"/>
            <a:ext cx="9144000" cy="228600"/>
          </a:xfrm>
          <a:prstGeom prst="rect">
            <a:avLst/>
          </a:prstGeom>
          <a:solidFill>
            <a:srgbClr val="E6E6E6"/>
          </a:solidFill>
          <a:ln w="3175">
            <a:solidFill>
              <a:srgbClr val="CCCCCC"/>
            </a:solidFill>
            <a:miter lim="800000"/>
            <a:headEnd/>
            <a:tailEnd/>
          </a:ln>
          <a:effectLst/>
        </p:spPr>
        <p:txBody>
          <a:bodyPr lIns="0" tIns="0" rIns="0" bIns="0" anchor="ctr">
            <a:prstTxWarp prst="textNoShape">
              <a:avLst/>
            </a:prstTxWarp>
          </a:bodyPr>
          <a:lstStyle/>
          <a:p>
            <a:pPr algn="ctr">
              <a:defRPr/>
            </a:pPr>
            <a:r>
              <a:rPr lang="en-US" sz="1200" b="1" spc="1200">
                <a:solidFill>
                  <a:srgbClr val="B3B3B3"/>
                </a:solidFill>
                <a:latin typeface="Arial" charset="0"/>
                <a:ea typeface="ＭＳ Ｐゴシック" charset="-128"/>
                <a:cs typeface="ＭＳ Ｐゴシック" charset="-128"/>
              </a:rPr>
              <a:t>FUTURE  TECHNOLOGIES  GROUP</a:t>
            </a:r>
          </a:p>
        </p:txBody>
      </p:sp>
      <p:sp>
        <p:nvSpPr>
          <p:cNvPr id="1028" name="Rectangle 3"/>
          <p:cNvSpPr>
            <a:spLocks noGrp="1" noChangeArrowheads="1"/>
          </p:cNvSpPr>
          <p:nvPr>
            <p:ph type="body" idx="1"/>
          </p:nvPr>
        </p:nvSpPr>
        <p:spPr bwMode="auto">
          <a:xfrm>
            <a:off x="455613" y="1143000"/>
            <a:ext cx="8226425" cy="525621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9" name="Rectangle 4"/>
          <p:cNvSpPr>
            <a:spLocks noGrp="1" noChangeArrowheads="1"/>
          </p:cNvSpPr>
          <p:nvPr>
            <p:ph type="title"/>
          </p:nvPr>
        </p:nvSpPr>
        <p:spPr bwMode="auto">
          <a:xfrm>
            <a:off x="1370013" y="0"/>
            <a:ext cx="6399212" cy="9144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endParaRPr lang="en-US"/>
          </a:p>
        </p:txBody>
      </p:sp>
      <p:sp>
        <p:nvSpPr>
          <p:cNvPr id="23" name="Rectangle 52"/>
          <p:cNvSpPr>
            <a:spLocks noChangeArrowheads="1"/>
          </p:cNvSpPr>
          <p:nvPr/>
        </p:nvSpPr>
        <p:spPr bwMode="auto">
          <a:xfrm>
            <a:off x="0" y="6648450"/>
            <a:ext cx="9144000" cy="76200"/>
          </a:xfrm>
          <a:prstGeom prst="rect">
            <a:avLst/>
          </a:prstGeom>
          <a:solidFill>
            <a:srgbClr val="002C48">
              <a:alpha val="50000"/>
            </a:srgbClr>
          </a:solidFill>
          <a:ln w="9525">
            <a:noFill/>
            <a:miter lim="800000"/>
            <a:headEnd/>
            <a:tailEnd/>
          </a:ln>
        </p:spPr>
        <p:txBody>
          <a:bodyPr wrap="none" anchor="ctr">
            <a:prstTxWarp prst="textNoShape">
              <a:avLst/>
            </a:prstTxWarp>
          </a:bodyPr>
          <a:lstStyle/>
          <a:p>
            <a:pPr>
              <a:defRPr/>
            </a:pPr>
            <a:endParaRPr lang="en-US"/>
          </a:p>
        </p:txBody>
      </p:sp>
      <p:sp>
        <p:nvSpPr>
          <p:cNvPr id="24" name="Text Box 54"/>
          <p:cNvSpPr txBox="1">
            <a:spLocks noChangeArrowheads="1"/>
          </p:cNvSpPr>
          <p:nvPr/>
        </p:nvSpPr>
        <p:spPr bwMode="auto">
          <a:xfrm>
            <a:off x="1989138" y="6553200"/>
            <a:ext cx="5173662" cy="228600"/>
          </a:xfrm>
          <a:prstGeom prst="rect">
            <a:avLst/>
          </a:prstGeom>
          <a:solidFill>
            <a:schemeClr val="bg1"/>
          </a:solidFill>
          <a:ln w="3175">
            <a:noFill/>
            <a:miter lim="800000"/>
            <a:headEnd/>
            <a:tailEnd/>
          </a:ln>
          <a:effectLst/>
        </p:spPr>
        <p:txBody>
          <a:bodyPr lIns="0" tIns="0" rIns="0" bIns="0" anchor="ctr">
            <a:prstTxWarp prst="textNoShape">
              <a:avLst/>
            </a:prstTxWarp>
          </a:bodyPr>
          <a:lstStyle/>
          <a:p>
            <a:pPr algn="ctr">
              <a:defRPr/>
            </a:pPr>
            <a:r>
              <a:rPr lang="en-US" sz="1800" cap="small" dirty="0">
                <a:solidFill>
                  <a:srgbClr val="002C48">
                    <a:alpha val="50000"/>
                  </a:srgbClr>
                </a:solidFill>
                <a:latin typeface="Arial Black" charset="0"/>
              </a:rPr>
              <a:t>Lawrence Berkeley National Laboratory</a:t>
            </a:r>
          </a:p>
        </p:txBody>
      </p:sp>
      <p:sp>
        <p:nvSpPr>
          <p:cNvPr id="27" name="Slide Number Placeholder 26"/>
          <p:cNvSpPr>
            <a:spLocks noGrp="1"/>
          </p:cNvSpPr>
          <p:nvPr>
            <p:ph type="sldNum" sz="quarter" idx="4"/>
          </p:nvPr>
        </p:nvSpPr>
        <p:spPr>
          <a:xfrm>
            <a:off x="7010400" y="6553200"/>
            <a:ext cx="2133600" cy="228600"/>
          </a:xfrm>
          <a:prstGeom prst="rect">
            <a:avLst/>
          </a:prstGeom>
        </p:spPr>
        <p:txBody>
          <a:bodyPr vert="horz" lIns="91440" tIns="45720" rIns="91440" bIns="45720" rtlCol="0" anchor="ctr"/>
          <a:lstStyle>
            <a:lvl1pPr algn="r">
              <a:defRPr sz="1200">
                <a:solidFill>
                  <a:schemeClr val="tx1"/>
                </a:solidFill>
                <a:latin typeface="Arial" pitchFamily="-110" charset="0"/>
                <a:ea typeface="ＭＳ Ｐゴシック" pitchFamily="-110" charset="-128"/>
                <a:cs typeface="ＭＳ Ｐゴシック" pitchFamily="-110" charset="-128"/>
              </a:defRPr>
            </a:lvl1pPr>
          </a:lstStyle>
          <a:p>
            <a:fld id="{C5665506-6A87-8644-82DA-53079AA914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itchFamily="-110" charset="0"/>
          <a:ea typeface="ＭＳ Ｐゴシック" pitchFamily="-110" charset="-128"/>
          <a:cs typeface="ＭＳ Ｐゴシック" pitchFamily="-110" charset="-128"/>
        </a:defRPr>
      </a:lvl2pPr>
      <a:lvl3pPr algn="ctr" rtl="0" eaLnBrk="1" fontAlgn="base" hangingPunct="1">
        <a:spcBef>
          <a:spcPct val="0"/>
        </a:spcBef>
        <a:spcAft>
          <a:spcPct val="0"/>
        </a:spcAft>
        <a:defRPr sz="3200" b="1">
          <a:solidFill>
            <a:schemeClr val="bg1"/>
          </a:solidFill>
          <a:latin typeface="Arial" pitchFamily="-110" charset="0"/>
          <a:ea typeface="ＭＳ Ｐゴシック" pitchFamily="-110" charset="-128"/>
          <a:cs typeface="ＭＳ Ｐゴシック" pitchFamily="-110" charset="-128"/>
        </a:defRPr>
      </a:lvl3pPr>
      <a:lvl4pPr algn="ctr" rtl="0" eaLnBrk="1" fontAlgn="base" hangingPunct="1">
        <a:spcBef>
          <a:spcPct val="0"/>
        </a:spcBef>
        <a:spcAft>
          <a:spcPct val="0"/>
        </a:spcAft>
        <a:defRPr sz="3200" b="1">
          <a:solidFill>
            <a:schemeClr val="bg1"/>
          </a:solidFill>
          <a:latin typeface="Arial" pitchFamily="-110" charset="0"/>
          <a:ea typeface="ＭＳ Ｐゴシック" pitchFamily="-110" charset="-128"/>
          <a:cs typeface="ＭＳ Ｐゴシック" pitchFamily="-110" charset="-128"/>
        </a:defRPr>
      </a:lvl4pPr>
      <a:lvl5pPr algn="ctr" rtl="0" eaLnBrk="1" fontAlgn="base" hangingPunct="1">
        <a:spcBef>
          <a:spcPct val="0"/>
        </a:spcBef>
        <a:spcAft>
          <a:spcPct val="0"/>
        </a:spcAft>
        <a:defRPr sz="3200" b="1">
          <a:solidFill>
            <a:schemeClr val="bg1"/>
          </a:solidFill>
          <a:latin typeface="Arial" pitchFamily="-110" charset="0"/>
          <a:ea typeface="ＭＳ Ｐゴシック" pitchFamily="-110" charset="-128"/>
          <a:cs typeface="ＭＳ Ｐゴシック" pitchFamily="-110" charset="-128"/>
        </a:defRPr>
      </a:lvl5pPr>
      <a:lvl6pPr marL="457200" algn="ctr" rtl="0" eaLnBrk="1" fontAlgn="base" hangingPunct="1">
        <a:spcBef>
          <a:spcPct val="0"/>
        </a:spcBef>
        <a:spcAft>
          <a:spcPct val="0"/>
        </a:spcAft>
        <a:defRPr sz="3200" b="1">
          <a:solidFill>
            <a:schemeClr val="bg1"/>
          </a:solidFill>
          <a:latin typeface="Arial" pitchFamily="-110" charset="0"/>
          <a:ea typeface="ＭＳ Ｐゴシック" pitchFamily="-110" charset="-128"/>
          <a:cs typeface="ＭＳ Ｐゴシック" pitchFamily="-110" charset="-128"/>
        </a:defRPr>
      </a:lvl6pPr>
      <a:lvl7pPr marL="914400" algn="ctr" rtl="0" eaLnBrk="1" fontAlgn="base" hangingPunct="1">
        <a:spcBef>
          <a:spcPct val="0"/>
        </a:spcBef>
        <a:spcAft>
          <a:spcPct val="0"/>
        </a:spcAft>
        <a:defRPr sz="3200" b="1">
          <a:solidFill>
            <a:schemeClr val="bg1"/>
          </a:solidFill>
          <a:latin typeface="Arial" pitchFamily="-110" charset="0"/>
          <a:ea typeface="ＭＳ Ｐゴシック" pitchFamily="-110" charset="-128"/>
          <a:cs typeface="ＭＳ Ｐゴシック" pitchFamily="-110" charset="-128"/>
        </a:defRPr>
      </a:lvl7pPr>
      <a:lvl8pPr marL="1371600" algn="ctr" rtl="0" eaLnBrk="1" fontAlgn="base" hangingPunct="1">
        <a:spcBef>
          <a:spcPct val="0"/>
        </a:spcBef>
        <a:spcAft>
          <a:spcPct val="0"/>
        </a:spcAft>
        <a:defRPr sz="3200" b="1">
          <a:solidFill>
            <a:schemeClr val="bg1"/>
          </a:solidFill>
          <a:latin typeface="Arial" pitchFamily="-110" charset="0"/>
          <a:ea typeface="ＭＳ Ｐゴシック" pitchFamily="-110" charset="-128"/>
          <a:cs typeface="ＭＳ Ｐゴシック" pitchFamily="-110" charset="-128"/>
        </a:defRPr>
      </a:lvl8pPr>
      <a:lvl9pPr marL="1828800" algn="ctr" rtl="0" eaLnBrk="1" fontAlgn="base" hangingPunct="1">
        <a:spcBef>
          <a:spcPct val="0"/>
        </a:spcBef>
        <a:spcAft>
          <a:spcPct val="0"/>
        </a:spcAft>
        <a:defRPr sz="3200" b="1">
          <a:solidFill>
            <a:schemeClr val="bg1"/>
          </a:solidFill>
          <a:latin typeface="Arial" pitchFamily="-110" charset="0"/>
          <a:ea typeface="ＭＳ Ｐゴシック" pitchFamily="-110" charset="-128"/>
          <a:cs typeface="ＭＳ Ｐゴシック" pitchFamily="-110" charset="-128"/>
        </a:defRPr>
      </a:lvl9pPr>
    </p:titleStyle>
    <p:bodyStyle>
      <a:lvl1pPr marL="342900" indent="-342900" algn="l" rtl="0" eaLnBrk="1" fontAlgn="base" hangingPunct="1">
        <a:spcBef>
          <a:spcPct val="20000"/>
        </a:spcBef>
        <a:spcAft>
          <a:spcPct val="0"/>
        </a:spcAft>
        <a:buClr>
          <a:srgbClr val="000080"/>
        </a:buClr>
        <a:buSzPct val="85000"/>
        <a:buFont typeface="Wingdings" pitchFamily="-110" charset="2"/>
        <a:buChar char="v"/>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110" charset="2"/>
        <a:buChar char="§"/>
        <a:defRPr>
          <a:solidFill>
            <a:schemeClr val="tx1"/>
          </a:solidFill>
          <a:latin typeface="+mn-lt"/>
          <a:ea typeface="+mn-ea"/>
        </a:defRPr>
      </a:lvl2pPr>
      <a:lvl3pPr marL="1143000" indent="-228600" algn="l" rtl="0" eaLnBrk="1" fontAlgn="base" hangingPunct="1">
        <a:spcBef>
          <a:spcPct val="20000"/>
        </a:spcBef>
        <a:spcAft>
          <a:spcPct val="0"/>
        </a:spcAft>
        <a:buChar char="•"/>
        <a:defRPr sz="1600">
          <a:solidFill>
            <a:schemeClr val="tx1"/>
          </a:solidFill>
          <a:latin typeface="+mn-lt"/>
          <a:ea typeface="+mn-ea"/>
        </a:defRPr>
      </a:lvl3pPr>
      <a:lvl4pPr marL="1600200" indent="-228600" algn="l" rtl="0" eaLnBrk="1" fontAlgn="base" hangingPunct="1">
        <a:spcBef>
          <a:spcPct val="20000"/>
        </a:spcBef>
        <a:spcAft>
          <a:spcPct val="0"/>
        </a:spcAft>
        <a:buChar char="–"/>
        <a:defRPr sz="1400">
          <a:solidFill>
            <a:schemeClr val="tx1"/>
          </a:solidFill>
          <a:latin typeface="+mn-lt"/>
          <a:ea typeface="+mn-ea"/>
        </a:defRPr>
      </a:lvl4pPr>
      <a:lvl5pPr marL="2057400" indent="-228600" algn="l" rtl="0" eaLnBrk="1" fontAlgn="base" hangingPunct="1">
        <a:spcBef>
          <a:spcPct val="20000"/>
        </a:spcBef>
        <a:spcAft>
          <a:spcPct val="0"/>
        </a:spcAft>
        <a:buChar char="»"/>
        <a:defRPr sz="1400">
          <a:solidFill>
            <a:schemeClr val="tx1"/>
          </a:solidFill>
          <a:latin typeface="+mn-lt"/>
          <a:ea typeface="+mn-e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df"/><Relationship Id="rId4" Type="http://schemas.openxmlformats.org/officeDocument/2006/relationships/image" Target="../media/image12.pdf"/><Relationship Id="rId5" Type="http://schemas.openxmlformats.org/officeDocument/2006/relationships/image" Target="../media/image13.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0.pdf"/><Relationship Id="rId9" Type="http://schemas.openxmlformats.org/officeDocument/2006/relationships/image" Target="../media/image17.png"/><Relationship Id="rId3" Type="http://schemas.openxmlformats.org/officeDocument/2006/relationships/image" Target="../media/image11.png"/><Relationship Id="rId6" Type="http://schemas.openxmlformats.org/officeDocument/2006/relationships/image" Target="../media/image14.pd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4.pdf"/><Relationship Id="rId4" Type="http://schemas.openxmlformats.org/officeDocument/2006/relationships/image" Target="../media/image20.pdf"/><Relationship Id="rId5" Type="http://schemas.openxmlformats.org/officeDocument/2006/relationships/image" Target="../media/image21.png"/><Relationship Id="rId7"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18.pdf"/><Relationship Id="rId9" Type="http://schemas.openxmlformats.org/officeDocument/2006/relationships/image" Target="../media/image25.png"/><Relationship Id="rId3" Type="http://schemas.openxmlformats.org/officeDocument/2006/relationships/image" Target="../media/image19.png"/><Relationship Id="rId6" Type="http://schemas.openxmlformats.org/officeDocument/2006/relationships/image" Target="../media/image22.pdf"/></Relationships>
</file>

<file path=ppt/slides/_rels/slide19.xml.rels><?xml version="1.0" encoding="UTF-8" standalone="yes"?>
<Relationships xmlns="http://schemas.openxmlformats.org/package/2006/relationships"><Relationship Id="rId4" Type="http://schemas.openxmlformats.org/officeDocument/2006/relationships/image" Target="../media/image28.pdf"/><Relationship Id="rId1" Type="http://schemas.openxmlformats.org/officeDocument/2006/relationships/slideLayout" Target="../slideLayouts/slideLayout2.xml"/><Relationship Id="rId2" Type="http://schemas.openxmlformats.org/officeDocument/2006/relationships/image" Target="../media/image26.pdf"/><Relationship Id="rId3" Type="http://schemas.openxmlformats.org/officeDocument/2006/relationships/image" Target="../media/image27.png"/><Relationship Id="rId5"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df"/><Relationship Id="rId3"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df"/><Relationship Id="rId3"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5.pdf"/><Relationship Id="rId3"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df"/><Relationship Id="rId3"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df"/><Relationship Id="rId3"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df"/><Relationship Id="rId3"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df"/><Relationship Id="rId3"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df"/><Relationship Id="rId3"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df"/><Relationship Id="rId3"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df"/><Relationship Id="rId3"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pdf"/><Relationship Id="rId3"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4" Type="http://schemas.openxmlformats.org/officeDocument/2006/relationships/image" Target="../media/image3.png"/><Relationship Id="rId10" Type="http://schemas.openxmlformats.org/officeDocument/2006/relationships/image" Target="../media/image9.png"/><Relationship Id="rId5" Type="http://schemas.openxmlformats.org/officeDocument/2006/relationships/image" Target="../media/image4.pdf"/><Relationship Id="rId7" Type="http://schemas.openxmlformats.org/officeDocument/2006/relationships/image" Target="../media/image6.pdf"/><Relationship Id="rId1" Type="http://schemas.openxmlformats.org/officeDocument/2006/relationships/slideLayout" Target="../slideLayouts/slideLayout2.xml"/><Relationship Id="rId2" Type="http://schemas.openxmlformats.org/officeDocument/2006/relationships/notesSlide" Target="../notesSlides/notesSlide4.xml"/><Relationship Id="rId9" Type="http://schemas.openxmlformats.org/officeDocument/2006/relationships/image" Target="../media/image8.pdf"/><Relationship Id="rId3" Type="http://schemas.openxmlformats.org/officeDocument/2006/relationships/image" Target="../media/image2.pdf"/><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0" y="1371600"/>
            <a:ext cx="9144000" cy="1905000"/>
          </a:xfrm>
          <a:noFill/>
          <a:ln/>
        </p:spPr>
        <p:txBody>
          <a:bodyPr/>
          <a:lstStyle/>
          <a:p>
            <a:r>
              <a:rPr lang="en-US" dirty="0" smtClean="0"/>
              <a:t>Stencil Computations on CPUs</a:t>
            </a:r>
            <a:endParaRPr lang="en-US" sz="3600" dirty="0"/>
          </a:p>
        </p:txBody>
      </p:sp>
      <p:sp>
        <p:nvSpPr>
          <p:cNvPr id="2053" name="Rectangle 5"/>
          <p:cNvSpPr>
            <a:spLocks noGrp="1" noChangeArrowheads="1"/>
          </p:cNvSpPr>
          <p:nvPr>
            <p:ph type="subTitle" idx="1"/>
          </p:nvPr>
        </p:nvSpPr>
        <p:spPr>
          <a:xfrm>
            <a:off x="0" y="3429000"/>
            <a:ext cx="9144000" cy="1371600"/>
          </a:xfrm>
          <a:noFill/>
          <a:ln/>
        </p:spPr>
        <p:txBody>
          <a:bodyPr/>
          <a:lstStyle/>
          <a:p>
            <a:r>
              <a:rPr lang="en-US" sz="2400" dirty="0"/>
              <a:t>Samuel </a:t>
            </a:r>
            <a:r>
              <a:rPr lang="en-US" sz="2400" dirty="0" smtClean="0"/>
              <a:t>Williams</a:t>
            </a:r>
            <a:r>
              <a:rPr lang="en-US" sz="2400" baseline="30000" dirty="0" smtClean="0"/>
              <a:t>1</a:t>
            </a:r>
            <a:endParaRPr lang="en-US" sz="2400" dirty="0" smtClean="0"/>
          </a:p>
          <a:p>
            <a:endParaRPr lang="en-US" sz="2000" dirty="0" smtClean="0"/>
          </a:p>
          <a:p>
            <a:r>
              <a:rPr lang="en-US" sz="1600" dirty="0" smtClean="0"/>
              <a:t>Jonathan Carter</a:t>
            </a:r>
            <a:r>
              <a:rPr lang="en-US" sz="1600" baseline="30000" dirty="0" smtClean="0"/>
              <a:t>1</a:t>
            </a:r>
            <a:r>
              <a:rPr lang="en-US" sz="1600" dirty="0" smtClean="0"/>
              <a:t>, Leonid Oliker</a:t>
            </a:r>
            <a:r>
              <a:rPr lang="en-US" sz="1600" baseline="30000" dirty="0" smtClean="0"/>
              <a:t>1</a:t>
            </a:r>
            <a:r>
              <a:rPr lang="en-US" sz="1600" dirty="0" smtClean="0"/>
              <a:t>, </a:t>
            </a:r>
            <a:r>
              <a:rPr lang="en-US" sz="1600" dirty="0"/>
              <a:t>John </a:t>
            </a:r>
            <a:r>
              <a:rPr lang="en-US" sz="1600" dirty="0" smtClean="0"/>
              <a:t>Shalf</a:t>
            </a:r>
            <a:r>
              <a:rPr lang="en-US" sz="1600" baseline="30000" dirty="0"/>
              <a:t>1</a:t>
            </a:r>
            <a:r>
              <a:rPr lang="en-US" sz="1600" dirty="0" smtClean="0"/>
              <a:t>, David Donofrio</a:t>
            </a:r>
            <a:r>
              <a:rPr lang="en-US" sz="1600" baseline="30000" dirty="0" smtClean="0"/>
              <a:t>1</a:t>
            </a:r>
            <a:r>
              <a:rPr lang="en-US" sz="1600" dirty="0" smtClean="0"/>
              <a:t>, </a:t>
            </a:r>
          </a:p>
          <a:p>
            <a:r>
              <a:rPr lang="en-US" sz="1600" dirty="0" smtClean="0"/>
              <a:t>Kaushik Datta</a:t>
            </a:r>
            <a:r>
              <a:rPr lang="en-US" sz="1600" baseline="30000" dirty="0" smtClean="0"/>
              <a:t>2</a:t>
            </a:r>
            <a:r>
              <a:rPr lang="en-US" sz="1600" dirty="0" smtClean="0"/>
              <a:t>, Jens Kreuger</a:t>
            </a:r>
            <a:r>
              <a:rPr lang="en-US" sz="1600" baseline="30000" dirty="0" smtClean="0"/>
              <a:t>3</a:t>
            </a:r>
          </a:p>
        </p:txBody>
      </p:sp>
      <p:sp>
        <p:nvSpPr>
          <p:cNvPr id="4" name="Rectangle 9"/>
          <p:cNvSpPr>
            <a:spLocks noGrp="1" noChangeArrowheads="1"/>
          </p:cNvSpPr>
          <p:nvPr>
            <p:ph type="sldNum" sz="quarter" idx="10"/>
          </p:nvPr>
        </p:nvSpPr>
        <p:spPr/>
        <p:txBody>
          <a:bodyPr/>
          <a:lstStyle/>
          <a:p>
            <a:fld id="{9C4C9053-1287-D545-864E-E4FC99EAC6A1}" type="slidenum">
              <a:rPr lang="en-US"/>
              <a:pPr/>
              <a:t>1</a:t>
            </a:fld>
            <a:endParaRPr lang="en-US"/>
          </a:p>
        </p:txBody>
      </p:sp>
      <p:sp>
        <p:nvSpPr>
          <p:cNvPr id="5" name="Rectangle 5"/>
          <p:cNvSpPr txBox="1">
            <a:spLocks noChangeArrowheads="1"/>
          </p:cNvSpPr>
          <p:nvPr/>
        </p:nvSpPr>
        <p:spPr bwMode="auto">
          <a:xfrm>
            <a:off x="914400" y="4876800"/>
            <a:ext cx="7315200" cy="16002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
                <a:srgbClr val="000080"/>
              </a:buClr>
              <a:buSzPct val="85000"/>
              <a:buFont typeface="Wingdings" pitchFamily="-110" charset="2"/>
              <a:buNone/>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lvl="0" algn="r" eaLnBrk="1" hangingPunct="1">
              <a:spcBef>
                <a:spcPct val="20000"/>
              </a:spcBef>
              <a:buClr>
                <a:srgbClr val="000080"/>
              </a:buClr>
              <a:buSzPct val="85000"/>
              <a:defRPr/>
            </a:pPr>
            <a:r>
              <a:rPr lang="en-US" sz="1600" kern="0" dirty="0" smtClean="0">
                <a:solidFill>
                  <a:srgbClr val="800040"/>
                </a:solidFill>
              </a:rPr>
              <a:t>			</a:t>
            </a:r>
            <a:r>
              <a:rPr lang="en-US" sz="1600" kern="0" baseline="30000" dirty="0" smtClean="0">
                <a:solidFill>
                  <a:srgbClr val="800040"/>
                </a:solidFill>
              </a:rPr>
              <a:t>1</a:t>
            </a:r>
            <a:r>
              <a:rPr lang="en-US" sz="1600" kern="0" dirty="0" smtClean="0">
                <a:solidFill>
                  <a:srgbClr val="800040"/>
                </a:solidFill>
              </a:rPr>
              <a:t>Lawrence Berkeley National Laboratory</a:t>
            </a:r>
            <a:r>
              <a:rPr kumimoji="0" lang="en-US" sz="1600" b="0" i="0" u="none" strike="noStrike" kern="0" cap="none" spc="0" normalizeH="0" baseline="30000" noProof="0" dirty="0" smtClean="0">
                <a:ln>
                  <a:noFill/>
                </a:ln>
                <a:solidFill>
                  <a:srgbClr val="800040"/>
                </a:solidFill>
                <a:effectLst/>
                <a:uLnTx/>
                <a:uFillTx/>
                <a:latin typeface="+mn-lt"/>
                <a:ea typeface="+mn-ea"/>
                <a:cs typeface="+mn-cs"/>
              </a:rPr>
              <a:t>					2</a:t>
            </a:r>
            <a:r>
              <a:rPr kumimoji="0" lang="en-US" sz="1600" b="0" i="0" u="none" strike="noStrike" kern="0" cap="none" spc="0" normalizeH="0" baseline="0" noProof="0" dirty="0" smtClean="0">
                <a:ln>
                  <a:noFill/>
                </a:ln>
                <a:solidFill>
                  <a:srgbClr val="800040"/>
                </a:solidFill>
                <a:effectLst/>
                <a:uLnTx/>
                <a:uFillTx/>
                <a:latin typeface="+mn-lt"/>
                <a:ea typeface="+mn-ea"/>
                <a:cs typeface="+mn-cs"/>
              </a:rPr>
              <a:t>University of California Berkeley</a:t>
            </a:r>
            <a:br>
              <a:rPr kumimoji="0" lang="en-US" sz="1600" b="0" i="0" u="none" strike="noStrike" kern="0" cap="none" spc="0" normalizeH="0" baseline="0" noProof="0" dirty="0" smtClean="0">
                <a:ln>
                  <a:noFill/>
                </a:ln>
                <a:solidFill>
                  <a:srgbClr val="800040"/>
                </a:solidFill>
                <a:effectLst/>
                <a:uLnTx/>
                <a:uFillTx/>
                <a:latin typeface="+mn-lt"/>
                <a:ea typeface="+mn-ea"/>
                <a:cs typeface="+mn-cs"/>
              </a:rPr>
            </a:br>
            <a:r>
              <a:rPr kumimoji="0" lang="en-US" sz="1600" b="0" i="0" u="none" strike="noStrike" kern="0" cap="none" spc="0" normalizeH="0" baseline="0" noProof="0" dirty="0" smtClean="0">
                <a:ln>
                  <a:noFill/>
                </a:ln>
                <a:solidFill>
                  <a:srgbClr val="800040"/>
                </a:solidFill>
                <a:effectLst/>
                <a:uLnTx/>
                <a:uFillTx/>
                <a:latin typeface="+mn-lt"/>
                <a:ea typeface="+mn-ea"/>
                <a:cs typeface="+mn-cs"/>
              </a:rPr>
              <a:t>			</a:t>
            </a:r>
            <a:r>
              <a:rPr kumimoji="0" lang="en-US" sz="1600" b="0" i="0" u="none" strike="noStrike" kern="0" cap="none" spc="0" normalizeH="0" baseline="30000" noProof="0" dirty="0" smtClean="0">
                <a:ln>
                  <a:noFill/>
                </a:ln>
                <a:solidFill>
                  <a:srgbClr val="800040"/>
                </a:solidFill>
                <a:effectLst/>
                <a:uLnTx/>
                <a:uFillTx/>
                <a:latin typeface="+mn-lt"/>
                <a:ea typeface="+mn-ea"/>
                <a:cs typeface="+mn-cs"/>
              </a:rPr>
              <a:t>3</a:t>
            </a:r>
            <a:r>
              <a:rPr kumimoji="0" lang="en-US" sz="1600" b="0" i="0" u="none" strike="noStrike" kern="0" cap="none" spc="0" normalizeH="0" baseline="0" noProof="0" dirty="0" smtClean="0">
                <a:ln>
                  <a:noFill/>
                </a:ln>
                <a:solidFill>
                  <a:srgbClr val="800040"/>
                </a:solidFill>
                <a:effectLst/>
                <a:uLnTx/>
                <a:uFillTx/>
                <a:latin typeface="+mn-lt"/>
                <a:ea typeface="+mn-ea"/>
                <a:cs typeface="+mn-cs"/>
              </a:rPr>
              <a:t>Fraunhofer ITWM</a:t>
            </a:r>
            <a:br>
              <a:rPr kumimoji="0" lang="en-US" sz="1600" b="0" i="0" u="none" strike="noStrike" kern="0" cap="none" spc="0" normalizeH="0" baseline="0" noProof="0" dirty="0" smtClean="0">
                <a:ln>
                  <a:noFill/>
                </a:ln>
                <a:solidFill>
                  <a:srgbClr val="800040"/>
                </a:solidFill>
                <a:effectLst/>
                <a:uLnTx/>
                <a:uFillTx/>
                <a:latin typeface="+mn-lt"/>
                <a:ea typeface="+mn-ea"/>
                <a:cs typeface="+mn-cs"/>
              </a:rPr>
            </a:br>
            <a:endParaRPr kumimoji="0" lang="en-US" sz="1600" b="0" i="0" u="none" strike="noStrike" kern="0" cap="none" spc="0" normalizeH="0" baseline="0" noProof="0" dirty="0" smtClean="0">
              <a:ln>
                <a:noFill/>
              </a:ln>
              <a:solidFill>
                <a:srgbClr val="800040"/>
              </a:solidFill>
              <a:effectLst/>
              <a:uLnTx/>
              <a:uFillTx/>
              <a:latin typeface="+mn-lt"/>
              <a:ea typeface="+mn-ea"/>
              <a:cs typeface="+mn-cs"/>
            </a:endParaRPr>
          </a:p>
          <a:p>
            <a:pPr marL="0" marR="0" lvl="0" indent="0" algn="r" defTabSz="914400" rtl="0" eaLnBrk="1" fontAlgn="base" latinLnBrk="0" hangingPunct="1">
              <a:lnSpc>
                <a:spcPct val="100000"/>
              </a:lnSpc>
              <a:spcBef>
                <a:spcPct val="20000"/>
              </a:spcBef>
              <a:spcAft>
                <a:spcPct val="0"/>
              </a:spcAft>
              <a:buClr>
                <a:srgbClr val="000080"/>
              </a:buClr>
              <a:buSzPct val="85000"/>
              <a:buFont typeface="Wingdings" pitchFamily="-110" charset="2"/>
              <a:buNone/>
              <a:tabLst/>
              <a:defRPr/>
            </a:pPr>
            <a:r>
              <a:rPr kumimoji="0" lang="en-US" sz="2000" b="0" i="1" u="none" strike="noStrike" kern="0" cap="none" spc="0" normalizeH="0" baseline="0" noProof="0" dirty="0" err="1" smtClean="0">
                <a:ln>
                  <a:noFill/>
                </a:ln>
                <a:solidFill>
                  <a:schemeClr val="tx1"/>
                </a:solidFill>
                <a:effectLst/>
                <a:uLnTx/>
                <a:uFillTx/>
                <a:latin typeface="+mn-lt"/>
                <a:ea typeface="+mn-ea"/>
                <a:cs typeface="+mn-cs"/>
              </a:rPr>
              <a:t>SWWilliams@lbl.gov</a:t>
            </a:r>
            <a:endParaRPr kumimoji="0" lang="en-US" sz="2000" b="0" i="1"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Structure Transformations</a:t>
            </a:r>
            <a:endParaRPr lang="en-US" dirty="0"/>
          </a:p>
        </p:txBody>
      </p:sp>
      <p:sp>
        <p:nvSpPr>
          <p:cNvPr id="3" name="Content Placeholder 2"/>
          <p:cNvSpPr>
            <a:spLocks noGrp="1"/>
          </p:cNvSpPr>
          <p:nvPr>
            <p:ph idx="1"/>
          </p:nvPr>
        </p:nvSpPr>
        <p:spPr>
          <a:xfrm>
            <a:off x="455613" y="1143001"/>
            <a:ext cx="4954587" cy="2438400"/>
          </a:xfrm>
        </p:spPr>
        <p:txBody>
          <a:bodyPr/>
          <a:lstStyle/>
          <a:p>
            <a:r>
              <a:rPr lang="en-US" dirty="0" smtClean="0"/>
              <a:t>NUMA </a:t>
            </a:r>
            <a:r>
              <a:rPr lang="en-US" dirty="0" err="1" smtClean="0"/>
              <a:t>SMPs</a:t>
            </a:r>
            <a:r>
              <a:rPr lang="en-US" dirty="0" smtClean="0"/>
              <a:t> are common.</a:t>
            </a:r>
          </a:p>
          <a:p>
            <a:r>
              <a:rPr lang="en-US" dirty="0" smtClean="0"/>
              <a:t>one </a:t>
            </a:r>
            <a:r>
              <a:rPr lang="en-US" dirty="0" err="1" smtClean="0"/>
              <a:t>malloc</a:t>
            </a:r>
            <a:r>
              <a:rPr lang="en-US" dirty="0" smtClean="0"/>
              <a:t>() with parallel initialization (exploit first touch)</a:t>
            </a:r>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10</a:t>
            </a:fld>
            <a:endParaRPr lang="en-US"/>
          </a:p>
        </p:txBody>
      </p:sp>
      <p:grpSp>
        <p:nvGrpSpPr>
          <p:cNvPr id="5" name="Group 55"/>
          <p:cNvGrpSpPr/>
          <p:nvPr/>
        </p:nvGrpSpPr>
        <p:grpSpPr>
          <a:xfrm>
            <a:off x="5410200" y="1600200"/>
            <a:ext cx="1066800" cy="1219200"/>
            <a:chOff x="5410200" y="1600200"/>
            <a:chExt cx="1066800" cy="1219200"/>
          </a:xfrm>
        </p:grpSpPr>
        <p:sp>
          <p:nvSpPr>
            <p:cNvPr id="44" name="Freeform 12"/>
            <p:cNvSpPr>
              <a:spLocks/>
            </p:cNvSpPr>
            <p:nvPr/>
          </p:nvSpPr>
          <p:spPr bwMode="auto">
            <a:xfrm>
              <a:off x="5410200" y="1600200"/>
              <a:ext cx="1066800" cy="609600"/>
            </a:xfrm>
            <a:custGeom>
              <a:avLst/>
              <a:gdLst/>
              <a:ahLst/>
              <a:cxnLst>
                <a:cxn ang="0">
                  <a:pos x="288" y="384"/>
                </a:cxn>
                <a:cxn ang="0">
                  <a:pos x="0" y="192"/>
                </a:cxn>
                <a:cxn ang="0">
                  <a:pos x="384" y="0"/>
                </a:cxn>
                <a:cxn ang="0">
                  <a:pos x="672" y="192"/>
                </a:cxn>
                <a:cxn ang="0">
                  <a:pos x="288" y="384"/>
                </a:cxn>
              </a:cxnLst>
              <a:rect l="0" t="0" r="r" b="b"/>
              <a:pathLst>
                <a:path w="672" h="384">
                  <a:moveTo>
                    <a:pt x="288" y="384"/>
                  </a:moveTo>
                  <a:lnTo>
                    <a:pt x="0" y="192"/>
                  </a:lnTo>
                  <a:lnTo>
                    <a:pt x="384" y="0"/>
                  </a:lnTo>
                  <a:lnTo>
                    <a:pt x="672" y="192"/>
                  </a:lnTo>
                  <a:lnTo>
                    <a:pt x="288"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71" name="Freeform 15"/>
            <p:cNvSpPr>
              <a:spLocks/>
            </p:cNvSpPr>
            <p:nvPr/>
          </p:nvSpPr>
          <p:spPr bwMode="auto">
            <a:xfrm>
              <a:off x="5410200" y="1905000"/>
              <a:ext cx="457200" cy="9144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72" name="Freeform 16"/>
            <p:cNvSpPr>
              <a:spLocks/>
            </p:cNvSpPr>
            <p:nvPr/>
          </p:nvSpPr>
          <p:spPr bwMode="auto">
            <a:xfrm>
              <a:off x="5867400" y="1905000"/>
              <a:ext cx="609600" cy="914400"/>
            </a:xfrm>
            <a:custGeom>
              <a:avLst/>
              <a:gdLst/>
              <a:ahLst/>
              <a:cxnLst>
                <a:cxn ang="0">
                  <a:pos x="0" y="576"/>
                </a:cxn>
                <a:cxn ang="0">
                  <a:pos x="0" y="192"/>
                </a:cxn>
                <a:cxn ang="0">
                  <a:pos x="384" y="0"/>
                </a:cxn>
                <a:cxn ang="0">
                  <a:pos x="384" y="384"/>
                </a:cxn>
                <a:cxn ang="0">
                  <a:pos x="0" y="576"/>
                </a:cxn>
              </a:cxnLst>
              <a:rect l="0" t="0" r="r" b="b"/>
              <a:pathLst>
                <a:path w="384" h="576">
                  <a:moveTo>
                    <a:pt x="0" y="576"/>
                  </a:moveTo>
                  <a:lnTo>
                    <a:pt x="0" y="192"/>
                  </a:lnTo>
                  <a:lnTo>
                    <a:pt x="384" y="0"/>
                  </a:lnTo>
                  <a:lnTo>
                    <a:pt x="384"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grpSp>
      <p:grpSp>
        <p:nvGrpSpPr>
          <p:cNvPr id="6" name="Group 56"/>
          <p:cNvGrpSpPr/>
          <p:nvPr/>
        </p:nvGrpSpPr>
        <p:grpSpPr>
          <a:xfrm>
            <a:off x="6400800" y="1600200"/>
            <a:ext cx="2667000" cy="1219200"/>
            <a:chOff x="6400800" y="1600200"/>
            <a:chExt cx="2667000" cy="1219200"/>
          </a:xfrm>
        </p:grpSpPr>
        <p:sp>
          <p:nvSpPr>
            <p:cNvPr id="40" name="Line 5"/>
            <p:cNvSpPr>
              <a:spLocks noChangeShapeType="1"/>
            </p:cNvSpPr>
            <p:nvPr/>
          </p:nvSpPr>
          <p:spPr bwMode="auto">
            <a:xfrm flipH="1" flipV="1">
              <a:off x="7315200" y="1600200"/>
              <a:ext cx="0" cy="6096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59" name="Line 3"/>
            <p:cNvSpPr>
              <a:spLocks noChangeShapeType="1"/>
            </p:cNvSpPr>
            <p:nvPr/>
          </p:nvSpPr>
          <p:spPr bwMode="auto">
            <a:xfrm flipH="1">
              <a:off x="8458200" y="2514600"/>
              <a:ext cx="609600" cy="304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60" name="Line 4"/>
            <p:cNvSpPr>
              <a:spLocks noChangeShapeType="1"/>
            </p:cNvSpPr>
            <p:nvPr/>
          </p:nvSpPr>
          <p:spPr bwMode="auto">
            <a:xfrm flipH="1" flipV="1">
              <a:off x="8001000" y="2514600"/>
              <a:ext cx="457200" cy="304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61" name="Line 5"/>
            <p:cNvSpPr>
              <a:spLocks noChangeShapeType="1"/>
            </p:cNvSpPr>
            <p:nvPr/>
          </p:nvSpPr>
          <p:spPr bwMode="auto">
            <a:xfrm flipH="1" flipV="1">
              <a:off x="8458200" y="2209800"/>
              <a:ext cx="0" cy="6096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62" name="Line 6"/>
            <p:cNvSpPr>
              <a:spLocks noChangeShapeType="1"/>
            </p:cNvSpPr>
            <p:nvPr/>
          </p:nvSpPr>
          <p:spPr bwMode="auto">
            <a:xfrm flipH="1" flipV="1">
              <a:off x="8001000" y="1905000"/>
              <a:ext cx="457200" cy="304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63" name="Line 7"/>
            <p:cNvSpPr>
              <a:spLocks noChangeShapeType="1"/>
            </p:cNvSpPr>
            <p:nvPr/>
          </p:nvSpPr>
          <p:spPr bwMode="auto">
            <a:xfrm flipH="1">
              <a:off x="8458200" y="1905000"/>
              <a:ext cx="609600" cy="304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64" name="Line 8"/>
            <p:cNvSpPr>
              <a:spLocks noChangeShapeType="1"/>
            </p:cNvSpPr>
            <p:nvPr/>
          </p:nvSpPr>
          <p:spPr bwMode="auto">
            <a:xfrm flipH="1" flipV="1">
              <a:off x="8610600" y="2209800"/>
              <a:ext cx="457200" cy="304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65" name="Line 9"/>
            <p:cNvSpPr>
              <a:spLocks noChangeShapeType="1"/>
            </p:cNvSpPr>
            <p:nvPr/>
          </p:nvSpPr>
          <p:spPr bwMode="auto">
            <a:xfrm flipH="1">
              <a:off x="8001000" y="2209800"/>
              <a:ext cx="609600" cy="304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66" name="Line 10"/>
            <p:cNvSpPr>
              <a:spLocks noChangeShapeType="1"/>
            </p:cNvSpPr>
            <p:nvPr/>
          </p:nvSpPr>
          <p:spPr bwMode="auto">
            <a:xfrm flipH="1" flipV="1">
              <a:off x="8001000" y="1905000"/>
              <a:ext cx="0" cy="6096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67" name="Line 11"/>
            <p:cNvSpPr>
              <a:spLocks noChangeShapeType="1"/>
            </p:cNvSpPr>
            <p:nvPr/>
          </p:nvSpPr>
          <p:spPr bwMode="auto">
            <a:xfrm flipH="1" flipV="1">
              <a:off x="9067800" y="1905000"/>
              <a:ext cx="0" cy="6096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68" name="Freeform 12"/>
            <p:cNvSpPr>
              <a:spLocks/>
            </p:cNvSpPr>
            <p:nvPr/>
          </p:nvSpPr>
          <p:spPr bwMode="auto">
            <a:xfrm>
              <a:off x="6705600" y="1905000"/>
              <a:ext cx="1066800" cy="609600"/>
            </a:xfrm>
            <a:custGeom>
              <a:avLst/>
              <a:gdLst/>
              <a:ahLst/>
              <a:cxnLst>
                <a:cxn ang="0">
                  <a:pos x="288" y="384"/>
                </a:cxn>
                <a:cxn ang="0">
                  <a:pos x="0" y="192"/>
                </a:cxn>
                <a:cxn ang="0">
                  <a:pos x="384" y="0"/>
                </a:cxn>
                <a:cxn ang="0">
                  <a:pos x="672" y="192"/>
                </a:cxn>
                <a:cxn ang="0">
                  <a:pos x="288" y="384"/>
                </a:cxn>
              </a:cxnLst>
              <a:rect l="0" t="0" r="r" b="b"/>
              <a:pathLst>
                <a:path w="672" h="384">
                  <a:moveTo>
                    <a:pt x="288" y="384"/>
                  </a:moveTo>
                  <a:lnTo>
                    <a:pt x="0" y="192"/>
                  </a:lnTo>
                  <a:lnTo>
                    <a:pt x="384" y="0"/>
                  </a:lnTo>
                  <a:lnTo>
                    <a:pt x="672" y="192"/>
                  </a:lnTo>
                  <a:lnTo>
                    <a:pt x="288"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69" name="Freeform 13"/>
            <p:cNvSpPr>
              <a:spLocks/>
            </p:cNvSpPr>
            <p:nvPr/>
          </p:nvSpPr>
          <p:spPr bwMode="auto">
            <a:xfrm>
              <a:off x="7162800" y="2209800"/>
              <a:ext cx="609600" cy="609600"/>
            </a:xfrm>
            <a:custGeom>
              <a:avLst/>
              <a:gdLst/>
              <a:ahLst/>
              <a:cxnLst>
                <a:cxn ang="0">
                  <a:pos x="0" y="384"/>
                </a:cxn>
                <a:cxn ang="0">
                  <a:pos x="384" y="192"/>
                </a:cxn>
                <a:cxn ang="0">
                  <a:pos x="384" y="0"/>
                </a:cxn>
                <a:cxn ang="0">
                  <a:pos x="0" y="192"/>
                </a:cxn>
                <a:cxn ang="0">
                  <a:pos x="0" y="384"/>
                </a:cxn>
              </a:cxnLst>
              <a:rect l="0" t="0" r="r" b="b"/>
              <a:pathLst>
                <a:path w="384" h="384">
                  <a:moveTo>
                    <a:pt x="0" y="384"/>
                  </a:moveTo>
                  <a:lnTo>
                    <a:pt x="384" y="192"/>
                  </a:lnTo>
                  <a:lnTo>
                    <a:pt x="384" y="0"/>
                  </a:lnTo>
                  <a:lnTo>
                    <a:pt x="0" y="192"/>
                  </a:lnTo>
                  <a:lnTo>
                    <a:pt x="0" y="384"/>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70" name="Freeform 14"/>
            <p:cNvSpPr>
              <a:spLocks/>
            </p:cNvSpPr>
            <p:nvPr/>
          </p:nvSpPr>
          <p:spPr bwMode="auto">
            <a:xfrm>
              <a:off x="6705600" y="2209800"/>
              <a:ext cx="457200" cy="609600"/>
            </a:xfrm>
            <a:custGeom>
              <a:avLst/>
              <a:gdLst/>
              <a:ahLst/>
              <a:cxnLst>
                <a:cxn ang="0">
                  <a:pos x="288" y="384"/>
                </a:cxn>
                <a:cxn ang="0">
                  <a:pos x="0" y="192"/>
                </a:cxn>
                <a:cxn ang="0">
                  <a:pos x="0" y="0"/>
                </a:cxn>
                <a:cxn ang="0">
                  <a:pos x="288" y="192"/>
                </a:cxn>
                <a:cxn ang="0">
                  <a:pos x="288" y="384"/>
                </a:cxn>
              </a:cxnLst>
              <a:rect l="0" t="0" r="r" b="b"/>
              <a:pathLst>
                <a:path w="288" h="384">
                  <a:moveTo>
                    <a:pt x="288" y="384"/>
                  </a:moveTo>
                  <a:lnTo>
                    <a:pt x="0" y="192"/>
                  </a:lnTo>
                  <a:lnTo>
                    <a:pt x="0" y="0"/>
                  </a:lnTo>
                  <a:lnTo>
                    <a:pt x="288" y="192"/>
                  </a:lnTo>
                  <a:cubicBezTo>
                    <a:pt x="288" y="256"/>
                    <a:pt x="288" y="320"/>
                    <a:pt x="288" y="384"/>
                  </a:cubicBez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8" name="Line 3"/>
            <p:cNvSpPr>
              <a:spLocks noChangeShapeType="1"/>
            </p:cNvSpPr>
            <p:nvPr/>
          </p:nvSpPr>
          <p:spPr bwMode="auto">
            <a:xfrm flipH="1">
              <a:off x="7162800" y="2514600"/>
              <a:ext cx="609600" cy="304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9" name="Line 4"/>
            <p:cNvSpPr>
              <a:spLocks noChangeShapeType="1"/>
            </p:cNvSpPr>
            <p:nvPr/>
          </p:nvSpPr>
          <p:spPr bwMode="auto">
            <a:xfrm flipH="1" flipV="1">
              <a:off x="6705600" y="2514600"/>
              <a:ext cx="457200" cy="304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0" name="Line 5"/>
            <p:cNvSpPr>
              <a:spLocks noChangeShapeType="1"/>
            </p:cNvSpPr>
            <p:nvPr/>
          </p:nvSpPr>
          <p:spPr bwMode="auto">
            <a:xfrm flipH="1" flipV="1">
              <a:off x="7162800" y="2209800"/>
              <a:ext cx="0" cy="6096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1" name="Line 6"/>
            <p:cNvSpPr>
              <a:spLocks noChangeShapeType="1"/>
            </p:cNvSpPr>
            <p:nvPr/>
          </p:nvSpPr>
          <p:spPr bwMode="auto">
            <a:xfrm flipH="1" flipV="1">
              <a:off x="6705600" y="1905000"/>
              <a:ext cx="457200" cy="304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2" name="Line 7"/>
            <p:cNvSpPr>
              <a:spLocks noChangeShapeType="1"/>
            </p:cNvSpPr>
            <p:nvPr/>
          </p:nvSpPr>
          <p:spPr bwMode="auto">
            <a:xfrm flipH="1">
              <a:off x="7162800" y="1905000"/>
              <a:ext cx="609600" cy="304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3" name="Line 8"/>
            <p:cNvSpPr>
              <a:spLocks noChangeShapeType="1"/>
            </p:cNvSpPr>
            <p:nvPr/>
          </p:nvSpPr>
          <p:spPr bwMode="auto">
            <a:xfrm flipH="1" flipV="1">
              <a:off x="7315200" y="1600200"/>
              <a:ext cx="457200" cy="304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4" name="Line 9"/>
            <p:cNvSpPr>
              <a:spLocks noChangeShapeType="1"/>
            </p:cNvSpPr>
            <p:nvPr/>
          </p:nvSpPr>
          <p:spPr bwMode="auto">
            <a:xfrm flipH="1">
              <a:off x="6705600" y="1600200"/>
              <a:ext cx="609600" cy="3048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5" name="Line 10"/>
            <p:cNvSpPr>
              <a:spLocks noChangeShapeType="1"/>
            </p:cNvSpPr>
            <p:nvPr/>
          </p:nvSpPr>
          <p:spPr bwMode="auto">
            <a:xfrm flipH="1" flipV="1">
              <a:off x="6705600" y="1905000"/>
              <a:ext cx="0" cy="6096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6" name="Line 11"/>
            <p:cNvSpPr>
              <a:spLocks noChangeShapeType="1"/>
            </p:cNvSpPr>
            <p:nvPr/>
          </p:nvSpPr>
          <p:spPr bwMode="auto">
            <a:xfrm flipH="1" flipV="1">
              <a:off x="7772400" y="1905000"/>
              <a:ext cx="0" cy="609600"/>
            </a:xfrm>
            <a:prstGeom prst="line">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1" name="Freeform 12"/>
            <p:cNvSpPr>
              <a:spLocks/>
            </p:cNvSpPr>
            <p:nvPr/>
          </p:nvSpPr>
          <p:spPr bwMode="auto">
            <a:xfrm>
              <a:off x="8001000" y="1600200"/>
              <a:ext cx="1066800" cy="609600"/>
            </a:xfrm>
            <a:custGeom>
              <a:avLst/>
              <a:gdLst/>
              <a:ahLst/>
              <a:cxnLst>
                <a:cxn ang="0">
                  <a:pos x="288" y="384"/>
                </a:cxn>
                <a:cxn ang="0">
                  <a:pos x="0" y="192"/>
                </a:cxn>
                <a:cxn ang="0">
                  <a:pos x="384" y="0"/>
                </a:cxn>
                <a:cxn ang="0">
                  <a:pos x="672" y="192"/>
                </a:cxn>
                <a:cxn ang="0">
                  <a:pos x="288" y="384"/>
                </a:cxn>
              </a:cxnLst>
              <a:rect l="0" t="0" r="r" b="b"/>
              <a:pathLst>
                <a:path w="672" h="384">
                  <a:moveTo>
                    <a:pt x="288" y="384"/>
                  </a:moveTo>
                  <a:lnTo>
                    <a:pt x="0" y="192"/>
                  </a:lnTo>
                  <a:lnTo>
                    <a:pt x="384" y="0"/>
                  </a:lnTo>
                  <a:lnTo>
                    <a:pt x="672" y="192"/>
                  </a:lnTo>
                  <a:lnTo>
                    <a:pt x="288"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2" name="Freeform 13"/>
            <p:cNvSpPr>
              <a:spLocks/>
            </p:cNvSpPr>
            <p:nvPr/>
          </p:nvSpPr>
          <p:spPr bwMode="auto">
            <a:xfrm>
              <a:off x="8458200" y="1905000"/>
              <a:ext cx="609600" cy="609600"/>
            </a:xfrm>
            <a:custGeom>
              <a:avLst/>
              <a:gdLst/>
              <a:ahLst/>
              <a:cxnLst>
                <a:cxn ang="0">
                  <a:pos x="0" y="384"/>
                </a:cxn>
                <a:cxn ang="0">
                  <a:pos x="384" y="192"/>
                </a:cxn>
                <a:cxn ang="0">
                  <a:pos x="384" y="0"/>
                </a:cxn>
                <a:cxn ang="0">
                  <a:pos x="0" y="192"/>
                </a:cxn>
                <a:cxn ang="0">
                  <a:pos x="0" y="384"/>
                </a:cxn>
              </a:cxnLst>
              <a:rect l="0" t="0" r="r" b="b"/>
              <a:pathLst>
                <a:path w="384" h="384">
                  <a:moveTo>
                    <a:pt x="0" y="384"/>
                  </a:moveTo>
                  <a:lnTo>
                    <a:pt x="384" y="192"/>
                  </a:lnTo>
                  <a:lnTo>
                    <a:pt x="384" y="0"/>
                  </a:lnTo>
                  <a:lnTo>
                    <a:pt x="0" y="192"/>
                  </a:lnTo>
                  <a:lnTo>
                    <a:pt x="0" y="384"/>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3" name="Freeform 14"/>
            <p:cNvSpPr>
              <a:spLocks/>
            </p:cNvSpPr>
            <p:nvPr/>
          </p:nvSpPr>
          <p:spPr bwMode="auto">
            <a:xfrm>
              <a:off x="8001000" y="1905000"/>
              <a:ext cx="457200" cy="609600"/>
            </a:xfrm>
            <a:custGeom>
              <a:avLst/>
              <a:gdLst/>
              <a:ahLst/>
              <a:cxnLst>
                <a:cxn ang="0">
                  <a:pos x="288" y="384"/>
                </a:cxn>
                <a:cxn ang="0">
                  <a:pos x="0" y="192"/>
                </a:cxn>
                <a:cxn ang="0">
                  <a:pos x="0" y="0"/>
                </a:cxn>
                <a:cxn ang="0">
                  <a:pos x="288" y="192"/>
                </a:cxn>
                <a:cxn ang="0">
                  <a:pos x="288" y="384"/>
                </a:cxn>
              </a:cxnLst>
              <a:rect l="0" t="0" r="r" b="b"/>
              <a:pathLst>
                <a:path w="288" h="384">
                  <a:moveTo>
                    <a:pt x="288" y="384"/>
                  </a:moveTo>
                  <a:lnTo>
                    <a:pt x="0" y="192"/>
                  </a:lnTo>
                  <a:lnTo>
                    <a:pt x="0" y="0"/>
                  </a:lnTo>
                  <a:lnTo>
                    <a:pt x="288" y="192"/>
                  </a:lnTo>
                  <a:cubicBezTo>
                    <a:pt x="288" y="256"/>
                    <a:pt x="288" y="320"/>
                    <a:pt x="288" y="384"/>
                  </a:cubicBez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7" name="TextBox 46"/>
            <p:cNvSpPr txBox="1"/>
            <p:nvPr/>
          </p:nvSpPr>
          <p:spPr>
            <a:xfrm>
              <a:off x="6400800" y="2060448"/>
              <a:ext cx="381000" cy="301752"/>
            </a:xfrm>
            <a:prstGeom prst="rect">
              <a:avLst/>
            </a:prstGeom>
            <a:noFill/>
          </p:spPr>
          <p:txBody>
            <a:bodyPr wrap="none" lIns="0" tIns="0" rIns="0" bIns="0" rtlCol="0" anchor="ctr" anchorCtr="0">
              <a:noAutofit/>
            </a:bodyPr>
            <a:lstStyle/>
            <a:p>
              <a:pPr algn="ctr"/>
              <a:r>
                <a:rPr lang="en-US" dirty="0" smtClean="0"/>
                <a:t>=</a:t>
              </a:r>
              <a:endParaRPr lang="en-US" dirty="0"/>
            </a:p>
          </p:txBody>
        </p:sp>
        <p:sp>
          <p:nvSpPr>
            <p:cNvPr id="48" name="TextBox 47"/>
            <p:cNvSpPr txBox="1"/>
            <p:nvPr/>
          </p:nvSpPr>
          <p:spPr>
            <a:xfrm>
              <a:off x="7696200" y="2057400"/>
              <a:ext cx="381000" cy="301752"/>
            </a:xfrm>
            <a:prstGeom prst="rect">
              <a:avLst/>
            </a:prstGeom>
            <a:noFill/>
          </p:spPr>
          <p:txBody>
            <a:bodyPr wrap="none" lIns="0" tIns="0" rIns="0" bIns="0" rtlCol="0" anchor="ctr" anchorCtr="0">
              <a:noAutofit/>
            </a:bodyPr>
            <a:lstStyle/>
            <a:p>
              <a:pPr algn="ctr"/>
              <a:r>
                <a:rPr lang="en-US" dirty="0" smtClean="0"/>
                <a:t>+</a:t>
              </a:r>
              <a:endParaRPr lang="en-US" dirty="0"/>
            </a:p>
          </p:txBody>
        </p:sp>
      </p:grpSp>
      <p:grpSp>
        <p:nvGrpSpPr>
          <p:cNvPr id="7" name="Group 54"/>
          <p:cNvGrpSpPr/>
          <p:nvPr/>
        </p:nvGrpSpPr>
        <p:grpSpPr>
          <a:xfrm>
            <a:off x="6096000" y="3810000"/>
            <a:ext cx="2133600" cy="2438400"/>
            <a:chOff x="6096000" y="3810000"/>
            <a:chExt cx="2133600" cy="2438400"/>
          </a:xfrm>
        </p:grpSpPr>
        <p:sp>
          <p:nvSpPr>
            <p:cNvPr id="49" name="Freeform 12"/>
            <p:cNvSpPr>
              <a:spLocks/>
            </p:cNvSpPr>
            <p:nvPr/>
          </p:nvSpPr>
          <p:spPr bwMode="auto">
            <a:xfrm>
              <a:off x="6096000" y="3810000"/>
              <a:ext cx="2133600" cy="1219200"/>
            </a:xfrm>
            <a:custGeom>
              <a:avLst/>
              <a:gdLst/>
              <a:ahLst/>
              <a:cxnLst>
                <a:cxn ang="0">
                  <a:pos x="288" y="384"/>
                </a:cxn>
                <a:cxn ang="0">
                  <a:pos x="0" y="192"/>
                </a:cxn>
                <a:cxn ang="0">
                  <a:pos x="384" y="0"/>
                </a:cxn>
                <a:cxn ang="0">
                  <a:pos x="672" y="192"/>
                </a:cxn>
                <a:cxn ang="0">
                  <a:pos x="288" y="384"/>
                </a:cxn>
              </a:cxnLst>
              <a:rect l="0" t="0" r="r" b="b"/>
              <a:pathLst>
                <a:path w="672" h="384">
                  <a:moveTo>
                    <a:pt x="288" y="384"/>
                  </a:moveTo>
                  <a:lnTo>
                    <a:pt x="0" y="192"/>
                  </a:lnTo>
                  <a:lnTo>
                    <a:pt x="384" y="0"/>
                  </a:lnTo>
                  <a:lnTo>
                    <a:pt x="672" y="192"/>
                  </a:lnTo>
                  <a:lnTo>
                    <a:pt x="288"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50" name="Freeform 15"/>
            <p:cNvSpPr>
              <a:spLocks/>
            </p:cNvSpPr>
            <p:nvPr/>
          </p:nvSpPr>
          <p:spPr bwMode="auto">
            <a:xfrm>
              <a:off x="6096000" y="4419600"/>
              <a:ext cx="914400" cy="18288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51" name="Freeform 16"/>
            <p:cNvSpPr>
              <a:spLocks/>
            </p:cNvSpPr>
            <p:nvPr/>
          </p:nvSpPr>
          <p:spPr bwMode="auto">
            <a:xfrm>
              <a:off x="7010400" y="4419600"/>
              <a:ext cx="1219200" cy="1828800"/>
            </a:xfrm>
            <a:custGeom>
              <a:avLst/>
              <a:gdLst/>
              <a:ahLst/>
              <a:cxnLst>
                <a:cxn ang="0">
                  <a:pos x="0" y="576"/>
                </a:cxn>
                <a:cxn ang="0">
                  <a:pos x="0" y="192"/>
                </a:cxn>
                <a:cxn ang="0">
                  <a:pos x="384" y="0"/>
                </a:cxn>
                <a:cxn ang="0">
                  <a:pos x="384" y="384"/>
                </a:cxn>
                <a:cxn ang="0">
                  <a:pos x="0" y="576"/>
                </a:cxn>
              </a:cxnLst>
              <a:rect l="0" t="0" r="r" b="b"/>
              <a:pathLst>
                <a:path w="384" h="576">
                  <a:moveTo>
                    <a:pt x="0" y="576"/>
                  </a:moveTo>
                  <a:lnTo>
                    <a:pt x="0" y="192"/>
                  </a:lnTo>
                  <a:lnTo>
                    <a:pt x="384" y="0"/>
                  </a:lnTo>
                  <a:lnTo>
                    <a:pt x="384"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grpSp>
      <p:grpSp>
        <p:nvGrpSpPr>
          <p:cNvPr id="8" name="Group 57"/>
          <p:cNvGrpSpPr/>
          <p:nvPr/>
        </p:nvGrpSpPr>
        <p:grpSpPr>
          <a:xfrm>
            <a:off x="7315200" y="3657600"/>
            <a:ext cx="1219200" cy="1981200"/>
            <a:chOff x="7315200" y="3657600"/>
            <a:chExt cx="1219200" cy="1981200"/>
          </a:xfrm>
        </p:grpSpPr>
        <p:sp>
          <p:nvSpPr>
            <p:cNvPr id="45073" name="Freeform 17"/>
            <p:cNvSpPr>
              <a:spLocks/>
            </p:cNvSpPr>
            <p:nvPr/>
          </p:nvSpPr>
          <p:spPr bwMode="auto">
            <a:xfrm>
              <a:off x="8229600" y="4267200"/>
              <a:ext cx="304800" cy="1371600"/>
            </a:xfrm>
            <a:custGeom>
              <a:avLst/>
              <a:gdLst/>
              <a:ahLst/>
              <a:cxnLst>
                <a:cxn ang="0">
                  <a:pos x="192" y="768"/>
                </a:cxn>
                <a:cxn ang="0">
                  <a:pos x="0" y="864"/>
                </a:cxn>
                <a:cxn ang="0">
                  <a:pos x="0" y="96"/>
                </a:cxn>
                <a:cxn ang="0">
                  <a:pos x="192" y="0"/>
                </a:cxn>
                <a:cxn ang="0">
                  <a:pos x="192" y="768"/>
                </a:cxn>
              </a:cxnLst>
              <a:rect l="0" t="0" r="r" b="b"/>
              <a:pathLst>
                <a:path w="192" h="864">
                  <a:moveTo>
                    <a:pt x="192" y="768"/>
                  </a:moveTo>
                  <a:lnTo>
                    <a:pt x="0" y="864"/>
                  </a:lnTo>
                  <a:lnTo>
                    <a:pt x="0" y="96"/>
                  </a:lnTo>
                  <a:lnTo>
                    <a:pt x="192" y="0"/>
                  </a:lnTo>
                  <a:lnTo>
                    <a:pt x="192" y="768"/>
                  </a:lnTo>
                  <a:close/>
                </a:path>
              </a:pathLst>
            </a:custGeom>
            <a:solidFill>
              <a:schemeClr val="accent6">
                <a:lumMod val="40000"/>
                <a:lumOff val="60000"/>
              </a:schemeClr>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5074" name="Freeform 18"/>
            <p:cNvSpPr>
              <a:spLocks/>
            </p:cNvSpPr>
            <p:nvPr/>
          </p:nvSpPr>
          <p:spPr bwMode="auto">
            <a:xfrm>
              <a:off x="7315200" y="3657600"/>
              <a:ext cx="1219200" cy="762000"/>
            </a:xfrm>
            <a:custGeom>
              <a:avLst/>
              <a:gdLst/>
              <a:ahLst/>
              <a:cxnLst>
                <a:cxn ang="0">
                  <a:pos x="768" y="384"/>
                </a:cxn>
                <a:cxn ang="0">
                  <a:pos x="192" y="0"/>
                </a:cxn>
                <a:cxn ang="0">
                  <a:pos x="0" y="96"/>
                </a:cxn>
                <a:cxn ang="0">
                  <a:pos x="576" y="480"/>
                </a:cxn>
                <a:cxn ang="0">
                  <a:pos x="768" y="384"/>
                </a:cxn>
              </a:cxnLst>
              <a:rect l="0" t="0" r="r" b="b"/>
              <a:pathLst>
                <a:path w="768" h="480">
                  <a:moveTo>
                    <a:pt x="768" y="384"/>
                  </a:moveTo>
                  <a:lnTo>
                    <a:pt x="192" y="0"/>
                  </a:lnTo>
                  <a:lnTo>
                    <a:pt x="0" y="96"/>
                  </a:lnTo>
                  <a:lnTo>
                    <a:pt x="576" y="480"/>
                  </a:lnTo>
                  <a:lnTo>
                    <a:pt x="768" y="384"/>
                  </a:lnTo>
                  <a:close/>
                </a:path>
              </a:pathLst>
            </a:custGeom>
            <a:solidFill>
              <a:schemeClr val="accent6">
                <a:lumMod val="20000"/>
                <a:lumOff val="80000"/>
              </a:schemeClr>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grpSp>
      <p:sp>
        <p:nvSpPr>
          <p:cNvPr id="54" name="Content Placeholder 2"/>
          <p:cNvSpPr txBox="1">
            <a:spLocks/>
          </p:cNvSpPr>
          <p:nvPr/>
        </p:nvSpPr>
        <p:spPr bwMode="auto">
          <a:xfrm>
            <a:off x="455613" y="4191000"/>
            <a:ext cx="4954587" cy="144621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0080"/>
              </a:buClr>
              <a:buSzPct val="85000"/>
              <a:buFont typeface="Wingdings" pitchFamily="-110"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Caches have limited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associativity</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0080"/>
              </a:buClr>
              <a:buSzPct val="85000"/>
              <a:buFont typeface="Wingdings" pitchFamily="-110" charset="2"/>
              <a:buChar char="v"/>
              <a:tabLst/>
              <a:defRPr/>
            </a:pPr>
            <a:r>
              <a:rPr lang="en-US" sz="2000" kern="0" dirty="0" smtClean="0">
                <a:latin typeface="+mn-lt"/>
                <a:ea typeface="+mn-ea"/>
                <a:cs typeface="+mn-cs"/>
              </a:rPr>
              <a:t>padding arrays </a:t>
            </a:r>
            <a:r>
              <a:rPr kumimoji="0" lang="en-US" sz="2000" b="1" i="0" u="none" strike="noStrike" kern="0" cap="none" spc="0" normalizeH="0" baseline="0" noProof="0" dirty="0" smtClean="0">
                <a:ln>
                  <a:noFill/>
                </a:ln>
                <a:solidFill>
                  <a:srgbClr val="0000FF"/>
                </a:solidFill>
                <a:effectLst/>
                <a:uLnTx/>
                <a:uFillTx/>
                <a:latin typeface="+mn-lt"/>
                <a:ea typeface="+mn-ea"/>
                <a:cs typeface="+mn-cs"/>
              </a:rPr>
              <a:t>avoids cache conflict misses</a:t>
            </a:r>
          </a:p>
          <a:p>
            <a:pPr marL="342900" marR="0" lvl="0" indent="-342900" algn="l" defTabSz="914400" rtl="0" eaLnBrk="0" fontAlgn="base" latinLnBrk="0" hangingPunct="0">
              <a:lnSpc>
                <a:spcPct val="100000"/>
              </a:lnSpc>
              <a:spcBef>
                <a:spcPct val="20000"/>
              </a:spcBef>
              <a:spcAft>
                <a:spcPct val="0"/>
              </a:spcAft>
              <a:buClr>
                <a:srgbClr val="000080"/>
              </a:buClr>
              <a:buSzPct val="85000"/>
              <a:buFont typeface="Wingdings" pitchFamily="-110"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Explore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paddings</a:t>
            </a:r>
            <a:r>
              <a:rPr kumimoji="0" lang="en-US" sz="2000" b="0" i="0" u="none" strike="noStrike" kern="0" cap="none" spc="0" normalizeH="0" baseline="0" noProof="0" dirty="0" smtClean="0">
                <a:ln>
                  <a:noFill/>
                </a:ln>
                <a:solidFill>
                  <a:schemeClr val="tx1"/>
                </a:solidFill>
                <a:effectLst/>
                <a:uLnTx/>
                <a:uFillTx/>
                <a:latin typeface="+mn-lt"/>
                <a:ea typeface="+mn-ea"/>
                <a:cs typeface="+mn-cs"/>
              </a:rPr>
              <a:t> up to 32 in unit stride</a:t>
            </a:r>
          </a:p>
          <a:p>
            <a:pPr marL="342900" marR="0" lvl="0" indent="-342900" algn="l" defTabSz="914400" rtl="0" eaLnBrk="0" fontAlgn="base" latinLnBrk="0" hangingPunct="0">
              <a:lnSpc>
                <a:spcPct val="100000"/>
              </a:lnSpc>
              <a:spcBef>
                <a:spcPct val="20000"/>
              </a:spcBef>
              <a:spcAft>
                <a:spcPct val="0"/>
              </a:spcAft>
              <a:buClr>
                <a:srgbClr val="000080"/>
              </a:buClr>
              <a:buSzPct val="85000"/>
              <a:buFont typeface="Wingdings" pitchFamily="-110" charset="2"/>
              <a:buChar char="v"/>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0080"/>
              </a:buClr>
              <a:buSzPct val="85000"/>
              <a:buFont typeface="Wingdings" pitchFamily="-110" charset="2"/>
              <a:buChar char="v"/>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4"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Transformations (1)</a:t>
            </a:r>
            <a:endParaRPr lang="en-US" dirty="0"/>
          </a:p>
        </p:txBody>
      </p:sp>
      <p:sp>
        <p:nvSpPr>
          <p:cNvPr id="3" name="Content Placeholder 2"/>
          <p:cNvSpPr>
            <a:spLocks noGrp="1"/>
          </p:cNvSpPr>
          <p:nvPr>
            <p:ph idx="1"/>
          </p:nvPr>
        </p:nvSpPr>
        <p:spPr>
          <a:xfrm>
            <a:off x="455613" y="4040187"/>
            <a:ext cx="5486400" cy="1674813"/>
          </a:xfrm>
        </p:spPr>
        <p:txBody>
          <a:bodyPr/>
          <a:lstStyle/>
          <a:p>
            <a:r>
              <a:rPr lang="en-US" dirty="0" smtClean="0"/>
              <a:t>Register Blocking (3D unroll and jam) attempts to create locality in the register file/L1 cache</a:t>
            </a:r>
          </a:p>
          <a:p>
            <a:r>
              <a:rPr lang="en-US" dirty="0" smtClean="0"/>
              <a:t>Many possible blockings (RX × RY × RZ)</a:t>
            </a:r>
          </a:p>
          <a:p>
            <a:r>
              <a:rPr lang="en-US" b="1" dirty="0" smtClean="0">
                <a:solidFill>
                  <a:srgbClr val="0000FF"/>
                </a:solidFill>
              </a:rPr>
              <a:t>maximizes ILP, minimizes L1 BW</a:t>
            </a:r>
          </a:p>
          <a:p>
            <a:r>
              <a:rPr lang="en-US" dirty="0" smtClean="0"/>
              <a:t>Explore all possible power of 2 blockings</a:t>
            </a:r>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11</a:t>
            </a:fld>
            <a:endParaRPr lang="en-US"/>
          </a:p>
        </p:txBody>
      </p:sp>
      <p:grpSp>
        <p:nvGrpSpPr>
          <p:cNvPr id="5" name="Group 128"/>
          <p:cNvGrpSpPr/>
          <p:nvPr/>
        </p:nvGrpSpPr>
        <p:grpSpPr>
          <a:xfrm>
            <a:off x="6705600" y="1143000"/>
            <a:ext cx="2286000" cy="2590800"/>
            <a:chOff x="9296400" y="1219200"/>
            <a:chExt cx="2286000" cy="2590800"/>
          </a:xfrm>
        </p:grpSpPr>
        <p:sp>
          <p:nvSpPr>
            <p:cNvPr id="16" name="Rectangle 15"/>
            <p:cNvSpPr/>
            <p:nvPr/>
          </p:nvSpPr>
          <p:spPr bwMode="auto">
            <a:xfrm>
              <a:off x="9296400" y="1219200"/>
              <a:ext cx="2286000" cy="2590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6082" name="Freeform 2"/>
            <p:cNvSpPr>
              <a:spLocks/>
            </p:cNvSpPr>
            <p:nvPr/>
          </p:nvSpPr>
          <p:spPr bwMode="auto">
            <a:xfrm>
              <a:off x="9372600" y="1295400"/>
              <a:ext cx="2133600" cy="1219200"/>
            </a:xfrm>
            <a:custGeom>
              <a:avLst/>
              <a:gdLst/>
              <a:ahLst/>
              <a:cxnLst>
                <a:cxn ang="0">
                  <a:pos x="288" y="384"/>
                </a:cxn>
                <a:cxn ang="0">
                  <a:pos x="0" y="192"/>
                </a:cxn>
                <a:cxn ang="0">
                  <a:pos x="384" y="0"/>
                </a:cxn>
                <a:cxn ang="0">
                  <a:pos x="672" y="192"/>
                </a:cxn>
                <a:cxn ang="0">
                  <a:pos x="288" y="384"/>
                </a:cxn>
              </a:cxnLst>
              <a:rect l="0" t="0" r="r" b="b"/>
              <a:pathLst>
                <a:path w="672" h="384">
                  <a:moveTo>
                    <a:pt x="288" y="384"/>
                  </a:moveTo>
                  <a:lnTo>
                    <a:pt x="0" y="192"/>
                  </a:lnTo>
                  <a:lnTo>
                    <a:pt x="384" y="0"/>
                  </a:lnTo>
                  <a:lnTo>
                    <a:pt x="672" y="192"/>
                  </a:lnTo>
                  <a:lnTo>
                    <a:pt x="288"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6083" name="Freeform 3"/>
            <p:cNvSpPr>
              <a:spLocks/>
            </p:cNvSpPr>
            <p:nvPr/>
          </p:nvSpPr>
          <p:spPr bwMode="auto">
            <a:xfrm>
              <a:off x="9372600" y="1905000"/>
              <a:ext cx="914400" cy="914400"/>
            </a:xfrm>
            <a:custGeom>
              <a:avLst/>
              <a:gdLst/>
              <a:ahLst/>
              <a:cxnLst>
                <a:cxn ang="0">
                  <a:pos x="0" y="192"/>
                </a:cxn>
                <a:cxn ang="0">
                  <a:pos x="576" y="576"/>
                </a:cxn>
                <a:cxn ang="0">
                  <a:pos x="576" y="384"/>
                </a:cxn>
                <a:cxn ang="0">
                  <a:pos x="0" y="0"/>
                </a:cxn>
                <a:cxn ang="0">
                  <a:pos x="0" y="192"/>
                </a:cxn>
              </a:cxnLst>
              <a:rect l="0" t="0" r="r" b="b"/>
              <a:pathLst>
                <a:path w="576" h="576">
                  <a:moveTo>
                    <a:pt x="0" y="192"/>
                  </a:moveTo>
                  <a:lnTo>
                    <a:pt x="576" y="576"/>
                  </a:lnTo>
                  <a:lnTo>
                    <a:pt x="576" y="384"/>
                  </a:lnTo>
                  <a:lnTo>
                    <a:pt x="0" y="0"/>
                  </a:lnTo>
                  <a:lnTo>
                    <a:pt x="0" y="192"/>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6084" name="Freeform 4"/>
            <p:cNvSpPr>
              <a:spLocks/>
            </p:cNvSpPr>
            <p:nvPr/>
          </p:nvSpPr>
          <p:spPr bwMode="auto">
            <a:xfrm>
              <a:off x="10287000" y="19050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0" name="Freeform 4"/>
            <p:cNvSpPr>
              <a:spLocks/>
            </p:cNvSpPr>
            <p:nvPr/>
          </p:nvSpPr>
          <p:spPr bwMode="auto">
            <a:xfrm>
              <a:off x="10287000" y="22098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1" name="Freeform 4"/>
            <p:cNvSpPr>
              <a:spLocks/>
            </p:cNvSpPr>
            <p:nvPr/>
          </p:nvSpPr>
          <p:spPr bwMode="auto">
            <a:xfrm>
              <a:off x="10287000" y="25146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2" name="Freeform 4"/>
            <p:cNvSpPr>
              <a:spLocks/>
            </p:cNvSpPr>
            <p:nvPr/>
          </p:nvSpPr>
          <p:spPr bwMode="auto">
            <a:xfrm>
              <a:off x="10287000" y="28194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3" name="Freeform 3"/>
            <p:cNvSpPr>
              <a:spLocks/>
            </p:cNvSpPr>
            <p:nvPr/>
          </p:nvSpPr>
          <p:spPr bwMode="auto">
            <a:xfrm>
              <a:off x="9372600" y="2209800"/>
              <a:ext cx="914400" cy="914400"/>
            </a:xfrm>
            <a:custGeom>
              <a:avLst/>
              <a:gdLst/>
              <a:ahLst/>
              <a:cxnLst>
                <a:cxn ang="0">
                  <a:pos x="0" y="192"/>
                </a:cxn>
                <a:cxn ang="0">
                  <a:pos x="576" y="576"/>
                </a:cxn>
                <a:cxn ang="0">
                  <a:pos x="576" y="384"/>
                </a:cxn>
                <a:cxn ang="0">
                  <a:pos x="0" y="0"/>
                </a:cxn>
                <a:cxn ang="0">
                  <a:pos x="0" y="192"/>
                </a:cxn>
              </a:cxnLst>
              <a:rect l="0" t="0" r="r" b="b"/>
              <a:pathLst>
                <a:path w="576" h="576">
                  <a:moveTo>
                    <a:pt x="0" y="192"/>
                  </a:moveTo>
                  <a:lnTo>
                    <a:pt x="576" y="576"/>
                  </a:lnTo>
                  <a:lnTo>
                    <a:pt x="576" y="384"/>
                  </a:lnTo>
                  <a:lnTo>
                    <a:pt x="0" y="0"/>
                  </a:lnTo>
                  <a:lnTo>
                    <a:pt x="0" y="192"/>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4" name="Freeform 3"/>
            <p:cNvSpPr>
              <a:spLocks/>
            </p:cNvSpPr>
            <p:nvPr/>
          </p:nvSpPr>
          <p:spPr bwMode="auto">
            <a:xfrm>
              <a:off x="9372600" y="2514600"/>
              <a:ext cx="914400" cy="914400"/>
            </a:xfrm>
            <a:custGeom>
              <a:avLst/>
              <a:gdLst/>
              <a:ahLst/>
              <a:cxnLst>
                <a:cxn ang="0">
                  <a:pos x="0" y="192"/>
                </a:cxn>
                <a:cxn ang="0">
                  <a:pos x="576" y="576"/>
                </a:cxn>
                <a:cxn ang="0">
                  <a:pos x="576" y="384"/>
                </a:cxn>
                <a:cxn ang="0">
                  <a:pos x="0" y="0"/>
                </a:cxn>
                <a:cxn ang="0">
                  <a:pos x="0" y="192"/>
                </a:cxn>
              </a:cxnLst>
              <a:rect l="0" t="0" r="r" b="b"/>
              <a:pathLst>
                <a:path w="576" h="576">
                  <a:moveTo>
                    <a:pt x="0" y="192"/>
                  </a:moveTo>
                  <a:lnTo>
                    <a:pt x="576" y="576"/>
                  </a:lnTo>
                  <a:lnTo>
                    <a:pt x="576" y="384"/>
                  </a:lnTo>
                  <a:lnTo>
                    <a:pt x="0" y="0"/>
                  </a:lnTo>
                  <a:lnTo>
                    <a:pt x="0" y="192"/>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5" name="Freeform 3"/>
            <p:cNvSpPr>
              <a:spLocks/>
            </p:cNvSpPr>
            <p:nvPr/>
          </p:nvSpPr>
          <p:spPr bwMode="auto">
            <a:xfrm>
              <a:off x="9372600" y="2819400"/>
              <a:ext cx="914400" cy="914400"/>
            </a:xfrm>
            <a:custGeom>
              <a:avLst/>
              <a:gdLst/>
              <a:ahLst/>
              <a:cxnLst>
                <a:cxn ang="0">
                  <a:pos x="0" y="192"/>
                </a:cxn>
                <a:cxn ang="0">
                  <a:pos x="576" y="576"/>
                </a:cxn>
                <a:cxn ang="0">
                  <a:pos x="576" y="384"/>
                </a:cxn>
                <a:cxn ang="0">
                  <a:pos x="0" y="0"/>
                </a:cxn>
                <a:cxn ang="0">
                  <a:pos x="0" y="192"/>
                </a:cxn>
              </a:cxnLst>
              <a:rect l="0" t="0" r="r" b="b"/>
              <a:pathLst>
                <a:path w="576" h="576">
                  <a:moveTo>
                    <a:pt x="0" y="192"/>
                  </a:moveTo>
                  <a:lnTo>
                    <a:pt x="576" y="576"/>
                  </a:lnTo>
                  <a:lnTo>
                    <a:pt x="576" y="384"/>
                  </a:lnTo>
                  <a:lnTo>
                    <a:pt x="0" y="0"/>
                  </a:lnTo>
                  <a:lnTo>
                    <a:pt x="0" y="192"/>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7" name="TextBox 16"/>
            <p:cNvSpPr txBox="1"/>
            <p:nvPr/>
          </p:nvSpPr>
          <p:spPr>
            <a:xfrm rot="1800000">
              <a:off x="9719237" y="2244163"/>
              <a:ext cx="228600" cy="228600"/>
            </a:xfrm>
            <a:prstGeom prst="rect">
              <a:avLst/>
            </a:prstGeom>
            <a:noFill/>
          </p:spPr>
          <p:txBody>
            <a:bodyPr wrap="none" lIns="0" tIns="0" rIns="0" bIns="0" rtlCol="0" anchor="ctr" anchorCtr="0">
              <a:noAutofit/>
            </a:bodyPr>
            <a:lstStyle/>
            <a:p>
              <a:pPr algn="ctr"/>
              <a:r>
                <a:rPr lang="en-US" dirty="0" smtClean="0"/>
                <a:t>Thread 3</a:t>
              </a:r>
              <a:endParaRPr lang="en-US" dirty="0"/>
            </a:p>
          </p:txBody>
        </p:sp>
        <p:sp>
          <p:nvSpPr>
            <p:cNvPr id="18" name="TextBox 17"/>
            <p:cNvSpPr txBox="1"/>
            <p:nvPr/>
          </p:nvSpPr>
          <p:spPr>
            <a:xfrm rot="1800000">
              <a:off x="9719237" y="2548963"/>
              <a:ext cx="228600" cy="228600"/>
            </a:xfrm>
            <a:prstGeom prst="rect">
              <a:avLst/>
            </a:prstGeom>
            <a:noFill/>
          </p:spPr>
          <p:txBody>
            <a:bodyPr wrap="none" lIns="0" tIns="0" rIns="0" bIns="0" rtlCol="0" anchor="ctr" anchorCtr="0">
              <a:noAutofit/>
            </a:bodyPr>
            <a:lstStyle/>
            <a:p>
              <a:pPr algn="ctr"/>
              <a:r>
                <a:rPr lang="en-US" dirty="0" smtClean="0"/>
                <a:t>Thread 2</a:t>
              </a:r>
              <a:endParaRPr lang="en-US" dirty="0"/>
            </a:p>
          </p:txBody>
        </p:sp>
        <p:sp>
          <p:nvSpPr>
            <p:cNvPr id="19" name="TextBox 18"/>
            <p:cNvSpPr txBox="1"/>
            <p:nvPr/>
          </p:nvSpPr>
          <p:spPr>
            <a:xfrm rot="1800000">
              <a:off x="9719237" y="2853763"/>
              <a:ext cx="228600" cy="228600"/>
            </a:xfrm>
            <a:prstGeom prst="rect">
              <a:avLst/>
            </a:prstGeom>
            <a:noFill/>
          </p:spPr>
          <p:txBody>
            <a:bodyPr wrap="none" lIns="0" tIns="0" rIns="0" bIns="0" rtlCol="0" anchor="ctr" anchorCtr="0">
              <a:noAutofit/>
            </a:bodyPr>
            <a:lstStyle/>
            <a:p>
              <a:pPr algn="ctr"/>
              <a:r>
                <a:rPr lang="en-US" dirty="0" smtClean="0"/>
                <a:t>Thread 1</a:t>
              </a:r>
              <a:endParaRPr lang="en-US" dirty="0"/>
            </a:p>
          </p:txBody>
        </p:sp>
        <p:sp>
          <p:nvSpPr>
            <p:cNvPr id="20" name="TextBox 19"/>
            <p:cNvSpPr txBox="1"/>
            <p:nvPr/>
          </p:nvSpPr>
          <p:spPr>
            <a:xfrm rot="1800000">
              <a:off x="9719237" y="3158563"/>
              <a:ext cx="228600" cy="228600"/>
            </a:xfrm>
            <a:prstGeom prst="rect">
              <a:avLst/>
            </a:prstGeom>
            <a:noFill/>
          </p:spPr>
          <p:txBody>
            <a:bodyPr wrap="none" lIns="0" tIns="0" rIns="0" bIns="0" rtlCol="0" anchor="ctr" anchorCtr="0">
              <a:noAutofit/>
            </a:bodyPr>
            <a:lstStyle/>
            <a:p>
              <a:pPr algn="ctr"/>
              <a:r>
                <a:rPr lang="en-US" dirty="0" smtClean="0"/>
                <a:t>Thread 0</a:t>
              </a:r>
              <a:endParaRPr lang="en-US" dirty="0"/>
            </a:p>
          </p:txBody>
        </p:sp>
      </p:grpSp>
      <p:grpSp>
        <p:nvGrpSpPr>
          <p:cNvPr id="6" name="Group 129"/>
          <p:cNvGrpSpPr/>
          <p:nvPr/>
        </p:nvGrpSpPr>
        <p:grpSpPr>
          <a:xfrm>
            <a:off x="6705600" y="1143000"/>
            <a:ext cx="2286000" cy="2590800"/>
            <a:chOff x="11658600" y="1219200"/>
            <a:chExt cx="2286000" cy="2590800"/>
          </a:xfrm>
        </p:grpSpPr>
        <p:sp>
          <p:nvSpPr>
            <p:cNvPr id="21" name="Rectangle 20"/>
            <p:cNvSpPr/>
            <p:nvPr/>
          </p:nvSpPr>
          <p:spPr bwMode="auto">
            <a:xfrm>
              <a:off x="11658600" y="1219200"/>
              <a:ext cx="2286000" cy="2590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6085" name="Freeform 5"/>
            <p:cNvSpPr>
              <a:spLocks/>
            </p:cNvSpPr>
            <p:nvPr/>
          </p:nvSpPr>
          <p:spPr bwMode="auto">
            <a:xfrm>
              <a:off x="11734800" y="1905000"/>
              <a:ext cx="457200" cy="9144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6086" name="Freeform 6"/>
            <p:cNvSpPr>
              <a:spLocks noChangeAspect="1"/>
            </p:cNvSpPr>
            <p:nvPr/>
          </p:nvSpPr>
          <p:spPr bwMode="auto">
            <a:xfrm>
              <a:off x="12649200" y="1905000"/>
              <a:ext cx="1219200" cy="1219200"/>
            </a:xfrm>
            <a:custGeom>
              <a:avLst/>
              <a:gdLst/>
              <a:ahLst/>
              <a:cxnLst>
                <a:cxn ang="0">
                  <a:pos x="0" y="384"/>
                </a:cxn>
                <a:cxn ang="0">
                  <a:pos x="384" y="192"/>
                </a:cxn>
                <a:cxn ang="0">
                  <a:pos x="384" y="0"/>
                </a:cxn>
                <a:cxn ang="0">
                  <a:pos x="0" y="192"/>
                </a:cxn>
                <a:cxn ang="0">
                  <a:pos x="0" y="384"/>
                </a:cxn>
              </a:cxnLst>
              <a:rect l="0" t="0" r="r" b="b"/>
              <a:pathLst>
                <a:path w="384" h="384">
                  <a:moveTo>
                    <a:pt x="0" y="384"/>
                  </a:moveTo>
                  <a:lnTo>
                    <a:pt x="384" y="192"/>
                  </a:lnTo>
                  <a:lnTo>
                    <a:pt x="384" y="0"/>
                  </a:lnTo>
                  <a:lnTo>
                    <a:pt x="0" y="192"/>
                  </a:lnTo>
                  <a:lnTo>
                    <a:pt x="0" y="384"/>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6087" name="Freeform 7"/>
            <p:cNvSpPr>
              <a:spLocks noChangeAspect="1"/>
            </p:cNvSpPr>
            <p:nvPr/>
          </p:nvSpPr>
          <p:spPr bwMode="auto">
            <a:xfrm>
              <a:off x="11734800" y="1295400"/>
              <a:ext cx="1676400" cy="914400"/>
            </a:xfrm>
            <a:custGeom>
              <a:avLst/>
              <a:gdLst/>
              <a:ahLst/>
              <a:cxnLst>
                <a:cxn ang="0">
                  <a:pos x="144" y="288"/>
                </a:cxn>
                <a:cxn ang="0">
                  <a:pos x="528" y="96"/>
                </a:cxn>
                <a:cxn ang="0">
                  <a:pos x="384" y="0"/>
                </a:cxn>
                <a:cxn ang="0">
                  <a:pos x="0" y="192"/>
                </a:cxn>
                <a:cxn ang="0">
                  <a:pos x="144" y="288"/>
                </a:cxn>
              </a:cxnLst>
              <a:rect l="0" t="0" r="r" b="b"/>
              <a:pathLst>
                <a:path w="528" h="288">
                  <a:moveTo>
                    <a:pt x="144" y="288"/>
                  </a:moveTo>
                  <a:lnTo>
                    <a:pt x="528" y="96"/>
                  </a:lnTo>
                  <a:lnTo>
                    <a:pt x="384" y="0"/>
                  </a:lnTo>
                  <a:lnTo>
                    <a:pt x="0" y="192"/>
                  </a:lnTo>
                  <a:lnTo>
                    <a:pt x="144" y="288"/>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39" name="Freeform 5"/>
            <p:cNvSpPr>
              <a:spLocks/>
            </p:cNvSpPr>
            <p:nvPr/>
          </p:nvSpPr>
          <p:spPr bwMode="auto">
            <a:xfrm>
              <a:off x="12192000" y="2209800"/>
              <a:ext cx="457200" cy="9144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0" name="Freeform 7"/>
            <p:cNvSpPr>
              <a:spLocks noChangeAspect="1"/>
            </p:cNvSpPr>
            <p:nvPr/>
          </p:nvSpPr>
          <p:spPr bwMode="auto">
            <a:xfrm>
              <a:off x="12192000" y="1600200"/>
              <a:ext cx="1676400" cy="914400"/>
            </a:xfrm>
            <a:custGeom>
              <a:avLst/>
              <a:gdLst/>
              <a:ahLst/>
              <a:cxnLst>
                <a:cxn ang="0">
                  <a:pos x="144" y="288"/>
                </a:cxn>
                <a:cxn ang="0">
                  <a:pos x="528" y="96"/>
                </a:cxn>
                <a:cxn ang="0">
                  <a:pos x="384" y="0"/>
                </a:cxn>
                <a:cxn ang="0">
                  <a:pos x="0" y="192"/>
                </a:cxn>
                <a:cxn ang="0">
                  <a:pos x="144" y="288"/>
                </a:cxn>
              </a:cxnLst>
              <a:rect l="0" t="0" r="r" b="b"/>
              <a:pathLst>
                <a:path w="528" h="288">
                  <a:moveTo>
                    <a:pt x="144" y="288"/>
                  </a:moveTo>
                  <a:lnTo>
                    <a:pt x="528" y="96"/>
                  </a:lnTo>
                  <a:lnTo>
                    <a:pt x="384" y="0"/>
                  </a:lnTo>
                  <a:lnTo>
                    <a:pt x="0" y="192"/>
                  </a:lnTo>
                  <a:lnTo>
                    <a:pt x="144" y="288"/>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1" name="Freeform 5"/>
            <p:cNvSpPr>
              <a:spLocks/>
            </p:cNvSpPr>
            <p:nvPr/>
          </p:nvSpPr>
          <p:spPr bwMode="auto">
            <a:xfrm>
              <a:off x="11734800" y="2514600"/>
              <a:ext cx="457200" cy="9144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2" name="Freeform 6"/>
            <p:cNvSpPr>
              <a:spLocks noChangeAspect="1"/>
            </p:cNvSpPr>
            <p:nvPr/>
          </p:nvSpPr>
          <p:spPr bwMode="auto">
            <a:xfrm>
              <a:off x="12649200" y="2514600"/>
              <a:ext cx="1219200" cy="1219200"/>
            </a:xfrm>
            <a:custGeom>
              <a:avLst/>
              <a:gdLst/>
              <a:ahLst/>
              <a:cxnLst>
                <a:cxn ang="0">
                  <a:pos x="0" y="384"/>
                </a:cxn>
                <a:cxn ang="0">
                  <a:pos x="384" y="192"/>
                </a:cxn>
                <a:cxn ang="0">
                  <a:pos x="384" y="0"/>
                </a:cxn>
                <a:cxn ang="0">
                  <a:pos x="0" y="192"/>
                </a:cxn>
                <a:cxn ang="0">
                  <a:pos x="0" y="384"/>
                </a:cxn>
              </a:cxnLst>
              <a:rect l="0" t="0" r="r" b="b"/>
              <a:pathLst>
                <a:path w="384" h="384">
                  <a:moveTo>
                    <a:pt x="0" y="384"/>
                  </a:moveTo>
                  <a:lnTo>
                    <a:pt x="384" y="192"/>
                  </a:lnTo>
                  <a:lnTo>
                    <a:pt x="384" y="0"/>
                  </a:lnTo>
                  <a:lnTo>
                    <a:pt x="0" y="192"/>
                  </a:lnTo>
                  <a:lnTo>
                    <a:pt x="0" y="384"/>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3" name="Freeform 5"/>
            <p:cNvSpPr>
              <a:spLocks/>
            </p:cNvSpPr>
            <p:nvPr/>
          </p:nvSpPr>
          <p:spPr bwMode="auto">
            <a:xfrm>
              <a:off x="12192000" y="2819400"/>
              <a:ext cx="457200" cy="9144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34" name="TextBox 33"/>
            <p:cNvSpPr txBox="1"/>
            <p:nvPr/>
          </p:nvSpPr>
          <p:spPr>
            <a:xfrm>
              <a:off x="12268200" y="31242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44" name="TextBox 43"/>
            <p:cNvSpPr txBox="1"/>
            <p:nvPr/>
          </p:nvSpPr>
          <p:spPr>
            <a:xfrm>
              <a:off x="11811000" y="28956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45" name="TextBox 44"/>
            <p:cNvSpPr txBox="1"/>
            <p:nvPr/>
          </p:nvSpPr>
          <p:spPr>
            <a:xfrm>
              <a:off x="12268200" y="25146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46" name="TextBox 45"/>
            <p:cNvSpPr txBox="1"/>
            <p:nvPr/>
          </p:nvSpPr>
          <p:spPr>
            <a:xfrm>
              <a:off x="11811000" y="22098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grpSp>
      <p:grpSp>
        <p:nvGrpSpPr>
          <p:cNvPr id="7" name="Group 130"/>
          <p:cNvGrpSpPr/>
          <p:nvPr/>
        </p:nvGrpSpPr>
        <p:grpSpPr>
          <a:xfrm>
            <a:off x="6705600" y="1143000"/>
            <a:ext cx="2286000" cy="2590800"/>
            <a:chOff x="14020800" y="1219200"/>
            <a:chExt cx="2286000" cy="2590800"/>
          </a:xfrm>
        </p:grpSpPr>
        <p:sp>
          <p:nvSpPr>
            <p:cNvPr id="48" name="Rectangle 47"/>
            <p:cNvSpPr/>
            <p:nvPr/>
          </p:nvSpPr>
          <p:spPr bwMode="auto">
            <a:xfrm>
              <a:off x="14020800" y="1219200"/>
              <a:ext cx="2286000" cy="2590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9" name="Freeform 5"/>
            <p:cNvSpPr>
              <a:spLocks/>
            </p:cNvSpPr>
            <p:nvPr/>
          </p:nvSpPr>
          <p:spPr bwMode="auto">
            <a:xfrm>
              <a:off x="14097000" y="28194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50" name="Freeform 5"/>
            <p:cNvSpPr>
              <a:spLocks/>
            </p:cNvSpPr>
            <p:nvPr/>
          </p:nvSpPr>
          <p:spPr bwMode="auto">
            <a:xfrm>
              <a:off x="14325600" y="29718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51" name="Freeform 5"/>
            <p:cNvSpPr>
              <a:spLocks/>
            </p:cNvSpPr>
            <p:nvPr/>
          </p:nvSpPr>
          <p:spPr bwMode="auto">
            <a:xfrm>
              <a:off x="14554200" y="31242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52" name="Freeform 5"/>
            <p:cNvSpPr>
              <a:spLocks/>
            </p:cNvSpPr>
            <p:nvPr/>
          </p:nvSpPr>
          <p:spPr bwMode="auto">
            <a:xfrm>
              <a:off x="14782800" y="32766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53" name="Freeform 4"/>
            <p:cNvSpPr>
              <a:spLocks/>
            </p:cNvSpPr>
            <p:nvPr/>
          </p:nvSpPr>
          <p:spPr bwMode="auto">
            <a:xfrm>
              <a:off x="15011400" y="28194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54" name="Freeform 5"/>
            <p:cNvSpPr>
              <a:spLocks/>
            </p:cNvSpPr>
            <p:nvPr/>
          </p:nvSpPr>
          <p:spPr bwMode="auto">
            <a:xfrm>
              <a:off x="14097000" y="25146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55" name="Freeform 5"/>
            <p:cNvSpPr>
              <a:spLocks/>
            </p:cNvSpPr>
            <p:nvPr/>
          </p:nvSpPr>
          <p:spPr bwMode="auto">
            <a:xfrm>
              <a:off x="14325600" y="26670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56" name="Freeform 5"/>
            <p:cNvSpPr>
              <a:spLocks/>
            </p:cNvSpPr>
            <p:nvPr/>
          </p:nvSpPr>
          <p:spPr bwMode="auto">
            <a:xfrm>
              <a:off x="14554200" y="28194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57" name="Freeform 5"/>
            <p:cNvSpPr>
              <a:spLocks/>
            </p:cNvSpPr>
            <p:nvPr/>
          </p:nvSpPr>
          <p:spPr bwMode="auto">
            <a:xfrm>
              <a:off x="14782800" y="29718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58" name="Freeform 4"/>
            <p:cNvSpPr>
              <a:spLocks/>
            </p:cNvSpPr>
            <p:nvPr/>
          </p:nvSpPr>
          <p:spPr bwMode="auto">
            <a:xfrm>
              <a:off x="15011400" y="25146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59" name="Freeform 5"/>
            <p:cNvSpPr>
              <a:spLocks/>
            </p:cNvSpPr>
            <p:nvPr/>
          </p:nvSpPr>
          <p:spPr bwMode="auto">
            <a:xfrm>
              <a:off x="14097000" y="22098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60" name="Freeform 5"/>
            <p:cNvSpPr>
              <a:spLocks/>
            </p:cNvSpPr>
            <p:nvPr/>
          </p:nvSpPr>
          <p:spPr bwMode="auto">
            <a:xfrm>
              <a:off x="14325600" y="23622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61" name="Freeform 5"/>
            <p:cNvSpPr>
              <a:spLocks/>
            </p:cNvSpPr>
            <p:nvPr/>
          </p:nvSpPr>
          <p:spPr bwMode="auto">
            <a:xfrm>
              <a:off x="14554200" y="25146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62" name="Freeform 5"/>
            <p:cNvSpPr>
              <a:spLocks/>
            </p:cNvSpPr>
            <p:nvPr/>
          </p:nvSpPr>
          <p:spPr bwMode="auto">
            <a:xfrm>
              <a:off x="14782800" y="26670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63" name="Freeform 4"/>
            <p:cNvSpPr>
              <a:spLocks/>
            </p:cNvSpPr>
            <p:nvPr/>
          </p:nvSpPr>
          <p:spPr bwMode="auto">
            <a:xfrm>
              <a:off x="15011400" y="22098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64" name="Freeform 5"/>
            <p:cNvSpPr>
              <a:spLocks/>
            </p:cNvSpPr>
            <p:nvPr/>
          </p:nvSpPr>
          <p:spPr bwMode="auto">
            <a:xfrm>
              <a:off x="14097000" y="19050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65" name="Freeform 5"/>
            <p:cNvSpPr>
              <a:spLocks/>
            </p:cNvSpPr>
            <p:nvPr/>
          </p:nvSpPr>
          <p:spPr bwMode="auto">
            <a:xfrm>
              <a:off x="14325600" y="20574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66" name="Freeform 5"/>
            <p:cNvSpPr>
              <a:spLocks/>
            </p:cNvSpPr>
            <p:nvPr/>
          </p:nvSpPr>
          <p:spPr bwMode="auto">
            <a:xfrm>
              <a:off x="14554200" y="22098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67" name="Freeform 5"/>
            <p:cNvSpPr>
              <a:spLocks/>
            </p:cNvSpPr>
            <p:nvPr/>
          </p:nvSpPr>
          <p:spPr bwMode="auto">
            <a:xfrm>
              <a:off x="14782800" y="23622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68" name="Freeform 4"/>
            <p:cNvSpPr>
              <a:spLocks/>
            </p:cNvSpPr>
            <p:nvPr/>
          </p:nvSpPr>
          <p:spPr bwMode="auto">
            <a:xfrm>
              <a:off x="15011400" y="19050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6088" name="Freeform 8"/>
            <p:cNvSpPr>
              <a:spLocks/>
            </p:cNvSpPr>
            <p:nvPr/>
          </p:nvSpPr>
          <p:spPr bwMode="auto">
            <a:xfrm>
              <a:off x="14782800" y="1752600"/>
              <a:ext cx="1447800" cy="762000"/>
            </a:xfrm>
            <a:custGeom>
              <a:avLst/>
              <a:gdLst/>
              <a:ahLst/>
              <a:cxnLst>
                <a:cxn ang="0">
                  <a:pos x="0" y="384"/>
                </a:cxn>
                <a:cxn ang="0">
                  <a:pos x="768" y="0"/>
                </a:cxn>
                <a:cxn ang="0">
                  <a:pos x="912" y="96"/>
                </a:cxn>
                <a:cxn ang="0">
                  <a:pos x="144" y="480"/>
                </a:cxn>
                <a:cxn ang="0">
                  <a:pos x="0" y="384"/>
                </a:cxn>
              </a:cxnLst>
              <a:rect l="0" t="0" r="r" b="b"/>
              <a:pathLst>
                <a:path w="912" h="480">
                  <a:moveTo>
                    <a:pt x="0" y="384"/>
                  </a:moveTo>
                  <a:lnTo>
                    <a:pt x="768" y="0"/>
                  </a:lnTo>
                  <a:lnTo>
                    <a:pt x="912" y="96"/>
                  </a:lnTo>
                  <a:lnTo>
                    <a:pt x="144" y="480"/>
                  </a:lnTo>
                  <a:lnTo>
                    <a:pt x="0"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69" name="Freeform 8"/>
            <p:cNvSpPr>
              <a:spLocks/>
            </p:cNvSpPr>
            <p:nvPr/>
          </p:nvSpPr>
          <p:spPr bwMode="auto">
            <a:xfrm>
              <a:off x="14554200" y="1600200"/>
              <a:ext cx="1447800" cy="762000"/>
            </a:xfrm>
            <a:custGeom>
              <a:avLst/>
              <a:gdLst/>
              <a:ahLst/>
              <a:cxnLst>
                <a:cxn ang="0">
                  <a:pos x="0" y="384"/>
                </a:cxn>
                <a:cxn ang="0">
                  <a:pos x="768" y="0"/>
                </a:cxn>
                <a:cxn ang="0">
                  <a:pos x="912" y="96"/>
                </a:cxn>
                <a:cxn ang="0">
                  <a:pos x="144" y="480"/>
                </a:cxn>
                <a:cxn ang="0">
                  <a:pos x="0" y="384"/>
                </a:cxn>
              </a:cxnLst>
              <a:rect l="0" t="0" r="r" b="b"/>
              <a:pathLst>
                <a:path w="912" h="480">
                  <a:moveTo>
                    <a:pt x="0" y="384"/>
                  </a:moveTo>
                  <a:lnTo>
                    <a:pt x="768" y="0"/>
                  </a:lnTo>
                  <a:lnTo>
                    <a:pt x="912" y="96"/>
                  </a:lnTo>
                  <a:lnTo>
                    <a:pt x="144" y="480"/>
                  </a:lnTo>
                  <a:lnTo>
                    <a:pt x="0"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70" name="Freeform 8"/>
            <p:cNvSpPr>
              <a:spLocks/>
            </p:cNvSpPr>
            <p:nvPr/>
          </p:nvSpPr>
          <p:spPr bwMode="auto">
            <a:xfrm>
              <a:off x="14325600" y="1447800"/>
              <a:ext cx="1447800" cy="762000"/>
            </a:xfrm>
            <a:custGeom>
              <a:avLst/>
              <a:gdLst/>
              <a:ahLst/>
              <a:cxnLst>
                <a:cxn ang="0">
                  <a:pos x="0" y="384"/>
                </a:cxn>
                <a:cxn ang="0">
                  <a:pos x="768" y="0"/>
                </a:cxn>
                <a:cxn ang="0">
                  <a:pos x="912" y="96"/>
                </a:cxn>
                <a:cxn ang="0">
                  <a:pos x="144" y="480"/>
                </a:cxn>
                <a:cxn ang="0">
                  <a:pos x="0" y="384"/>
                </a:cxn>
              </a:cxnLst>
              <a:rect l="0" t="0" r="r" b="b"/>
              <a:pathLst>
                <a:path w="912" h="480">
                  <a:moveTo>
                    <a:pt x="0" y="384"/>
                  </a:moveTo>
                  <a:lnTo>
                    <a:pt x="768" y="0"/>
                  </a:lnTo>
                  <a:lnTo>
                    <a:pt x="912" y="96"/>
                  </a:lnTo>
                  <a:lnTo>
                    <a:pt x="144" y="480"/>
                  </a:lnTo>
                  <a:lnTo>
                    <a:pt x="0"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71" name="Freeform 8"/>
            <p:cNvSpPr>
              <a:spLocks/>
            </p:cNvSpPr>
            <p:nvPr/>
          </p:nvSpPr>
          <p:spPr bwMode="auto">
            <a:xfrm>
              <a:off x="14097000" y="1295400"/>
              <a:ext cx="1447800" cy="762000"/>
            </a:xfrm>
            <a:custGeom>
              <a:avLst/>
              <a:gdLst/>
              <a:ahLst/>
              <a:cxnLst>
                <a:cxn ang="0">
                  <a:pos x="0" y="384"/>
                </a:cxn>
                <a:cxn ang="0">
                  <a:pos x="768" y="0"/>
                </a:cxn>
                <a:cxn ang="0">
                  <a:pos x="912" y="96"/>
                </a:cxn>
                <a:cxn ang="0">
                  <a:pos x="144" y="480"/>
                </a:cxn>
                <a:cxn ang="0">
                  <a:pos x="0" y="384"/>
                </a:cxn>
              </a:cxnLst>
              <a:rect l="0" t="0" r="r" b="b"/>
              <a:pathLst>
                <a:path w="912" h="480">
                  <a:moveTo>
                    <a:pt x="0" y="384"/>
                  </a:moveTo>
                  <a:lnTo>
                    <a:pt x="768" y="0"/>
                  </a:lnTo>
                  <a:lnTo>
                    <a:pt x="912" y="96"/>
                  </a:lnTo>
                  <a:lnTo>
                    <a:pt x="144" y="480"/>
                  </a:lnTo>
                  <a:lnTo>
                    <a:pt x="0"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72" name="TextBox 71"/>
            <p:cNvSpPr txBox="1"/>
            <p:nvPr/>
          </p:nvSpPr>
          <p:spPr>
            <a:xfrm>
              <a:off x="14782800" y="33528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73" name="TextBox 72"/>
            <p:cNvSpPr txBox="1"/>
            <p:nvPr/>
          </p:nvSpPr>
          <p:spPr>
            <a:xfrm>
              <a:off x="14097000" y="25908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74" name="TextBox 73"/>
            <p:cNvSpPr txBox="1"/>
            <p:nvPr/>
          </p:nvSpPr>
          <p:spPr>
            <a:xfrm>
              <a:off x="14097000" y="22860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75" name="TextBox 74"/>
            <p:cNvSpPr txBox="1"/>
            <p:nvPr/>
          </p:nvSpPr>
          <p:spPr>
            <a:xfrm>
              <a:off x="14554200" y="22860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sp>
          <p:nvSpPr>
            <p:cNvPr id="76" name="TextBox 75"/>
            <p:cNvSpPr txBox="1"/>
            <p:nvPr/>
          </p:nvSpPr>
          <p:spPr>
            <a:xfrm>
              <a:off x="14554200" y="32004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77" name="TextBox 76"/>
            <p:cNvSpPr txBox="1"/>
            <p:nvPr/>
          </p:nvSpPr>
          <p:spPr>
            <a:xfrm>
              <a:off x="14554200" y="28956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78" name="TextBox 77"/>
            <p:cNvSpPr txBox="1"/>
            <p:nvPr/>
          </p:nvSpPr>
          <p:spPr>
            <a:xfrm>
              <a:off x="14554200" y="25908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79" name="TextBox 78"/>
            <p:cNvSpPr txBox="1"/>
            <p:nvPr/>
          </p:nvSpPr>
          <p:spPr>
            <a:xfrm>
              <a:off x="14782800" y="24384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sp>
          <p:nvSpPr>
            <p:cNvPr id="80" name="TextBox 79"/>
            <p:cNvSpPr txBox="1"/>
            <p:nvPr/>
          </p:nvSpPr>
          <p:spPr>
            <a:xfrm>
              <a:off x="14325600" y="30480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81" name="TextBox 80"/>
            <p:cNvSpPr txBox="1"/>
            <p:nvPr/>
          </p:nvSpPr>
          <p:spPr>
            <a:xfrm>
              <a:off x="14782800" y="30480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82" name="TextBox 81"/>
            <p:cNvSpPr txBox="1"/>
            <p:nvPr/>
          </p:nvSpPr>
          <p:spPr>
            <a:xfrm>
              <a:off x="14325600" y="24384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83" name="TextBox 82"/>
            <p:cNvSpPr txBox="1"/>
            <p:nvPr/>
          </p:nvSpPr>
          <p:spPr>
            <a:xfrm>
              <a:off x="14325600" y="21336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sp>
          <p:nvSpPr>
            <p:cNvPr id="84" name="TextBox 83"/>
            <p:cNvSpPr txBox="1"/>
            <p:nvPr/>
          </p:nvSpPr>
          <p:spPr>
            <a:xfrm>
              <a:off x="14097000" y="28956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85" name="TextBox 84"/>
            <p:cNvSpPr txBox="1"/>
            <p:nvPr/>
          </p:nvSpPr>
          <p:spPr>
            <a:xfrm>
              <a:off x="14325600" y="27432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86" name="TextBox 85"/>
            <p:cNvSpPr txBox="1"/>
            <p:nvPr/>
          </p:nvSpPr>
          <p:spPr>
            <a:xfrm>
              <a:off x="14782800" y="27432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87" name="TextBox 86"/>
            <p:cNvSpPr txBox="1"/>
            <p:nvPr/>
          </p:nvSpPr>
          <p:spPr>
            <a:xfrm>
              <a:off x="14097000" y="19812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grpSp>
      <p:grpSp>
        <p:nvGrpSpPr>
          <p:cNvPr id="8" name="Group 131"/>
          <p:cNvGrpSpPr/>
          <p:nvPr/>
        </p:nvGrpSpPr>
        <p:grpSpPr>
          <a:xfrm>
            <a:off x="6705600" y="1143000"/>
            <a:ext cx="2286000" cy="2590800"/>
            <a:chOff x="16383000" y="1219200"/>
            <a:chExt cx="2286000" cy="2590800"/>
          </a:xfrm>
        </p:grpSpPr>
        <p:sp>
          <p:nvSpPr>
            <p:cNvPr id="88" name="Rectangle 87"/>
            <p:cNvSpPr/>
            <p:nvPr/>
          </p:nvSpPr>
          <p:spPr bwMode="auto">
            <a:xfrm>
              <a:off x="16383000" y="1219200"/>
              <a:ext cx="2286000" cy="2590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9" name="Freeform 5"/>
            <p:cNvSpPr>
              <a:spLocks/>
            </p:cNvSpPr>
            <p:nvPr/>
          </p:nvSpPr>
          <p:spPr bwMode="auto">
            <a:xfrm>
              <a:off x="16459200" y="28194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90" name="Freeform 5"/>
            <p:cNvSpPr>
              <a:spLocks/>
            </p:cNvSpPr>
            <p:nvPr/>
          </p:nvSpPr>
          <p:spPr bwMode="auto">
            <a:xfrm>
              <a:off x="16687800" y="29718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91" name="Freeform 5"/>
            <p:cNvSpPr>
              <a:spLocks/>
            </p:cNvSpPr>
            <p:nvPr/>
          </p:nvSpPr>
          <p:spPr bwMode="auto">
            <a:xfrm>
              <a:off x="16916400" y="31242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92" name="Freeform 5"/>
            <p:cNvSpPr>
              <a:spLocks/>
            </p:cNvSpPr>
            <p:nvPr/>
          </p:nvSpPr>
          <p:spPr bwMode="auto">
            <a:xfrm>
              <a:off x="17145000" y="32766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93" name="Freeform 4"/>
            <p:cNvSpPr>
              <a:spLocks/>
            </p:cNvSpPr>
            <p:nvPr/>
          </p:nvSpPr>
          <p:spPr bwMode="auto">
            <a:xfrm>
              <a:off x="17373600" y="28194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94" name="Freeform 5"/>
            <p:cNvSpPr>
              <a:spLocks/>
            </p:cNvSpPr>
            <p:nvPr/>
          </p:nvSpPr>
          <p:spPr bwMode="auto">
            <a:xfrm>
              <a:off x="16459200" y="25146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95" name="Freeform 5"/>
            <p:cNvSpPr>
              <a:spLocks/>
            </p:cNvSpPr>
            <p:nvPr/>
          </p:nvSpPr>
          <p:spPr bwMode="auto">
            <a:xfrm>
              <a:off x="16687800" y="26670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96" name="Freeform 5"/>
            <p:cNvSpPr>
              <a:spLocks/>
            </p:cNvSpPr>
            <p:nvPr/>
          </p:nvSpPr>
          <p:spPr bwMode="auto">
            <a:xfrm>
              <a:off x="16916400" y="28194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97" name="Freeform 5"/>
            <p:cNvSpPr>
              <a:spLocks/>
            </p:cNvSpPr>
            <p:nvPr/>
          </p:nvSpPr>
          <p:spPr bwMode="auto">
            <a:xfrm>
              <a:off x="17145000" y="29718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98" name="Freeform 4"/>
            <p:cNvSpPr>
              <a:spLocks/>
            </p:cNvSpPr>
            <p:nvPr/>
          </p:nvSpPr>
          <p:spPr bwMode="auto">
            <a:xfrm>
              <a:off x="17373600" y="25146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99" name="Freeform 5"/>
            <p:cNvSpPr>
              <a:spLocks/>
            </p:cNvSpPr>
            <p:nvPr/>
          </p:nvSpPr>
          <p:spPr bwMode="auto">
            <a:xfrm>
              <a:off x="16459200" y="22098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00" name="Freeform 5"/>
            <p:cNvSpPr>
              <a:spLocks/>
            </p:cNvSpPr>
            <p:nvPr/>
          </p:nvSpPr>
          <p:spPr bwMode="auto">
            <a:xfrm>
              <a:off x="16687800" y="23622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01" name="Freeform 5"/>
            <p:cNvSpPr>
              <a:spLocks/>
            </p:cNvSpPr>
            <p:nvPr/>
          </p:nvSpPr>
          <p:spPr bwMode="auto">
            <a:xfrm>
              <a:off x="16916400" y="25146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02" name="Freeform 5"/>
            <p:cNvSpPr>
              <a:spLocks/>
            </p:cNvSpPr>
            <p:nvPr/>
          </p:nvSpPr>
          <p:spPr bwMode="auto">
            <a:xfrm>
              <a:off x="17145000" y="26670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03" name="Freeform 4"/>
            <p:cNvSpPr>
              <a:spLocks/>
            </p:cNvSpPr>
            <p:nvPr/>
          </p:nvSpPr>
          <p:spPr bwMode="auto">
            <a:xfrm>
              <a:off x="17373600" y="22098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04" name="Freeform 5"/>
            <p:cNvSpPr>
              <a:spLocks/>
            </p:cNvSpPr>
            <p:nvPr/>
          </p:nvSpPr>
          <p:spPr bwMode="auto">
            <a:xfrm>
              <a:off x="16459200" y="19050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05" name="Freeform 5"/>
            <p:cNvSpPr>
              <a:spLocks/>
            </p:cNvSpPr>
            <p:nvPr/>
          </p:nvSpPr>
          <p:spPr bwMode="auto">
            <a:xfrm>
              <a:off x="16687800" y="20574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06" name="Freeform 5"/>
            <p:cNvSpPr>
              <a:spLocks/>
            </p:cNvSpPr>
            <p:nvPr/>
          </p:nvSpPr>
          <p:spPr bwMode="auto">
            <a:xfrm>
              <a:off x="16916400" y="22098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07" name="Freeform 5"/>
            <p:cNvSpPr>
              <a:spLocks/>
            </p:cNvSpPr>
            <p:nvPr/>
          </p:nvSpPr>
          <p:spPr bwMode="auto">
            <a:xfrm>
              <a:off x="17145000" y="23622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08" name="Freeform 4"/>
            <p:cNvSpPr>
              <a:spLocks/>
            </p:cNvSpPr>
            <p:nvPr/>
          </p:nvSpPr>
          <p:spPr bwMode="auto">
            <a:xfrm>
              <a:off x="17373600" y="19050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09" name="Freeform 8"/>
            <p:cNvSpPr>
              <a:spLocks/>
            </p:cNvSpPr>
            <p:nvPr/>
          </p:nvSpPr>
          <p:spPr bwMode="auto">
            <a:xfrm>
              <a:off x="17145000" y="1752600"/>
              <a:ext cx="1447800" cy="762000"/>
            </a:xfrm>
            <a:custGeom>
              <a:avLst/>
              <a:gdLst/>
              <a:ahLst/>
              <a:cxnLst>
                <a:cxn ang="0">
                  <a:pos x="0" y="384"/>
                </a:cxn>
                <a:cxn ang="0">
                  <a:pos x="768" y="0"/>
                </a:cxn>
                <a:cxn ang="0">
                  <a:pos x="912" y="96"/>
                </a:cxn>
                <a:cxn ang="0">
                  <a:pos x="144" y="480"/>
                </a:cxn>
                <a:cxn ang="0">
                  <a:pos x="0" y="384"/>
                </a:cxn>
              </a:cxnLst>
              <a:rect l="0" t="0" r="r" b="b"/>
              <a:pathLst>
                <a:path w="912" h="480">
                  <a:moveTo>
                    <a:pt x="0" y="384"/>
                  </a:moveTo>
                  <a:lnTo>
                    <a:pt x="768" y="0"/>
                  </a:lnTo>
                  <a:lnTo>
                    <a:pt x="912" y="96"/>
                  </a:lnTo>
                  <a:lnTo>
                    <a:pt x="144" y="480"/>
                  </a:lnTo>
                  <a:lnTo>
                    <a:pt x="0"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10" name="Freeform 8"/>
            <p:cNvSpPr>
              <a:spLocks/>
            </p:cNvSpPr>
            <p:nvPr/>
          </p:nvSpPr>
          <p:spPr bwMode="auto">
            <a:xfrm>
              <a:off x="16916400" y="1600200"/>
              <a:ext cx="1447800" cy="762000"/>
            </a:xfrm>
            <a:custGeom>
              <a:avLst/>
              <a:gdLst/>
              <a:ahLst/>
              <a:cxnLst>
                <a:cxn ang="0">
                  <a:pos x="0" y="384"/>
                </a:cxn>
                <a:cxn ang="0">
                  <a:pos x="768" y="0"/>
                </a:cxn>
                <a:cxn ang="0">
                  <a:pos x="912" y="96"/>
                </a:cxn>
                <a:cxn ang="0">
                  <a:pos x="144" y="480"/>
                </a:cxn>
                <a:cxn ang="0">
                  <a:pos x="0" y="384"/>
                </a:cxn>
              </a:cxnLst>
              <a:rect l="0" t="0" r="r" b="b"/>
              <a:pathLst>
                <a:path w="912" h="480">
                  <a:moveTo>
                    <a:pt x="0" y="384"/>
                  </a:moveTo>
                  <a:lnTo>
                    <a:pt x="768" y="0"/>
                  </a:lnTo>
                  <a:lnTo>
                    <a:pt x="912" y="96"/>
                  </a:lnTo>
                  <a:lnTo>
                    <a:pt x="144" y="480"/>
                  </a:lnTo>
                  <a:lnTo>
                    <a:pt x="0"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11" name="Freeform 8"/>
            <p:cNvSpPr>
              <a:spLocks/>
            </p:cNvSpPr>
            <p:nvPr/>
          </p:nvSpPr>
          <p:spPr bwMode="auto">
            <a:xfrm>
              <a:off x="16687800" y="1447800"/>
              <a:ext cx="1447800" cy="762000"/>
            </a:xfrm>
            <a:custGeom>
              <a:avLst/>
              <a:gdLst/>
              <a:ahLst/>
              <a:cxnLst>
                <a:cxn ang="0">
                  <a:pos x="0" y="384"/>
                </a:cxn>
                <a:cxn ang="0">
                  <a:pos x="768" y="0"/>
                </a:cxn>
                <a:cxn ang="0">
                  <a:pos x="912" y="96"/>
                </a:cxn>
                <a:cxn ang="0">
                  <a:pos x="144" y="480"/>
                </a:cxn>
                <a:cxn ang="0">
                  <a:pos x="0" y="384"/>
                </a:cxn>
              </a:cxnLst>
              <a:rect l="0" t="0" r="r" b="b"/>
              <a:pathLst>
                <a:path w="912" h="480">
                  <a:moveTo>
                    <a:pt x="0" y="384"/>
                  </a:moveTo>
                  <a:lnTo>
                    <a:pt x="768" y="0"/>
                  </a:lnTo>
                  <a:lnTo>
                    <a:pt x="912" y="96"/>
                  </a:lnTo>
                  <a:lnTo>
                    <a:pt x="144" y="480"/>
                  </a:lnTo>
                  <a:lnTo>
                    <a:pt x="0"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12" name="Freeform 8"/>
            <p:cNvSpPr>
              <a:spLocks/>
            </p:cNvSpPr>
            <p:nvPr/>
          </p:nvSpPr>
          <p:spPr bwMode="auto">
            <a:xfrm>
              <a:off x="16459200" y="1295400"/>
              <a:ext cx="1447800" cy="762000"/>
            </a:xfrm>
            <a:custGeom>
              <a:avLst/>
              <a:gdLst/>
              <a:ahLst/>
              <a:cxnLst>
                <a:cxn ang="0">
                  <a:pos x="0" y="384"/>
                </a:cxn>
                <a:cxn ang="0">
                  <a:pos x="768" y="0"/>
                </a:cxn>
                <a:cxn ang="0">
                  <a:pos x="912" y="96"/>
                </a:cxn>
                <a:cxn ang="0">
                  <a:pos x="144" y="480"/>
                </a:cxn>
                <a:cxn ang="0">
                  <a:pos x="0" y="384"/>
                </a:cxn>
              </a:cxnLst>
              <a:rect l="0" t="0" r="r" b="b"/>
              <a:pathLst>
                <a:path w="912" h="480">
                  <a:moveTo>
                    <a:pt x="0" y="384"/>
                  </a:moveTo>
                  <a:lnTo>
                    <a:pt x="768" y="0"/>
                  </a:lnTo>
                  <a:lnTo>
                    <a:pt x="912" y="96"/>
                  </a:lnTo>
                  <a:lnTo>
                    <a:pt x="144" y="480"/>
                  </a:lnTo>
                  <a:lnTo>
                    <a:pt x="0"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13" name="TextBox 112"/>
            <p:cNvSpPr txBox="1"/>
            <p:nvPr/>
          </p:nvSpPr>
          <p:spPr>
            <a:xfrm>
              <a:off x="17145000" y="33528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114" name="TextBox 113"/>
            <p:cNvSpPr txBox="1"/>
            <p:nvPr/>
          </p:nvSpPr>
          <p:spPr>
            <a:xfrm>
              <a:off x="16916400" y="32004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115" name="TextBox 114"/>
            <p:cNvSpPr txBox="1"/>
            <p:nvPr/>
          </p:nvSpPr>
          <p:spPr>
            <a:xfrm>
              <a:off x="16687800" y="30480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116" name="TextBox 115"/>
            <p:cNvSpPr txBox="1"/>
            <p:nvPr/>
          </p:nvSpPr>
          <p:spPr>
            <a:xfrm>
              <a:off x="16459200" y="28956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117" name="TextBox 116"/>
            <p:cNvSpPr txBox="1"/>
            <p:nvPr/>
          </p:nvSpPr>
          <p:spPr>
            <a:xfrm>
              <a:off x="17145000" y="30480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118" name="TextBox 117"/>
            <p:cNvSpPr txBox="1"/>
            <p:nvPr/>
          </p:nvSpPr>
          <p:spPr>
            <a:xfrm>
              <a:off x="16916400" y="28956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119" name="TextBox 118"/>
            <p:cNvSpPr txBox="1"/>
            <p:nvPr/>
          </p:nvSpPr>
          <p:spPr>
            <a:xfrm>
              <a:off x="16687800" y="27432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sp>
          <p:nvSpPr>
            <p:cNvPr id="120" name="TextBox 119"/>
            <p:cNvSpPr txBox="1"/>
            <p:nvPr/>
          </p:nvSpPr>
          <p:spPr>
            <a:xfrm>
              <a:off x="16459200" y="25908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sp>
          <p:nvSpPr>
            <p:cNvPr id="121" name="TextBox 120"/>
            <p:cNvSpPr txBox="1"/>
            <p:nvPr/>
          </p:nvSpPr>
          <p:spPr>
            <a:xfrm>
              <a:off x="17145000" y="27432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122" name="TextBox 121"/>
            <p:cNvSpPr txBox="1"/>
            <p:nvPr/>
          </p:nvSpPr>
          <p:spPr>
            <a:xfrm>
              <a:off x="16916400" y="25908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123" name="TextBox 122"/>
            <p:cNvSpPr txBox="1"/>
            <p:nvPr/>
          </p:nvSpPr>
          <p:spPr>
            <a:xfrm>
              <a:off x="16687800" y="24384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124" name="TextBox 123"/>
            <p:cNvSpPr txBox="1"/>
            <p:nvPr/>
          </p:nvSpPr>
          <p:spPr>
            <a:xfrm>
              <a:off x="16459200" y="22860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125" name="TextBox 124"/>
            <p:cNvSpPr txBox="1"/>
            <p:nvPr/>
          </p:nvSpPr>
          <p:spPr>
            <a:xfrm>
              <a:off x="17145000" y="24384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126" name="TextBox 125"/>
            <p:cNvSpPr txBox="1"/>
            <p:nvPr/>
          </p:nvSpPr>
          <p:spPr>
            <a:xfrm>
              <a:off x="16916400" y="22860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127" name="TextBox 126"/>
            <p:cNvSpPr txBox="1"/>
            <p:nvPr/>
          </p:nvSpPr>
          <p:spPr>
            <a:xfrm>
              <a:off x="16687800" y="21336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sp>
          <p:nvSpPr>
            <p:cNvPr id="128" name="TextBox 127"/>
            <p:cNvSpPr txBox="1"/>
            <p:nvPr/>
          </p:nvSpPr>
          <p:spPr>
            <a:xfrm>
              <a:off x="16459200" y="19812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grpSp>
      <p:sp>
        <p:nvSpPr>
          <p:cNvPr id="133" name="Content Placeholder 2"/>
          <p:cNvSpPr txBox="1">
            <a:spLocks/>
          </p:cNvSpPr>
          <p:nvPr/>
        </p:nvSpPr>
        <p:spPr bwMode="auto">
          <a:xfrm>
            <a:off x="457200" y="1143000"/>
            <a:ext cx="5486400" cy="21336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0080"/>
              </a:buClr>
              <a:buSzPct val="85000"/>
              <a:buFont typeface="Wingdings" pitchFamily="-110"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Naïve parallelization gives each thread Z/P</a:t>
            </a:r>
          </a:p>
          <a:p>
            <a:pPr marL="342900" marR="0" lvl="0" indent="-342900" algn="l" defTabSz="914400" rtl="0" eaLnBrk="0" fontAlgn="base" latinLnBrk="0" hangingPunct="0">
              <a:lnSpc>
                <a:spcPct val="100000"/>
              </a:lnSpc>
              <a:spcBef>
                <a:spcPct val="20000"/>
              </a:spcBef>
              <a:spcAft>
                <a:spcPct val="0"/>
              </a:spcAft>
              <a:buClr>
                <a:srgbClr val="000080"/>
              </a:buClr>
              <a:buSzPct val="85000"/>
              <a:buFont typeface="Wingdings" pitchFamily="-110"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Cache blocking gives each thread a number of consecutive (CX × CY × CZ) blocks.</a:t>
            </a:r>
          </a:p>
          <a:p>
            <a:pPr marL="342900" marR="0" lvl="0" indent="-342900" algn="l" defTabSz="914400" rtl="0" eaLnBrk="0" fontAlgn="base" latinLnBrk="0" hangingPunct="0">
              <a:lnSpc>
                <a:spcPct val="100000"/>
              </a:lnSpc>
              <a:spcBef>
                <a:spcPct val="20000"/>
              </a:spcBef>
              <a:spcAft>
                <a:spcPct val="0"/>
              </a:spcAft>
              <a:buClr>
                <a:srgbClr val="000080"/>
              </a:buClr>
              <a:buSzPct val="85000"/>
              <a:buFont typeface="Wingdings" pitchFamily="-110" charset="2"/>
              <a:buChar char="v"/>
              <a:tabLst/>
              <a:defRPr/>
            </a:pPr>
            <a:r>
              <a:rPr kumimoji="0" lang="en-US" sz="2000" b="1" i="0" u="none" strike="noStrike" kern="0" cap="none" spc="0" normalizeH="0" baseline="0" noProof="0" dirty="0" smtClean="0">
                <a:ln>
                  <a:noFill/>
                </a:ln>
                <a:solidFill>
                  <a:srgbClr val="0000FF"/>
                </a:solidFill>
                <a:effectLst/>
                <a:uLnTx/>
                <a:uFillTx/>
                <a:latin typeface="+mn-lt"/>
                <a:ea typeface="+mn-ea"/>
                <a:cs typeface="+mn-cs"/>
              </a:rPr>
              <a:t>avoids LLC capacity misses</a:t>
            </a:r>
          </a:p>
          <a:p>
            <a:pPr marL="342900" marR="0" lvl="0" indent="-342900" algn="l" defTabSz="914400" rtl="0" eaLnBrk="0" fontAlgn="base" latinLnBrk="0" hangingPunct="0">
              <a:lnSpc>
                <a:spcPct val="100000"/>
              </a:lnSpc>
              <a:spcBef>
                <a:spcPct val="20000"/>
              </a:spcBef>
              <a:spcAft>
                <a:spcPct val="0"/>
              </a:spcAft>
              <a:buClr>
                <a:srgbClr val="000080"/>
              </a:buClr>
              <a:buSzPct val="85000"/>
              <a:buFont typeface="Wingdings" pitchFamily="-110"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Explore all possible power of 2 blockings</a:t>
            </a:r>
          </a:p>
        </p:txBody>
      </p:sp>
      <p:grpSp>
        <p:nvGrpSpPr>
          <p:cNvPr id="9" name="Group 133"/>
          <p:cNvGrpSpPr/>
          <p:nvPr/>
        </p:nvGrpSpPr>
        <p:grpSpPr>
          <a:xfrm>
            <a:off x="6705600" y="1143000"/>
            <a:ext cx="2286000" cy="2590800"/>
            <a:chOff x="16383000" y="1219200"/>
            <a:chExt cx="2286000" cy="2590800"/>
          </a:xfrm>
        </p:grpSpPr>
        <p:sp>
          <p:nvSpPr>
            <p:cNvPr id="135" name="Rectangle 134"/>
            <p:cNvSpPr/>
            <p:nvPr/>
          </p:nvSpPr>
          <p:spPr bwMode="auto">
            <a:xfrm>
              <a:off x="16383000" y="1219200"/>
              <a:ext cx="2286000" cy="2590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6" name="Freeform 5"/>
            <p:cNvSpPr>
              <a:spLocks/>
            </p:cNvSpPr>
            <p:nvPr/>
          </p:nvSpPr>
          <p:spPr bwMode="auto">
            <a:xfrm>
              <a:off x="16459200" y="28194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37" name="Freeform 5"/>
            <p:cNvSpPr>
              <a:spLocks/>
            </p:cNvSpPr>
            <p:nvPr/>
          </p:nvSpPr>
          <p:spPr bwMode="auto">
            <a:xfrm>
              <a:off x="16687800" y="29718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38" name="Freeform 5"/>
            <p:cNvSpPr>
              <a:spLocks/>
            </p:cNvSpPr>
            <p:nvPr/>
          </p:nvSpPr>
          <p:spPr bwMode="auto">
            <a:xfrm>
              <a:off x="16916400" y="31242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39" name="Freeform 5"/>
            <p:cNvSpPr>
              <a:spLocks/>
            </p:cNvSpPr>
            <p:nvPr/>
          </p:nvSpPr>
          <p:spPr bwMode="auto">
            <a:xfrm>
              <a:off x="17145000" y="32766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40" name="Freeform 4"/>
            <p:cNvSpPr>
              <a:spLocks/>
            </p:cNvSpPr>
            <p:nvPr/>
          </p:nvSpPr>
          <p:spPr bwMode="auto">
            <a:xfrm>
              <a:off x="17373600" y="28194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41" name="Freeform 5"/>
            <p:cNvSpPr>
              <a:spLocks/>
            </p:cNvSpPr>
            <p:nvPr/>
          </p:nvSpPr>
          <p:spPr bwMode="auto">
            <a:xfrm>
              <a:off x="16459200" y="25146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42" name="Freeform 5"/>
            <p:cNvSpPr>
              <a:spLocks/>
            </p:cNvSpPr>
            <p:nvPr/>
          </p:nvSpPr>
          <p:spPr bwMode="auto">
            <a:xfrm>
              <a:off x="16687800" y="26670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43" name="Freeform 5"/>
            <p:cNvSpPr>
              <a:spLocks/>
            </p:cNvSpPr>
            <p:nvPr/>
          </p:nvSpPr>
          <p:spPr bwMode="auto">
            <a:xfrm>
              <a:off x="16916400" y="28194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44" name="Freeform 5"/>
            <p:cNvSpPr>
              <a:spLocks/>
            </p:cNvSpPr>
            <p:nvPr/>
          </p:nvSpPr>
          <p:spPr bwMode="auto">
            <a:xfrm>
              <a:off x="17145000" y="29718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45" name="Freeform 4"/>
            <p:cNvSpPr>
              <a:spLocks/>
            </p:cNvSpPr>
            <p:nvPr/>
          </p:nvSpPr>
          <p:spPr bwMode="auto">
            <a:xfrm>
              <a:off x="17373600" y="25146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46" name="Freeform 5"/>
            <p:cNvSpPr>
              <a:spLocks/>
            </p:cNvSpPr>
            <p:nvPr/>
          </p:nvSpPr>
          <p:spPr bwMode="auto">
            <a:xfrm>
              <a:off x="16459200" y="22098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47" name="Freeform 5"/>
            <p:cNvSpPr>
              <a:spLocks/>
            </p:cNvSpPr>
            <p:nvPr/>
          </p:nvSpPr>
          <p:spPr bwMode="auto">
            <a:xfrm>
              <a:off x="16687800" y="23622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48" name="Freeform 5"/>
            <p:cNvSpPr>
              <a:spLocks/>
            </p:cNvSpPr>
            <p:nvPr/>
          </p:nvSpPr>
          <p:spPr bwMode="auto">
            <a:xfrm>
              <a:off x="16916400" y="25146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49" name="Freeform 5"/>
            <p:cNvSpPr>
              <a:spLocks/>
            </p:cNvSpPr>
            <p:nvPr/>
          </p:nvSpPr>
          <p:spPr bwMode="auto">
            <a:xfrm>
              <a:off x="17145000" y="26670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50" name="Freeform 4"/>
            <p:cNvSpPr>
              <a:spLocks/>
            </p:cNvSpPr>
            <p:nvPr/>
          </p:nvSpPr>
          <p:spPr bwMode="auto">
            <a:xfrm>
              <a:off x="17373600" y="22098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51" name="Freeform 5"/>
            <p:cNvSpPr>
              <a:spLocks/>
            </p:cNvSpPr>
            <p:nvPr/>
          </p:nvSpPr>
          <p:spPr bwMode="auto">
            <a:xfrm>
              <a:off x="16459200" y="19050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52" name="Freeform 5"/>
            <p:cNvSpPr>
              <a:spLocks/>
            </p:cNvSpPr>
            <p:nvPr/>
          </p:nvSpPr>
          <p:spPr bwMode="auto">
            <a:xfrm>
              <a:off x="16687800" y="20574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53" name="Freeform 5"/>
            <p:cNvSpPr>
              <a:spLocks/>
            </p:cNvSpPr>
            <p:nvPr/>
          </p:nvSpPr>
          <p:spPr bwMode="auto">
            <a:xfrm>
              <a:off x="16916400" y="22098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54" name="Freeform 5"/>
            <p:cNvSpPr>
              <a:spLocks/>
            </p:cNvSpPr>
            <p:nvPr/>
          </p:nvSpPr>
          <p:spPr bwMode="auto">
            <a:xfrm>
              <a:off x="17145000" y="2362200"/>
              <a:ext cx="228600" cy="4572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55" name="Freeform 4"/>
            <p:cNvSpPr>
              <a:spLocks/>
            </p:cNvSpPr>
            <p:nvPr/>
          </p:nvSpPr>
          <p:spPr bwMode="auto">
            <a:xfrm>
              <a:off x="17373600" y="1905000"/>
              <a:ext cx="1219200" cy="914400"/>
            </a:xfrm>
            <a:custGeom>
              <a:avLst/>
              <a:gdLst/>
              <a:ahLst/>
              <a:cxnLst>
                <a:cxn ang="0">
                  <a:pos x="0" y="576"/>
                </a:cxn>
                <a:cxn ang="0">
                  <a:pos x="768" y="192"/>
                </a:cxn>
                <a:cxn ang="0">
                  <a:pos x="768" y="0"/>
                </a:cxn>
                <a:cxn ang="0">
                  <a:pos x="0" y="384"/>
                </a:cxn>
                <a:cxn ang="0">
                  <a:pos x="0" y="576"/>
                </a:cxn>
              </a:cxnLst>
              <a:rect l="0" t="0" r="r" b="b"/>
              <a:pathLst>
                <a:path w="768" h="576">
                  <a:moveTo>
                    <a:pt x="0" y="576"/>
                  </a:moveTo>
                  <a:lnTo>
                    <a:pt x="768" y="192"/>
                  </a:lnTo>
                  <a:lnTo>
                    <a:pt x="768" y="0"/>
                  </a:lnTo>
                  <a:lnTo>
                    <a:pt x="0" y="384"/>
                  </a:lnTo>
                  <a:lnTo>
                    <a:pt x="0" y="576"/>
                  </a:lnTo>
                  <a:close/>
                </a:path>
              </a:pathLst>
            </a:custGeom>
            <a:solidFill>
              <a:srgbClr val="B3B3B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56" name="Freeform 8"/>
            <p:cNvSpPr>
              <a:spLocks/>
            </p:cNvSpPr>
            <p:nvPr/>
          </p:nvSpPr>
          <p:spPr bwMode="auto">
            <a:xfrm>
              <a:off x="17145000" y="1752600"/>
              <a:ext cx="1447800" cy="762000"/>
            </a:xfrm>
            <a:custGeom>
              <a:avLst/>
              <a:gdLst/>
              <a:ahLst/>
              <a:cxnLst>
                <a:cxn ang="0">
                  <a:pos x="0" y="384"/>
                </a:cxn>
                <a:cxn ang="0">
                  <a:pos x="768" y="0"/>
                </a:cxn>
                <a:cxn ang="0">
                  <a:pos x="912" y="96"/>
                </a:cxn>
                <a:cxn ang="0">
                  <a:pos x="144" y="480"/>
                </a:cxn>
                <a:cxn ang="0">
                  <a:pos x="0" y="384"/>
                </a:cxn>
              </a:cxnLst>
              <a:rect l="0" t="0" r="r" b="b"/>
              <a:pathLst>
                <a:path w="912" h="480">
                  <a:moveTo>
                    <a:pt x="0" y="384"/>
                  </a:moveTo>
                  <a:lnTo>
                    <a:pt x="768" y="0"/>
                  </a:lnTo>
                  <a:lnTo>
                    <a:pt x="912" y="96"/>
                  </a:lnTo>
                  <a:lnTo>
                    <a:pt x="144" y="480"/>
                  </a:lnTo>
                  <a:lnTo>
                    <a:pt x="0"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57" name="Freeform 8"/>
            <p:cNvSpPr>
              <a:spLocks/>
            </p:cNvSpPr>
            <p:nvPr/>
          </p:nvSpPr>
          <p:spPr bwMode="auto">
            <a:xfrm>
              <a:off x="16916400" y="1600200"/>
              <a:ext cx="1447800" cy="762000"/>
            </a:xfrm>
            <a:custGeom>
              <a:avLst/>
              <a:gdLst/>
              <a:ahLst/>
              <a:cxnLst>
                <a:cxn ang="0">
                  <a:pos x="0" y="384"/>
                </a:cxn>
                <a:cxn ang="0">
                  <a:pos x="768" y="0"/>
                </a:cxn>
                <a:cxn ang="0">
                  <a:pos x="912" y="96"/>
                </a:cxn>
                <a:cxn ang="0">
                  <a:pos x="144" y="480"/>
                </a:cxn>
                <a:cxn ang="0">
                  <a:pos x="0" y="384"/>
                </a:cxn>
              </a:cxnLst>
              <a:rect l="0" t="0" r="r" b="b"/>
              <a:pathLst>
                <a:path w="912" h="480">
                  <a:moveTo>
                    <a:pt x="0" y="384"/>
                  </a:moveTo>
                  <a:lnTo>
                    <a:pt x="768" y="0"/>
                  </a:lnTo>
                  <a:lnTo>
                    <a:pt x="912" y="96"/>
                  </a:lnTo>
                  <a:lnTo>
                    <a:pt x="144" y="480"/>
                  </a:lnTo>
                  <a:lnTo>
                    <a:pt x="0"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58" name="Freeform 8"/>
            <p:cNvSpPr>
              <a:spLocks/>
            </p:cNvSpPr>
            <p:nvPr/>
          </p:nvSpPr>
          <p:spPr bwMode="auto">
            <a:xfrm>
              <a:off x="16687800" y="1447800"/>
              <a:ext cx="1447800" cy="762000"/>
            </a:xfrm>
            <a:custGeom>
              <a:avLst/>
              <a:gdLst/>
              <a:ahLst/>
              <a:cxnLst>
                <a:cxn ang="0">
                  <a:pos x="0" y="384"/>
                </a:cxn>
                <a:cxn ang="0">
                  <a:pos x="768" y="0"/>
                </a:cxn>
                <a:cxn ang="0">
                  <a:pos x="912" y="96"/>
                </a:cxn>
                <a:cxn ang="0">
                  <a:pos x="144" y="480"/>
                </a:cxn>
                <a:cxn ang="0">
                  <a:pos x="0" y="384"/>
                </a:cxn>
              </a:cxnLst>
              <a:rect l="0" t="0" r="r" b="b"/>
              <a:pathLst>
                <a:path w="912" h="480">
                  <a:moveTo>
                    <a:pt x="0" y="384"/>
                  </a:moveTo>
                  <a:lnTo>
                    <a:pt x="768" y="0"/>
                  </a:lnTo>
                  <a:lnTo>
                    <a:pt x="912" y="96"/>
                  </a:lnTo>
                  <a:lnTo>
                    <a:pt x="144" y="480"/>
                  </a:lnTo>
                  <a:lnTo>
                    <a:pt x="0"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59" name="Freeform 8"/>
            <p:cNvSpPr>
              <a:spLocks/>
            </p:cNvSpPr>
            <p:nvPr/>
          </p:nvSpPr>
          <p:spPr bwMode="auto">
            <a:xfrm>
              <a:off x="16459200" y="1295400"/>
              <a:ext cx="1447800" cy="762000"/>
            </a:xfrm>
            <a:custGeom>
              <a:avLst/>
              <a:gdLst/>
              <a:ahLst/>
              <a:cxnLst>
                <a:cxn ang="0">
                  <a:pos x="0" y="384"/>
                </a:cxn>
                <a:cxn ang="0">
                  <a:pos x="768" y="0"/>
                </a:cxn>
                <a:cxn ang="0">
                  <a:pos x="912" y="96"/>
                </a:cxn>
                <a:cxn ang="0">
                  <a:pos x="144" y="480"/>
                </a:cxn>
                <a:cxn ang="0">
                  <a:pos x="0" y="384"/>
                </a:cxn>
              </a:cxnLst>
              <a:rect l="0" t="0" r="r" b="b"/>
              <a:pathLst>
                <a:path w="912" h="480">
                  <a:moveTo>
                    <a:pt x="0" y="384"/>
                  </a:moveTo>
                  <a:lnTo>
                    <a:pt x="768" y="0"/>
                  </a:lnTo>
                  <a:lnTo>
                    <a:pt x="912" y="96"/>
                  </a:lnTo>
                  <a:lnTo>
                    <a:pt x="144" y="480"/>
                  </a:lnTo>
                  <a:lnTo>
                    <a:pt x="0" y="384"/>
                  </a:lnTo>
                  <a:close/>
                </a:path>
              </a:pathLst>
            </a:custGeom>
            <a:solidFill>
              <a:srgbClr val="E6E6E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60" name="TextBox 159"/>
            <p:cNvSpPr txBox="1"/>
            <p:nvPr/>
          </p:nvSpPr>
          <p:spPr>
            <a:xfrm>
              <a:off x="17145000" y="33528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161" name="TextBox 160"/>
            <p:cNvSpPr txBox="1"/>
            <p:nvPr/>
          </p:nvSpPr>
          <p:spPr>
            <a:xfrm>
              <a:off x="16916400" y="32004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162" name="TextBox 161"/>
            <p:cNvSpPr txBox="1"/>
            <p:nvPr/>
          </p:nvSpPr>
          <p:spPr>
            <a:xfrm>
              <a:off x="16687800" y="30480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163" name="TextBox 162"/>
            <p:cNvSpPr txBox="1"/>
            <p:nvPr/>
          </p:nvSpPr>
          <p:spPr>
            <a:xfrm>
              <a:off x="16459200" y="28956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sp>
          <p:nvSpPr>
            <p:cNvPr id="164" name="TextBox 163"/>
            <p:cNvSpPr txBox="1"/>
            <p:nvPr/>
          </p:nvSpPr>
          <p:spPr>
            <a:xfrm>
              <a:off x="17145000" y="30480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165" name="TextBox 164"/>
            <p:cNvSpPr txBox="1"/>
            <p:nvPr/>
          </p:nvSpPr>
          <p:spPr>
            <a:xfrm>
              <a:off x="16916400" y="28956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166" name="TextBox 165"/>
            <p:cNvSpPr txBox="1"/>
            <p:nvPr/>
          </p:nvSpPr>
          <p:spPr>
            <a:xfrm>
              <a:off x="16687800" y="27432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167" name="TextBox 166"/>
            <p:cNvSpPr txBox="1"/>
            <p:nvPr/>
          </p:nvSpPr>
          <p:spPr>
            <a:xfrm>
              <a:off x="16459200" y="25908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sp>
          <p:nvSpPr>
            <p:cNvPr id="168" name="TextBox 167"/>
            <p:cNvSpPr txBox="1"/>
            <p:nvPr/>
          </p:nvSpPr>
          <p:spPr>
            <a:xfrm>
              <a:off x="17145000" y="27432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169" name="TextBox 168"/>
            <p:cNvSpPr txBox="1"/>
            <p:nvPr/>
          </p:nvSpPr>
          <p:spPr>
            <a:xfrm>
              <a:off x="16916400" y="25908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170" name="TextBox 169"/>
            <p:cNvSpPr txBox="1"/>
            <p:nvPr/>
          </p:nvSpPr>
          <p:spPr>
            <a:xfrm>
              <a:off x="16687800" y="24384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171" name="TextBox 170"/>
            <p:cNvSpPr txBox="1"/>
            <p:nvPr/>
          </p:nvSpPr>
          <p:spPr>
            <a:xfrm>
              <a:off x="16459200" y="22860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sp>
          <p:nvSpPr>
            <p:cNvPr id="172" name="TextBox 171"/>
            <p:cNvSpPr txBox="1"/>
            <p:nvPr/>
          </p:nvSpPr>
          <p:spPr>
            <a:xfrm>
              <a:off x="17145000" y="2438400"/>
              <a:ext cx="228600" cy="228600"/>
            </a:xfrm>
            <a:prstGeom prst="rect">
              <a:avLst/>
            </a:prstGeom>
            <a:noFill/>
          </p:spPr>
          <p:txBody>
            <a:bodyPr wrap="none" lIns="0" tIns="0" rIns="0" bIns="0" rtlCol="0" anchor="ctr" anchorCtr="0">
              <a:noAutofit/>
            </a:bodyPr>
            <a:lstStyle/>
            <a:p>
              <a:pPr algn="ctr"/>
              <a:r>
                <a:rPr lang="en-US" dirty="0" smtClean="0"/>
                <a:t>0</a:t>
              </a:r>
              <a:endParaRPr lang="en-US" dirty="0"/>
            </a:p>
          </p:txBody>
        </p:sp>
        <p:sp>
          <p:nvSpPr>
            <p:cNvPr id="173" name="TextBox 172"/>
            <p:cNvSpPr txBox="1"/>
            <p:nvPr/>
          </p:nvSpPr>
          <p:spPr>
            <a:xfrm>
              <a:off x="16916400" y="2286000"/>
              <a:ext cx="228600" cy="228600"/>
            </a:xfrm>
            <a:prstGeom prst="rect">
              <a:avLst/>
            </a:prstGeom>
            <a:noFill/>
          </p:spPr>
          <p:txBody>
            <a:bodyPr wrap="none" lIns="0" tIns="0" rIns="0" bIns="0" rtlCol="0" anchor="ctr" anchorCtr="0">
              <a:noAutofit/>
            </a:bodyPr>
            <a:lstStyle/>
            <a:p>
              <a:pPr algn="ctr"/>
              <a:r>
                <a:rPr lang="en-US" dirty="0" smtClean="0"/>
                <a:t>1</a:t>
              </a:r>
              <a:endParaRPr lang="en-US" dirty="0"/>
            </a:p>
          </p:txBody>
        </p:sp>
        <p:sp>
          <p:nvSpPr>
            <p:cNvPr id="174" name="TextBox 173"/>
            <p:cNvSpPr txBox="1"/>
            <p:nvPr/>
          </p:nvSpPr>
          <p:spPr>
            <a:xfrm>
              <a:off x="16687800" y="2133600"/>
              <a:ext cx="228600" cy="228600"/>
            </a:xfrm>
            <a:prstGeom prst="rect">
              <a:avLst/>
            </a:prstGeom>
            <a:noFill/>
          </p:spPr>
          <p:txBody>
            <a:bodyPr wrap="none" lIns="0" tIns="0" rIns="0" bIns="0" rtlCol="0" anchor="ctr" anchorCtr="0">
              <a:noAutofit/>
            </a:bodyPr>
            <a:lstStyle/>
            <a:p>
              <a:pPr algn="ctr"/>
              <a:r>
                <a:rPr lang="en-US" dirty="0" smtClean="0"/>
                <a:t>2</a:t>
              </a:r>
              <a:endParaRPr lang="en-US" dirty="0"/>
            </a:p>
          </p:txBody>
        </p:sp>
        <p:sp>
          <p:nvSpPr>
            <p:cNvPr id="175" name="TextBox 174"/>
            <p:cNvSpPr txBox="1"/>
            <p:nvPr/>
          </p:nvSpPr>
          <p:spPr>
            <a:xfrm>
              <a:off x="16459200" y="1981200"/>
              <a:ext cx="228600" cy="228600"/>
            </a:xfrm>
            <a:prstGeom prst="rect">
              <a:avLst/>
            </a:prstGeom>
            <a:noFill/>
          </p:spPr>
          <p:txBody>
            <a:bodyPr wrap="none" lIns="0" tIns="0" rIns="0" bIns="0" rtlCol="0" anchor="ctr" anchorCtr="0">
              <a:noAutofit/>
            </a:bodyPr>
            <a:lstStyle/>
            <a:p>
              <a:pPr algn="ctr"/>
              <a:r>
                <a:rPr lang="en-US" dirty="0" smtClean="0"/>
                <a:t>3</a:t>
              </a:r>
              <a:endParaRPr lang="en-US" dirty="0"/>
            </a:p>
          </p:txBody>
        </p:sp>
      </p:grpSp>
      <p:grpSp>
        <p:nvGrpSpPr>
          <p:cNvPr id="22" name="Group 263"/>
          <p:cNvGrpSpPr/>
          <p:nvPr/>
        </p:nvGrpSpPr>
        <p:grpSpPr>
          <a:xfrm>
            <a:off x="6632448" y="4038600"/>
            <a:ext cx="2130552" cy="2130552"/>
            <a:chOff x="9144000" y="3581400"/>
            <a:chExt cx="2130552" cy="2130552"/>
          </a:xfrm>
        </p:grpSpPr>
        <p:sp>
          <p:nvSpPr>
            <p:cNvPr id="262" name="Rectangle 261"/>
            <p:cNvSpPr/>
            <p:nvPr/>
          </p:nvSpPr>
          <p:spPr bwMode="auto">
            <a:xfrm>
              <a:off x="9144000" y="3581400"/>
              <a:ext cx="2130552" cy="21305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6092" name="Line 12"/>
            <p:cNvSpPr>
              <a:spLocks noChangeAspect="1" noChangeShapeType="1"/>
            </p:cNvSpPr>
            <p:nvPr/>
          </p:nvSpPr>
          <p:spPr bwMode="auto">
            <a:xfrm flipH="1" flipV="1">
              <a:off x="10210800" y="4038600"/>
              <a:ext cx="0" cy="12192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46093" name="Line 13"/>
            <p:cNvSpPr>
              <a:spLocks noChangeAspect="1" noChangeShapeType="1"/>
            </p:cNvSpPr>
            <p:nvPr/>
          </p:nvSpPr>
          <p:spPr bwMode="auto">
            <a:xfrm flipH="1" flipV="1">
              <a:off x="9753600" y="4343400"/>
              <a:ext cx="9144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46094" name="Line 14"/>
            <p:cNvSpPr>
              <a:spLocks noChangeAspect="1" noChangeShapeType="1"/>
            </p:cNvSpPr>
            <p:nvPr/>
          </p:nvSpPr>
          <p:spPr bwMode="auto">
            <a:xfrm flipH="1">
              <a:off x="9601200" y="4343400"/>
              <a:ext cx="12192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86" name="Oval 185"/>
            <p:cNvSpPr/>
            <p:nvPr/>
          </p:nvSpPr>
          <p:spPr bwMode="auto">
            <a:xfrm>
              <a:off x="9525000" y="48768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87" name="Oval 186"/>
            <p:cNvSpPr/>
            <p:nvPr/>
          </p:nvSpPr>
          <p:spPr bwMode="auto">
            <a:xfrm>
              <a:off x="10134600" y="51816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88" name="Oval 187"/>
            <p:cNvSpPr/>
            <p:nvPr/>
          </p:nvSpPr>
          <p:spPr bwMode="auto">
            <a:xfrm>
              <a:off x="10591800" y="48768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89" name="Oval 188"/>
            <p:cNvSpPr/>
            <p:nvPr/>
          </p:nvSpPr>
          <p:spPr bwMode="auto">
            <a:xfrm>
              <a:off x="10744200" y="42672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0" name="Oval 189"/>
            <p:cNvSpPr/>
            <p:nvPr/>
          </p:nvSpPr>
          <p:spPr bwMode="auto">
            <a:xfrm>
              <a:off x="10134600" y="39624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1" name="Oval 190"/>
            <p:cNvSpPr/>
            <p:nvPr/>
          </p:nvSpPr>
          <p:spPr bwMode="auto">
            <a:xfrm>
              <a:off x="9677400" y="42672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2" name="Oval 191"/>
            <p:cNvSpPr/>
            <p:nvPr/>
          </p:nvSpPr>
          <p:spPr bwMode="auto">
            <a:xfrm>
              <a:off x="10134600" y="4572000"/>
              <a:ext cx="152400" cy="152400"/>
            </a:xfrm>
            <a:prstGeom prst="ellipse">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grpSp>
        <p:nvGrpSpPr>
          <p:cNvPr id="23" name="Group 264"/>
          <p:cNvGrpSpPr/>
          <p:nvPr/>
        </p:nvGrpSpPr>
        <p:grpSpPr>
          <a:xfrm>
            <a:off x="6629400" y="4038600"/>
            <a:ext cx="2133600" cy="2133600"/>
            <a:chOff x="11506200" y="3581400"/>
            <a:chExt cx="2133600" cy="2133600"/>
          </a:xfrm>
        </p:grpSpPr>
        <p:sp>
          <p:nvSpPr>
            <p:cNvPr id="261" name="Rectangle 260"/>
            <p:cNvSpPr/>
            <p:nvPr/>
          </p:nvSpPr>
          <p:spPr bwMode="auto">
            <a:xfrm>
              <a:off x="11506200" y="3581400"/>
              <a:ext cx="2130552" cy="21305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3" name="Line 12"/>
            <p:cNvSpPr>
              <a:spLocks noChangeAspect="1" noChangeShapeType="1"/>
            </p:cNvSpPr>
            <p:nvPr/>
          </p:nvSpPr>
          <p:spPr bwMode="auto">
            <a:xfrm flipH="1" flipV="1">
              <a:off x="12268200" y="4800600"/>
              <a:ext cx="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94" name="Line 13"/>
            <p:cNvSpPr>
              <a:spLocks noChangeAspect="1" noChangeShapeType="1"/>
            </p:cNvSpPr>
            <p:nvPr/>
          </p:nvSpPr>
          <p:spPr bwMode="auto">
            <a:xfrm flipH="1" flipV="1">
              <a:off x="11811000" y="4495800"/>
              <a:ext cx="457200" cy="3048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97" name="Oval 196"/>
            <p:cNvSpPr/>
            <p:nvPr/>
          </p:nvSpPr>
          <p:spPr bwMode="auto">
            <a:xfrm>
              <a:off x="12192000" y="53340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1" name="Oval 200"/>
            <p:cNvSpPr/>
            <p:nvPr/>
          </p:nvSpPr>
          <p:spPr bwMode="auto">
            <a:xfrm>
              <a:off x="11734800" y="44196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3" name="Line 12"/>
            <p:cNvSpPr>
              <a:spLocks noChangeAspect="1" noChangeShapeType="1"/>
            </p:cNvSpPr>
            <p:nvPr/>
          </p:nvSpPr>
          <p:spPr bwMode="auto">
            <a:xfrm flipH="1" flipV="1">
              <a:off x="12877800" y="4495800"/>
              <a:ext cx="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04" name="Line 13"/>
            <p:cNvSpPr>
              <a:spLocks noChangeAspect="1" noChangeShapeType="1"/>
            </p:cNvSpPr>
            <p:nvPr/>
          </p:nvSpPr>
          <p:spPr bwMode="auto">
            <a:xfrm flipH="1" flipV="1">
              <a:off x="12420600" y="4191000"/>
              <a:ext cx="457200" cy="3048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07" name="Oval 206"/>
            <p:cNvSpPr/>
            <p:nvPr/>
          </p:nvSpPr>
          <p:spPr bwMode="auto">
            <a:xfrm>
              <a:off x="12801600" y="50292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11" name="Oval 210"/>
            <p:cNvSpPr/>
            <p:nvPr/>
          </p:nvSpPr>
          <p:spPr bwMode="auto">
            <a:xfrm>
              <a:off x="12344400" y="41148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4" name="Rectangle 253"/>
            <p:cNvSpPr/>
            <p:nvPr/>
          </p:nvSpPr>
          <p:spPr bwMode="auto">
            <a:xfrm>
              <a:off x="11506200" y="3584448"/>
              <a:ext cx="2133600" cy="2130552"/>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5" name="Line 14"/>
            <p:cNvSpPr>
              <a:spLocks noChangeAspect="1" noChangeShapeType="1"/>
            </p:cNvSpPr>
            <p:nvPr/>
          </p:nvSpPr>
          <p:spPr bwMode="auto">
            <a:xfrm flipH="1">
              <a:off x="11658600" y="4191000"/>
              <a:ext cx="1828800" cy="9144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55" name="Line 12"/>
            <p:cNvSpPr>
              <a:spLocks noChangeAspect="1" noChangeShapeType="1"/>
            </p:cNvSpPr>
            <p:nvPr/>
          </p:nvSpPr>
          <p:spPr bwMode="auto">
            <a:xfrm flipH="1" flipV="1">
              <a:off x="12268200" y="4191000"/>
              <a:ext cx="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57" name="Line 13"/>
            <p:cNvSpPr>
              <a:spLocks noChangeAspect="1" noChangeShapeType="1"/>
            </p:cNvSpPr>
            <p:nvPr/>
          </p:nvSpPr>
          <p:spPr bwMode="auto">
            <a:xfrm flipH="1" flipV="1">
              <a:off x="12268200" y="4800600"/>
              <a:ext cx="457200" cy="3048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58" name="Line 13"/>
            <p:cNvSpPr>
              <a:spLocks noChangeAspect="1" noChangeShapeType="1"/>
            </p:cNvSpPr>
            <p:nvPr/>
          </p:nvSpPr>
          <p:spPr bwMode="auto">
            <a:xfrm flipH="1" flipV="1">
              <a:off x="12877800" y="4495800"/>
              <a:ext cx="457200" cy="3048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96" name="Oval 195"/>
            <p:cNvSpPr/>
            <p:nvPr/>
          </p:nvSpPr>
          <p:spPr bwMode="auto">
            <a:xfrm>
              <a:off x="11582400" y="50292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98" name="Oval 197"/>
            <p:cNvSpPr/>
            <p:nvPr/>
          </p:nvSpPr>
          <p:spPr bwMode="auto">
            <a:xfrm>
              <a:off x="12649200" y="50292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0" name="Oval 199"/>
            <p:cNvSpPr/>
            <p:nvPr/>
          </p:nvSpPr>
          <p:spPr bwMode="auto">
            <a:xfrm>
              <a:off x="12192000" y="41148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2" name="Oval 201"/>
            <p:cNvSpPr/>
            <p:nvPr/>
          </p:nvSpPr>
          <p:spPr bwMode="auto">
            <a:xfrm>
              <a:off x="12192000" y="4724400"/>
              <a:ext cx="152400" cy="152400"/>
            </a:xfrm>
            <a:prstGeom prst="ellipse">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8" name="Oval 207"/>
            <p:cNvSpPr/>
            <p:nvPr/>
          </p:nvSpPr>
          <p:spPr bwMode="auto">
            <a:xfrm>
              <a:off x="13258800" y="47244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09" name="Oval 208"/>
            <p:cNvSpPr/>
            <p:nvPr/>
          </p:nvSpPr>
          <p:spPr bwMode="auto">
            <a:xfrm>
              <a:off x="13411200" y="41148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6" name="Line 12"/>
            <p:cNvSpPr>
              <a:spLocks noChangeAspect="1" noChangeShapeType="1"/>
            </p:cNvSpPr>
            <p:nvPr/>
          </p:nvSpPr>
          <p:spPr bwMode="auto">
            <a:xfrm flipH="1" flipV="1">
              <a:off x="12877800" y="3886200"/>
              <a:ext cx="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10" name="Oval 209"/>
            <p:cNvSpPr/>
            <p:nvPr/>
          </p:nvSpPr>
          <p:spPr bwMode="auto">
            <a:xfrm>
              <a:off x="12801600" y="38100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12" name="Oval 211"/>
            <p:cNvSpPr/>
            <p:nvPr/>
          </p:nvSpPr>
          <p:spPr bwMode="auto">
            <a:xfrm>
              <a:off x="12801600" y="4419600"/>
              <a:ext cx="152400" cy="152400"/>
            </a:xfrm>
            <a:prstGeom prst="ellipse">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grpSp>
        <p:nvGrpSpPr>
          <p:cNvPr id="24" name="Group 265"/>
          <p:cNvGrpSpPr/>
          <p:nvPr/>
        </p:nvGrpSpPr>
        <p:grpSpPr>
          <a:xfrm>
            <a:off x="6629400" y="4041648"/>
            <a:ext cx="2133600" cy="2130552"/>
            <a:chOff x="9677400" y="5791200"/>
            <a:chExt cx="2133600" cy="2130552"/>
          </a:xfrm>
        </p:grpSpPr>
        <p:sp>
          <p:nvSpPr>
            <p:cNvPr id="260" name="Rectangle 259"/>
            <p:cNvSpPr/>
            <p:nvPr/>
          </p:nvSpPr>
          <p:spPr bwMode="auto">
            <a:xfrm>
              <a:off x="9680448" y="5791200"/>
              <a:ext cx="2130552" cy="21305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13" name="Line 12"/>
            <p:cNvSpPr>
              <a:spLocks noChangeAspect="1" noChangeShapeType="1"/>
            </p:cNvSpPr>
            <p:nvPr/>
          </p:nvSpPr>
          <p:spPr bwMode="auto">
            <a:xfrm flipH="1" flipV="1">
              <a:off x="10515600" y="6099048"/>
              <a:ext cx="0" cy="12192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14" name="Line 13"/>
            <p:cNvSpPr>
              <a:spLocks noChangeAspect="1" noChangeShapeType="1"/>
            </p:cNvSpPr>
            <p:nvPr/>
          </p:nvSpPr>
          <p:spPr bwMode="auto">
            <a:xfrm flipH="1" flipV="1">
              <a:off x="10058400" y="6403848"/>
              <a:ext cx="9144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15" name="Line 14"/>
            <p:cNvSpPr>
              <a:spLocks noChangeAspect="1" noChangeShapeType="1"/>
            </p:cNvSpPr>
            <p:nvPr/>
          </p:nvSpPr>
          <p:spPr bwMode="auto">
            <a:xfrm flipH="1">
              <a:off x="9906000" y="6403848"/>
              <a:ext cx="12192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16" name="Oval 215"/>
            <p:cNvSpPr/>
            <p:nvPr/>
          </p:nvSpPr>
          <p:spPr bwMode="auto">
            <a:xfrm>
              <a:off x="9829800" y="6937248"/>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17" name="Oval 216"/>
            <p:cNvSpPr/>
            <p:nvPr/>
          </p:nvSpPr>
          <p:spPr bwMode="auto">
            <a:xfrm>
              <a:off x="10439400" y="7242048"/>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19" name="Oval 218"/>
            <p:cNvSpPr/>
            <p:nvPr/>
          </p:nvSpPr>
          <p:spPr bwMode="auto">
            <a:xfrm>
              <a:off x="11049000" y="6327648"/>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0" name="Oval 219"/>
            <p:cNvSpPr/>
            <p:nvPr/>
          </p:nvSpPr>
          <p:spPr bwMode="auto">
            <a:xfrm>
              <a:off x="10439400" y="6022848"/>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1" name="Oval 220"/>
            <p:cNvSpPr/>
            <p:nvPr/>
          </p:nvSpPr>
          <p:spPr bwMode="auto">
            <a:xfrm>
              <a:off x="9982200" y="6327648"/>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5" name="Line 14"/>
            <p:cNvSpPr>
              <a:spLocks noChangeAspect="1" noChangeShapeType="1"/>
            </p:cNvSpPr>
            <p:nvPr/>
          </p:nvSpPr>
          <p:spPr bwMode="auto">
            <a:xfrm flipH="1">
              <a:off x="10363200" y="6708648"/>
              <a:ext cx="12192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59" name="Rectangle 258"/>
            <p:cNvSpPr/>
            <p:nvPr/>
          </p:nvSpPr>
          <p:spPr bwMode="auto">
            <a:xfrm>
              <a:off x="9677400" y="5791200"/>
              <a:ext cx="2133600" cy="2130552"/>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3" name="Line 12"/>
            <p:cNvSpPr>
              <a:spLocks noChangeAspect="1" noChangeShapeType="1"/>
            </p:cNvSpPr>
            <p:nvPr/>
          </p:nvSpPr>
          <p:spPr bwMode="auto">
            <a:xfrm flipH="1" flipV="1">
              <a:off x="10972800" y="6403848"/>
              <a:ext cx="0" cy="12192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26" name="Oval 225"/>
            <p:cNvSpPr/>
            <p:nvPr/>
          </p:nvSpPr>
          <p:spPr bwMode="auto">
            <a:xfrm>
              <a:off x="10287000" y="7242048"/>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7" name="Oval 226"/>
            <p:cNvSpPr/>
            <p:nvPr/>
          </p:nvSpPr>
          <p:spPr bwMode="auto">
            <a:xfrm>
              <a:off x="10896600" y="7546848"/>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9" name="Oval 228"/>
            <p:cNvSpPr/>
            <p:nvPr/>
          </p:nvSpPr>
          <p:spPr bwMode="auto">
            <a:xfrm>
              <a:off x="11506200" y="6632448"/>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0" name="Oval 229"/>
            <p:cNvSpPr/>
            <p:nvPr/>
          </p:nvSpPr>
          <p:spPr bwMode="auto">
            <a:xfrm>
              <a:off x="10896600" y="6327648"/>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4" name="Line 13"/>
            <p:cNvSpPr>
              <a:spLocks noChangeAspect="1" noChangeShapeType="1"/>
            </p:cNvSpPr>
            <p:nvPr/>
          </p:nvSpPr>
          <p:spPr bwMode="auto">
            <a:xfrm flipH="1" flipV="1">
              <a:off x="10515600" y="6708648"/>
              <a:ext cx="9144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22" name="Oval 221"/>
            <p:cNvSpPr/>
            <p:nvPr/>
          </p:nvSpPr>
          <p:spPr bwMode="auto">
            <a:xfrm>
              <a:off x="10439400" y="6632448"/>
              <a:ext cx="152400" cy="152400"/>
            </a:xfrm>
            <a:prstGeom prst="ellipse">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28" name="Oval 227"/>
            <p:cNvSpPr/>
            <p:nvPr/>
          </p:nvSpPr>
          <p:spPr bwMode="auto">
            <a:xfrm>
              <a:off x="11353800" y="7242048"/>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2" name="Oval 231"/>
            <p:cNvSpPr/>
            <p:nvPr/>
          </p:nvSpPr>
          <p:spPr bwMode="auto">
            <a:xfrm>
              <a:off x="10896600" y="6937248"/>
              <a:ext cx="152400" cy="152400"/>
            </a:xfrm>
            <a:prstGeom prst="ellipse">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grpSp>
        <p:nvGrpSpPr>
          <p:cNvPr id="25" name="Group 266"/>
          <p:cNvGrpSpPr/>
          <p:nvPr/>
        </p:nvGrpSpPr>
        <p:grpSpPr>
          <a:xfrm>
            <a:off x="6629400" y="4038600"/>
            <a:ext cx="2130552" cy="2133600"/>
            <a:chOff x="9832848" y="1143000"/>
            <a:chExt cx="2130552" cy="2133600"/>
          </a:xfrm>
        </p:grpSpPr>
        <p:sp>
          <p:nvSpPr>
            <p:cNvPr id="263" name="Rectangle 262"/>
            <p:cNvSpPr/>
            <p:nvPr/>
          </p:nvSpPr>
          <p:spPr bwMode="auto">
            <a:xfrm>
              <a:off x="9832848" y="1143000"/>
              <a:ext cx="2130552" cy="21305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3" name="Line 12"/>
            <p:cNvSpPr>
              <a:spLocks noChangeAspect="1" noChangeShapeType="1"/>
            </p:cNvSpPr>
            <p:nvPr/>
          </p:nvSpPr>
          <p:spPr bwMode="auto">
            <a:xfrm flipH="1" flipV="1">
              <a:off x="10896600" y="1905000"/>
              <a:ext cx="0" cy="12192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34" name="Line 13"/>
            <p:cNvSpPr>
              <a:spLocks noChangeAspect="1" noChangeShapeType="1"/>
            </p:cNvSpPr>
            <p:nvPr/>
          </p:nvSpPr>
          <p:spPr bwMode="auto">
            <a:xfrm flipH="1" flipV="1">
              <a:off x="10439400" y="2209800"/>
              <a:ext cx="9144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35" name="Line 14"/>
            <p:cNvSpPr>
              <a:spLocks noChangeAspect="1" noChangeShapeType="1"/>
            </p:cNvSpPr>
            <p:nvPr/>
          </p:nvSpPr>
          <p:spPr bwMode="auto">
            <a:xfrm flipH="1">
              <a:off x="10287000" y="2209800"/>
              <a:ext cx="12192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36" name="Oval 235"/>
            <p:cNvSpPr/>
            <p:nvPr/>
          </p:nvSpPr>
          <p:spPr bwMode="auto">
            <a:xfrm>
              <a:off x="10210800" y="27432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7" name="Oval 236"/>
            <p:cNvSpPr/>
            <p:nvPr/>
          </p:nvSpPr>
          <p:spPr bwMode="auto">
            <a:xfrm>
              <a:off x="10820400" y="30480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8" name="Oval 237"/>
            <p:cNvSpPr/>
            <p:nvPr/>
          </p:nvSpPr>
          <p:spPr bwMode="auto">
            <a:xfrm>
              <a:off x="11277600" y="27432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39" name="Oval 238"/>
            <p:cNvSpPr/>
            <p:nvPr/>
          </p:nvSpPr>
          <p:spPr bwMode="auto">
            <a:xfrm>
              <a:off x="11430000" y="21336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41" name="Oval 240"/>
            <p:cNvSpPr/>
            <p:nvPr/>
          </p:nvSpPr>
          <p:spPr bwMode="auto">
            <a:xfrm>
              <a:off x="10363200" y="21336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3" name="Rectangle 252"/>
            <p:cNvSpPr/>
            <p:nvPr/>
          </p:nvSpPr>
          <p:spPr bwMode="auto">
            <a:xfrm>
              <a:off x="9832848" y="1143000"/>
              <a:ext cx="2130552" cy="2133600"/>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43" name="Line 12"/>
            <p:cNvSpPr>
              <a:spLocks noChangeAspect="1" noChangeShapeType="1"/>
            </p:cNvSpPr>
            <p:nvPr/>
          </p:nvSpPr>
          <p:spPr bwMode="auto">
            <a:xfrm flipH="1" flipV="1">
              <a:off x="10896600" y="1295400"/>
              <a:ext cx="0" cy="12192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44" name="Line 13"/>
            <p:cNvSpPr>
              <a:spLocks noChangeAspect="1" noChangeShapeType="1"/>
            </p:cNvSpPr>
            <p:nvPr/>
          </p:nvSpPr>
          <p:spPr bwMode="auto">
            <a:xfrm flipH="1" flipV="1">
              <a:off x="10439400" y="1600200"/>
              <a:ext cx="9144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48" name="Oval 247"/>
            <p:cNvSpPr/>
            <p:nvPr/>
          </p:nvSpPr>
          <p:spPr bwMode="auto">
            <a:xfrm>
              <a:off x="11277600" y="21336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0" name="Oval 249"/>
            <p:cNvSpPr/>
            <p:nvPr/>
          </p:nvSpPr>
          <p:spPr bwMode="auto">
            <a:xfrm>
              <a:off x="10820400" y="12192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1" name="Oval 250"/>
            <p:cNvSpPr/>
            <p:nvPr/>
          </p:nvSpPr>
          <p:spPr bwMode="auto">
            <a:xfrm>
              <a:off x="10363200" y="15240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45" name="Line 14"/>
            <p:cNvSpPr>
              <a:spLocks noChangeAspect="1" noChangeShapeType="1"/>
            </p:cNvSpPr>
            <p:nvPr/>
          </p:nvSpPr>
          <p:spPr bwMode="auto">
            <a:xfrm flipH="1">
              <a:off x="10287000" y="1600200"/>
              <a:ext cx="12192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242" name="Oval 241"/>
            <p:cNvSpPr/>
            <p:nvPr/>
          </p:nvSpPr>
          <p:spPr bwMode="auto">
            <a:xfrm>
              <a:off x="10820400" y="2438400"/>
              <a:ext cx="152400" cy="152400"/>
            </a:xfrm>
            <a:prstGeom prst="ellipse">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52" name="Oval 251"/>
            <p:cNvSpPr/>
            <p:nvPr/>
          </p:nvSpPr>
          <p:spPr bwMode="auto">
            <a:xfrm>
              <a:off x="10820400" y="1828800"/>
              <a:ext cx="152400" cy="152400"/>
            </a:xfrm>
            <a:prstGeom prst="ellipse">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49" name="Oval 248"/>
            <p:cNvSpPr/>
            <p:nvPr/>
          </p:nvSpPr>
          <p:spPr bwMode="auto">
            <a:xfrm>
              <a:off x="11430000" y="15240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246" name="Oval 245"/>
            <p:cNvSpPr/>
            <p:nvPr/>
          </p:nvSpPr>
          <p:spPr bwMode="auto">
            <a:xfrm>
              <a:off x="10210800" y="21336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33"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Transformations (2)</a:t>
            </a:r>
            <a:endParaRPr lang="en-US" dirty="0"/>
          </a:p>
        </p:txBody>
      </p:sp>
      <p:sp>
        <p:nvSpPr>
          <p:cNvPr id="3" name="Content Placeholder 2"/>
          <p:cNvSpPr>
            <a:spLocks noGrp="1"/>
          </p:cNvSpPr>
          <p:nvPr>
            <p:ph idx="1"/>
          </p:nvPr>
        </p:nvSpPr>
        <p:spPr>
          <a:xfrm>
            <a:off x="455613" y="1143000"/>
            <a:ext cx="5486400" cy="5256213"/>
          </a:xfrm>
        </p:spPr>
        <p:txBody>
          <a:bodyPr/>
          <a:lstStyle/>
          <a:p>
            <a:r>
              <a:rPr lang="en-US" dirty="0" smtClean="0"/>
              <a:t>SW Prefetching supplements HW </a:t>
            </a:r>
            <a:r>
              <a:rPr lang="en-US" dirty="0" err="1" smtClean="0"/>
              <a:t>prefetchers</a:t>
            </a:r>
            <a:r>
              <a:rPr lang="en-US" dirty="0" smtClean="0"/>
              <a:t> and </a:t>
            </a:r>
            <a:r>
              <a:rPr lang="en-US" b="1" dirty="0" smtClean="0">
                <a:solidFill>
                  <a:srgbClr val="0000FF"/>
                </a:solidFill>
              </a:rPr>
              <a:t>hides memory latency</a:t>
            </a:r>
          </a:p>
          <a:p>
            <a:r>
              <a:rPr lang="en-US" dirty="0" smtClean="0"/>
              <a:t>Explore a number of prefetch distances</a:t>
            </a:r>
          </a:p>
          <a:p>
            <a:endParaRPr lang="en-US" dirty="0" smtClean="0"/>
          </a:p>
          <a:p>
            <a:r>
              <a:rPr lang="en-US" dirty="0" smtClean="0"/>
              <a:t>Thread blocking adds a second level of parallelization for SMT architectures.</a:t>
            </a:r>
          </a:p>
          <a:p>
            <a:r>
              <a:rPr lang="en-US" b="1" dirty="0" smtClean="0">
                <a:solidFill>
                  <a:srgbClr val="0000FF"/>
                </a:solidFill>
              </a:rPr>
              <a:t>inter-thread locality via shared L1’s</a:t>
            </a:r>
          </a:p>
          <a:p>
            <a:endParaRPr lang="en-US" dirty="0" smtClean="0"/>
          </a:p>
          <a:p>
            <a:r>
              <a:rPr lang="en-US" b="1" dirty="0" smtClean="0">
                <a:solidFill>
                  <a:srgbClr val="0000FF"/>
                </a:solidFill>
              </a:rPr>
              <a:t>Explicit </a:t>
            </a:r>
            <a:r>
              <a:rPr lang="en-US" b="1" dirty="0" err="1" smtClean="0">
                <a:solidFill>
                  <a:srgbClr val="0000FF"/>
                </a:solidFill>
              </a:rPr>
              <a:t>SIMDization</a:t>
            </a:r>
            <a:r>
              <a:rPr lang="en-US" b="1" dirty="0" smtClean="0">
                <a:solidFill>
                  <a:srgbClr val="0000FF"/>
                </a:solidFill>
              </a:rPr>
              <a:t> </a:t>
            </a:r>
            <a:r>
              <a:rPr lang="en-US" dirty="0" smtClean="0"/>
              <a:t>attempts to compensate for a compiler’s inability to generate good SIMD code.</a:t>
            </a:r>
          </a:p>
          <a:p>
            <a:endParaRPr lang="en-US" dirty="0" smtClean="0"/>
          </a:p>
          <a:p>
            <a:r>
              <a:rPr lang="en-US" b="1" dirty="0" smtClean="0">
                <a:solidFill>
                  <a:srgbClr val="0000FF"/>
                </a:solidFill>
              </a:rPr>
              <a:t>Cache bypass </a:t>
            </a:r>
            <a:r>
              <a:rPr lang="en-US" dirty="0" smtClean="0"/>
              <a:t>exploits instructions designed to eliminate write allocate traffic</a:t>
            </a:r>
          </a:p>
          <a:p>
            <a:endParaRPr lang="en-US" b="1" dirty="0" smtClean="0">
              <a:solidFill>
                <a:srgbClr val="0000FF"/>
              </a:solidFill>
            </a:endParaRPr>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12</a:t>
            </a:fld>
            <a:endParaRPr lang="en-US"/>
          </a:p>
        </p:txBody>
      </p:sp>
      <p:grpSp>
        <p:nvGrpSpPr>
          <p:cNvPr id="5" name="Group 95"/>
          <p:cNvGrpSpPr>
            <a:grpSpLocks noChangeAspect="1"/>
          </p:cNvGrpSpPr>
          <p:nvPr/>
        </p:nvGrpSpPr>
        <p:grpSpPr>
          <a:xfrm>
            <a:off x="6515100" y="1333500"/>
            <a:ext cx="1943100" cy="1333500"/>
            <a:chOff x="5181600" y="1219200"/>
            <a:chExt cx="3886200" cy="2667000"/>
          </a:xfrm>
        </p:grpSpPr>
        <p:sp>
          <p:nvSpPr>
            <p:cNvPr id="8" name="Line 12"/>
            <p:cNvSpPr>
              <a:spLocks noChangeAspect="1" noChangeShapeType="1"/>
            </p:cNvSpPr>
            <p:nvPr/>
          </p:nvSpPr>
          <p:spPr bwMode="auto">
            <a:xfrm flipH="1" flipV="1">
              <a:off x="5867400" y="2590800"/>
              <a:ext cx="0" cy="12192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 name="Line 13"/>
            <p:cNvSpPr>
              <a:spLocks noChangeAspect="1" noChangeShapeType="1"/>
            </p:cNvSpPr>
            <p:nvPr/>
          </p:nvSpPr>
          <p:spPr bwMode="auto">
            <a:xfrm flipH="1" flipV="1">
              <a:off x="5410200" y="2895600"/>
              <a:ext cx="9144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0" name="Line 14"/>
            <p:cNvSpPr>
              <a:spLocks noChangeAspect="1" noChangeShapeType="1"/>
            </p:cNvSpPr>
            <p:nvPr/>
          </p:nvSpPr>
          <p:spPr bwMode="auto">
            <a:xfrm flipH="1">
              <a:off x="5257800" y="2895600"/>
              <a:ext cx="12192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1" name="Oval 10"/>
            <p:cNvSpPr/>
            <p:nvPr/>
          </p:nvSpPr>
          <p:spPr bwMode="auto">
            <a:xfrm>
              <a:off x="5181600" y="34290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2" name="Oval 11"/>
            <p:cNvSpPr/>
            <p:nvPr/>
          </p:nvSpPr>
          <p:spPr bwMode="auto">
            <a:xfrm>
              <a:off x="5791200" y="37338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3" name="Oval 12"/>
            <p:cNvSpPr/>
            <p:nvPr/>
          </p:nvSpPr>
          <p:spPr bwMode="auto">
            <a:xfrm>
              <a:off x="6248400" y="34290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4" name="Oval 13"/>
            <p:cNvSpPr/>
            <p:nvPr/>
          </p:nvSpPr>
          <p:spPr bwMode="auto">
            <a:xfrm>
              <a:off x="6400800" y="28194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5" name="Oval 14"/>
            <p:cNvSpPr/>
            <p:nvPr/>
          </p:nvSpPr>
          <p:spPr bwMode="auto">
            <a:xfrm>
              <a:off x="5791200" y="25146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6" name="Oval 15"/>
            <p:cNvSpPr/>
            <p:nvPr/>
          </p:nvSpPr>
          <p:spPr bwMode="auto">
            <a:xfrm>
              <a:off x="5334000" y="28194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7" name="Oval 16"/>
            <p:cNvSpPr/>
            <p:nvPr/>
          </p:nvSpPr>
          <p:spPr bwMode="auto">
            <a:xfrm>
              <a:off x="5791200" y="3124200"/>
              <a:ext cx="152400" cy="152400"/>
            </a:xfrm>
            <a:prstGeom prst="ellipse">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nvGrpSpPr>
            <p:cNvPr id="6" name="Group 93"/>
            <p:cNvGrpSpPr/>
            <p:nvPr/>
          </p:nvGrpSpPr>
          <p:grpSpPr>
            <a:xfrm>
              <a:off x="7543800" y="1219200"/>
              <a:ext cx="1524000" cy="1524000"/>
              <a:chOff x="7543800" y="1219200"/>
              <a:chExt cx="1524000" cy="1524000"/>
            </a:xfrm>
          </p:grpSpPr>
          <p:sp>
            <p:nvSpPr>
              <p:cNvPr id="84" name="Line 12"/>
              <p:cNvSpPr>
                <a:spLocks noChangeAspect="1" noChangeShapeType="1"/>
              </p:cNvSpPr>
              <p:nvPr/>
            </p:nvSpPr>
            <p:spPr bwMode="auto">
              <a:xfrm flipH="1" flipV="1">
                <a:off x="8305800" y="1371600"/>
                <a:ext cx="0" cy="12192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85" name="Line 13"/>
              <p:cNvSpPr>
                <a:spLocks noChangeAspect="1" noChangeShapeType="1"/>
              </p:cNvSpPr>
              <p:nvPr/>
            </p:nvSpPr>
            <p:spPr bwMode="auto">
              <a:xfrm flipH="1" flipV="1">
                <a:off x="7848600" y="1676400"/>
                <a:ext cx="9144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86" name="Line 14"/>
              <p:cNvSpPr>
                <a:spLocks noChangeAspect="1" noChangeShapeType="1"/>
              </p:cNvSpPr>
              <p:nvPr/>
            </p:nvSpPr>
            <p:spPr bwMode="auto">
              <a:xfrm flipH="1">
                <a:off x="7696200" y="1676400"/>
                <a:ext cx="1219200" cy="60960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87" name="Oval 86"/>
              <p:cNvSpPr/>
              <p:nvPr/>
            </p:nvSpPr>
            <p:spPr bwMode="auto">
              <a:xfrm>
                <a:off x="7620000" y="22098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8" name="Oval 87"/>
              <p:cNvSpPr/>
              <p:nvPr/>
            </p:nvSpPr>
            <p:spPr bwMode="auto">
              <a:xfrm>
                <a:off x="8229600" y="25146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9" name="Oval 88"/>
              <p:cNvSpPr/>
              <p:nvPr/>
            </p:nvSpPr>
            <p:spPr bwMode="auto">
              <a:xfrm>
                <a:off x="8686800" y="22098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0" name="Oval 89"/>
              <p:cNvSpPr/>
              <p:nvPr/>
            </p:nvSpPr>
            <p:spPr bwMode="auto">
              <a:xfrm>
                <a:off x="8839200" y="16002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1" name="Oval 90"/>
              <p:cNvSpPr/>
              <p:nvPr/>
            </p:nvSpPr>
            <p:spPr bwMode="auto">
              <a:xfrm>
                <a:off x="8229600" y="12954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2" name="Oval 91"/>
              <p:cNvSpPr/>
              <p:nvPr/>
            </p:nvSpPr>
            <p:spPr bwMode="auto">
              <a:xfrm>
                <a:off x="7772400" y="1600200"/>
                <a:ext cx="152400" cy="152400"/>
              </a:xfrm>
              <a:prstGeom prst="ellipse">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3" name="Oval 92"/>
              <p:cNvSpPr/>
              <p:nvPr/>
            </p:nvSpPr>
            <p:spPr bwMode="auto">
              <a:xfrm>
                <a:off x="8229600" y="1905000"/>
                <a:ext cx="152400" cy="152400"/>
              </a:xfrm>
              <a:prstGeom prst="ellipse">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 name="Rectangle 6"/>
              <p:cNvSpPr/>
              <p:nvPr/>
            </p:nvSpPr>
            <p:spPr bwMode="auto">
              <a:xfrm>
                <a:off x="7543800" y="1219200"/>
                <a:ext cx="1524000" cy="1524000"/>
              </a:xfrm>
              <a:prstGeom prst="rect">
                <a:avLst/>
              </a:prstGeom>
              <a:solidFill>
                <a:schemeClr val="bg1">
                  <a:alpha val="6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sp>
          <p:nvSpPr>
            <p:cNvPr id="95" name="Line 14"/>
            <p:cNvSpPr>
              <a:spLocks noChangeAspect="1" noChangeShapeType="1"/>
            </p:cNvSpPr>
            <p:nvPr/>
          </p:nvSpPr>
          <p:spPr bwMode="auto">
            <a:xfrm flipH="1">
              <a:off x="6477000" y="2286000"/>
              <a:ext cx="1219200" cy="609600"/>
            </a:xfrm>
            <a:prstGeom prst="line">
              <a:avLst/>
            </a:prstGeom>
            <a:noFill/>
            <a:ln w="25400" cap="flat" cmpd="sng" algn="ctr">
              <a:solidFill>
                <a:schemeClr val="bg1">
                  <a:lumMod val="75000"/>
                </a:schemeClr>
              </a:solidFill>
              <a:prstDash val="sysDot"/>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Auto-tuning</a:t>
            </a:r>
            <a:endParaRPr lang="en-US" dirty="0"/>
          </a:p>
        </p:txBody>
      </p:sp>
      <p:sp>
        <p:nvSpPr>
          <p:cNvPr id="3" name="Content Placeholder 2"/>
          <p:cNvSpPr>
            <a:spLocks noGrp="1"/>
          </p:cNvSpPr>
          <p:nvPr>
            <p:ph idx="1"/>
          </p:nvPr>
        </p:nvSpPr>
        <p:spPr/>
        <p:txBody>
          <a:bodyPr/>
          <a:lstStyle/>
          <a:p>
            <a:r>
              <a:rPr lang="en-US" dirty="0" smtClean="0"/>
              <a:t>We’ve enumerated an enormous orthogonal optimization space.</a:t>
            </a:r>
          </a:p>
          <a:p>
            <a:endParaRPr lang="en-US" dirty="0" smtClean="0"/>
          </a:p>
          <a:p>
            <a:r>
              <a:rPr lang="en-US" dirty="0" smtClean="0"/>
              <a:t>To explore it, we implemented an auto-tuner that is capable of generating a series of parameterized (e.g. cache block size) code variants (e.g. register block size) and efficiently explore them</a:t>
            </a:r>
          </a:p>
          <a:p>
            <a:endParaRPr lang="en-US" dirty="0" smtClean="0"/>
          </a:p>
          <a:p>
            <a:r>
              <a:rPr lang="en-US" dirty="0" smtClean="0"/>
              <a:t>The result is a degree of </a:t>
            </a:r>
            <a:r>
              <a:rPr lang="en-US" b="1" i="1" dirty="0" smtClean="0">
                <a:solidFill>
                  <a:srgbClr val="0000FF"/>
                </a:solidFill>
              </a:rPr>
              <a:t>performance portability </a:t>
            </a:r>
            <a:r>
              <a:rPr lang="en-US" dirty="0" smtClean="0"/>
              <a:t>across a wide range of architectures</a:t>
            </a:r>
          </a:p>
          <a:p>
            <a:endParaRPr lang="en-US" dirty="0" smtClean="0"/>
          </a:p>
          <a:p>
            <a:endParaRPr lang="en-US" dirty="0" smtClean="0"/>
          </a:p>
          <a:p>
            <a:pPr>
              <a:buNone/>
            </a:pPr>
            <a:endParaRPr lang="en-US" dirty="0" smtClean="0"/>
          </a:p>
        </p:txBody>
      </p:sp>
      <p:sp>
        <p:nvSpPr>
          <p:cNvPr id="4" name="Slide Number Placeholder 3"/>
          <p:cNvSpPr>
            <a:spLocks noGrp="1"/>
          </p:cNvSpPr>
          <p:nvPr>
            <p:ph type="sldNum" sz="quarter" idx="10"/>
          </p:nvPr>
        </p:nvSpPr>
        <p:spPr/>
        <p:txBody>
          <a:bodyPr/>
          <a:lstStyle/>
          <a:p>
            <a:fld id="{A6688060-3351-004F-BDDD-4D2330D7A48F}"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36382BBB-EC0A-454D-9BFE-2104BEC31474}" type="slidenum">
              <a:rPr lang="en-US" smtClean="0"/>
              <a:pPr/>
              <a:t>14</a:t>
            </a:fld>
            <a:endParaRPr lang="en-US" smtClean="0"/>
          </a:p>
        </p:txBody>
      </p:sp>
      <p:sp>
        <p:nvSpPr>
          <p:cNvPr id="118787" name="Rectangle 2"/>
          <p:cNvSpPr>
            <a:spLocks noGrp="1" noChangeArrowheads="1"/>
          </p:cNvSpPr>
          <p:nvPr>
            <p:ph type="title"/>
          </p:nvPr>
        </p:nvSpPr>
        <p:spPr/>
        <p:txBody>
          <a:bodyPr/>
          <a:lstStyle/>
          <a:p>
            <a:r>
              <a:rPr lang="en-US" dirty="0" smtClean="0"/>
              <a:t>Auto-tuned Stencil </a:t>
            </a:r>
            <a:r>
              <a:rPr lang="en-US" dirty="0"/>
              <a:t>Performance</a:t>
            </a:r>
            <a:r>
              <a:rPr lang="en-US" dirty="0" smtClean="0"/>
              <a:t/>
            </a:r>
            <a:br>
              <a:rPr lang="en-US" dirty="0" smtClean="0"/>
            </a:br>
            <a:r>
              <a:rPr lang="en-US" sz="1600" dirty="0" smtClean="0"/>
              <a:t>(full tuning, double-precision, 256</a:t>
            </a:r>
            <a:r>
              <a:rPr lang="en-US" sz="1600" baseline="30000" dirty="0" smtClean="0"/>
              <a:t>3</a:t>
            </a:r>
            <a:r>
              <a:rPr lang="en-US" sz="1600" dirty="0" smtClean="0"/>
              <a:t>, single node)</a:t>
            </a:r>
            <a:endParaRPr lang="en-US" sz="1600" dirty="0"/>
          </a:p>
        </p:txBody>
      </p:sp>
      <p:sp>
        <p:nvSpPr>
          <p:cNvPr id="118788" name="Rectangle 3"/>
          <p:cNvSpPr>
            <a:spLocks noGrp="1" noChangeArrowheads="1"/>
          </p:cNvSpPr>
          <p:nvPr>
            <p:ph type="body" idx="1"/>
          </p:nvPr>
        </p:nvSpPr>
        <p:spPr>
          <a:xfrm>
            <a:off x="5943600" y="1141413"/>
            <a:ext cx="2970213" cy="2667000"/>
          </a:xfrm>
          <a:noFill/>
        </p:spPr>
        <p:txBody>
          <a:bodyPr/>
          <a:lstStyle/>
          <a:p>
            <a:pPr eaLnBrk="1" hangingPunct="1">
              <a:lnSpc>
                <a:spcPct val="90000"/>
              </a:lnSpc>
            </a:pPr>
            <a:r>
              <a:rPr lang="en-US" sz="1400" dirty="0" smtClean="0"/>
              <a:t>Dramatically better performance and scalability</a:t>
            </a:r>
          </a:p>
          <a:p>
            <a:pPr eaLnBrk="1" hangingPunct="1">
              <a:lnSpc>
                <a:spcPct val="90000"/>
              </a:lnSpc>
            </a:pPr>
            <a:r>
              <a:rPr lang="en-US" sz="1400" dirty="0" smtClean="0"/>
              <a:t>Clearly cache blocking (capacity misses) were critical to performance despite these machines having 8-16MB of cache</a:t>
            </a:r>
          </a:p>
          <a:p>
            <a:pPr eaLnBrk="1" hangingPunct="1">
              <a:lnSpc>
                <a:spcPct val="90000"/>
              </a:lnSpc>
            </a:pPr>
            <a:r>
              <a:rPr lang="en-US" sz="1400" dirty="0" smtClean="0"/>
              <a:t>XLC utterly failed to register block (</a:t>
            </a:r>
            <a:r>
              <a:rPr lang="en-US" sz="1400" dirty="0" err="1" smtClean="0"/>
              <a:t>unroll&amp;jam</a:t>
            </a:r>
            <a:r>
              <a:rPr lang="en-US" sz="1400" dirty="0" smtClean="0"/>
              <a:t>)</a:t>
            </a:r>
          </a:p>
          <a:p>
            <a:pPr eaLnBrk="1" hangingPunct="1">
              <a:lnSpc>
                <a:spcPct val="90000"/>
              </a:lnSpc>
            </a:pPr>
            <a:r>
              <a:rPr lang="en-US" sz="1400" dirty="0" smtClean="0"/>
              <a:t>Array padding was critical on VF (conflict misses)</a:t>
            </a:r>
            <a:endParaRPr lang="en-US" sz="1400" dirty="0"/>
          </a:p>
        </p:txBody>
      </p:sp>
      <p:sp>
        <p:nvSpPr>
          <p:cNvPr id="118789" name="Rectangle 4"/>
          <p:cNvSpPr>
            <a:spLocks noChangeArrowheads="1"/>
          </p:cNvSpPr>
          <p:nvPr/>
        </p:nvSpPr>
        <p:spPr bwMode="auto">
          <a:xfrm>
            <a:off x="6172200" y="5638800"/>
            <a:ext cx="228600" cy="228600"/>
          </a:xfrm>
          <a:prstGeom prst="rect">
            <a:avLst/>
          </a:prstGeom>
          <a:solidFill>
            <a:srgbClr val="99CCFF"/>
          </a:solidFill>
          <a:ln w="9525">
            <a:solidFill>
              <a:schemeClr val="tx1"/>
            </a:solidFill>
            <a:miter lim="800000"/>
            <a:headEnd/>
            <a:tailEnd/>
          </a:ln>
        </p:spPr>
        <p:txBody>
          <a:bodyPr wrap="none" anchor="ctr">
            <a:prstTxWarp prst="textNoShape">
              <a:avLst/>
            </a:prstTxWarp>
          </a:bodyPr>
          <a:lstStyle/>
          <a:p>
            <a:endParaRPr lang="en-US"/>
          </a:p>
        </p:txBody>
      </p:sp>
      <p:sp>
        <p:nvSpPr>
          <p:cNvPr id="118790" name="Text Box 5"/>
          <p:cNvSpPr txBox="1">
            <a:spLocks noChangeArrowheads="1"/>
          </p:cNvSpPr>
          <p:nvPr/>
        </p:nvSpPr>
        <p:spPr bwMode="auto">
          <a:xfrm>
            <a:off x="6475413" y="41148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a:t>+Explicit SIMDization</a:t>
            </a:r>
          </a:p>
        </p:txBody>
      </p:sp>
      <p:sp>
        <p:nvSpPr>
          <p:cNvPr id="118791" name="Rectangle 6"/>
          <p:cNvSpPr>
            <a:spLocks noChangeArrowheads="1"/>
          </p:cNvSpPr>
          <p:nvPr/>
        </p:nvSpPr>
        <p:spPr bwMode="auto">
          <a:xfrm>
            <a:off x="6172200" y="5334000"/>
            <a:ext cx="228600" cy="228600"/>
          </a:xfrm>
          <a:prstGeom prst="rect">
            <a:avLst/>
          </a:prstGeom>
          <a:solidFill>
            <a:srgbClr val="CCFFFF"/>
          </a:solidFill>
          <a:ln w="9525">
            <a:solidFill>
              <a:schemeClr val="tx1"/>
            </a:solidFill>
            <a:miter lim="800000"/>
            <a:headEnd/>
            <a:tailEnd/>
          </a:ln>
        </p:spPr>
        <p:txBody>
          <a:bodyPr wrap="none" anchor="ctr">
            <a:prstTxWarp prst="textNoShape">
              <a:avLst/>
            </a:prstTxWarp>
          </a:bodyPr>
          <a:lstStyle/>
          <a:p>
            <a:endParaRPr lang="en-US"/>
          </a:p>
        </p:txBody>
      </p:sp>
      <p:sp>
        <p:nvSpPr>
          <p:cNvPr id="118792" name="Text Box 7"/>
          <p:cNvSpPr txBox="1">
            <a:spLocks noChangeArrowheads="1"/>
          </p:cNvSpPr>
          <p:nvPr/>
        </p:nvSpPr>
        <p:spPr bwMode="auto">
          <a:xfrm>
            <a:off x="6475413" y="47244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a:t>+SW Prefetching</a:t>
            </a:r>
          </a:p>
        </p:txBody>
      </p:sp>
      <p:sp>
        <p:nvSpPr>
          <p:cNvPr id="118793" name="Rectangle 8"/>
          <p:cNvSpPr>
            <a:spLocks noChangeArrowheads="1"/>
          </p:cNvSpPr>
          <p:nvPr/>
        </p:nvSpPr>
        <p:spPr bwMode="auto">
          <a:xfrm>
            <a:off x="6169025" y="5029200"/>
            <a:ext cx="228600" cy="228600"/>
          </a:xfrm>
          <a:prstGeom prst="rect">
            <a:avLst/>
          </a:prstGeom>
          <a:solidFill>
            <a:srgbClr val="CCFFCC"/>
          </a:solidFill>
          <a:ln w="9525">
            <a:solidFill>
              <a:schemeClr val="tx1"/>
            </a:solidFill>
            <a:miter lim="800000"/>
            <a:headEnd/>
            <a:tailEnd/>
          </a:ln>
        </p:spPr>
        <p:txBody>
          <a:bodyPr wrap="none" anchor="ctr">
            <a:prstTxWarp prst="textNoShape">
              <a:avLst/>
            </a:prstTxWarp>
          </a:bodyPr>
          <a:lstStyle/>
          <a:p>
            <a:endParaRPr lang="en-US"/>
          </a:p>
        </p:txBody>
      </p:sp>
      <p:sp>
        <p:nvSpPr>
          <p:cNvPr id="118794" name="Text Box 9"/>
          <p:cNvSpPr txBox="1">
            <a:spLocks noChangeArrowheads="1"/>
          </p:cNvSpPr>
          <p:nvPr/>
        </p:nvSpPr>
        <p:spPr bwMode="auto">
          <a:xfrm>
            <a:off x="6475413" y="50292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dirty="0" smtClean="0"/>
              <a:t>+Register Blocking</a:t>
            </a:r>
            <a:endParaRPr lang="en-US" sz="1200" dirty="0"/>
          </a:p>
        </p:txBody>
      </p:sp>
      <p:sp>
        <p:nvSpPr>
          <p:cNvPr id="118795" name="Rectangle 10"/>
          <p:cNvSpPr>
            <a:spLocks noChangeArrowheads="1"/>
          </p:cNvSpPr>
          <p:nvPr/>
        </p:nvSpPr>
        <p:spPr bwMode="auto">
          <a:xfrm>
            <a:off x="6172200" y="4724400"/>
            <a:ext cx="228600" cy="228600"/>
          </a:xfrm>
          <a:prstGeom prst="rect">
            <a:avLst/>
          </a:prstGeom>
          <a:solidFill>
            <a:srgbClr val="FFFF99"/>
          </a:solidFill>
          <a:ln w="9525">
            <a:solidFill>
              <a:schemeClr val="tx1"/>
            </a:solidFill>
            <a:miter lim="800000"/>
            <a:headEnd/>
            <a:tailEnd/>
          </a:ln>
        </p:spPr>
        <p:txBody>
          <a:bodyPr wrap="none" anchor="ctr">
            <a:prstTxWarp prst="textNoShape">
              <a:avLst/>
            </a:prstTxWarp>
          </a:bodyPr>
          <a:lstStyle/>
          <a:p>
            <a:endParaRPr lang="en-US"/>
          </a:p>
        </p:txBody>
      </p:sp>
      <p:sp>
        <p:nvSpPr>
          <p:cNvPr id="118796" name="Text Box 11"/>
          <p:cNvSpPr txBox="1">
            <a:spLocks noChangeArrowheads="1"/>
          </p:cNvSpPr>
          <p:nvPr/>
        </p:nvSpPr>
        <p:spPr bwMode="auto">
          <a:xfrm>
            <a:off x="6475413" y="53340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dirty="0" smtClean="0"/>
              <a:t>+Cache </a:t>
            </a:r>
            <a:r>
              <a:rPr lang="en-US" sz="1200" dirty="0"/>
              <a:t>Blocking</a:t>
            </a:r>
          </a:p>
        </p:txBody>
      </p:sp>
      <p:sp>
        <p:nvSpPr>
          <p:cNvPr id="118797" name="Rectangle 12"/>
          <p:cNvSpPr>
            <a:spLocks noChangeArrowheads="1"/>
          </p:cNvSpPr>
          <p:nvPr/>
        </p:nvSpPr>
        <p:spPr bwMode="auto">
          <a:xfrm>
            <a:off x="6172200" y="4114800"/>
            <a:ext cx="228600" cy="228600"/>
          </a:xfrm>
          <a:prstGeom prst="rect">
            <a:avLst/>
          </a:prstGeom>
          <a:solidFill>
            <a:srgbClr val="FFCC99"/>
          </a:solidFill>
          <a:ln w="9525">
            <a:solidFill>
              <a:schemeClr val="tx1"/>
            </a:solidFill>
            <a:miter lim="800000"/>
            <a:headEnd/>
            <a:tailEnd/>
          </a:ln>
        </p:spPr>
        <p:txBody>
          <a:bodyPr wrap="none" anchor="ctr">
            <a:prstTxWarp prst="textNoShape">
              <a:avLst/>
            </a:prstTxWarp>
          </a:bodyPr>
          <a:lstStyle/>
          <a:p>
            <a:endParaRPr lang="en-US"/>
          </a:p>
        </p:txBody>
      </p:sp>
      <p:sp>
        <p:nvSpPr>
          <p:cNvPr id="118798" name="Text Box 13"/>
          <p:cNvSpPr txBox="1">
            <a:spLocks noChangeArrowheads="1"/>
          </p:cNvSpPr>
          <p:nvPr/>
        </p:nvSpPr>
        <p:spPr bwMode="auto">
          <a:xfrm>
            <a:off x="6475413" y="56388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a:t>+Padding</a:t>
            </a:r>
          </a:p>
        </p:txBody>
      </p:sp>
      <p:sp>
        <p:nvSpPr>
          <p:cNvPr id="118799" name="Rectangle 14"/>
          <p:cNvSpPr>
            <a:spLocks noChangeArrowheads="1"/>
          </p:cNvSpPr>
          <p:nvPr/>
        </p:nvSpPr>
        <p:spPr bwMode="auto">
          <a:xfrm>
            <a:off x="6169025" y="5943600"/>
            <a:ext cx="228600" cy="228600"/>
          </a:xfrm>
          <a:prstGeom prst="rect">
            <a:avLst/>
          </a:prstGeom>
          <a:solidFill>
            <a:srgbClr val="CC99FF"/>
          </a:solidFill>
          <a:ln w="9525">
            <a:solidFill>
              <a:schemeClr val="tx1"/>
            </a:solidFill>
            <a:miter lim="800000"/>
            <a:headEnd/>
            <a:tailEnd/>
          </a:ln>
        </p:spPr>
        <p:txBody>
          <a:bodyPr wrap="none" anchor="ctr">
            <a:prstTxWarp prst="textNoShape">
              <a:avLst/>
            </a:prstTxWarp>
          </a:bodyPr>
          <a:lstStyle/>
          <a:p>
            <a:endParaRPr lang="en-US"/>
          </a:p>
        </p:txBody>
      </p:sp>
      <p:sp>
        <p:nvSpPr>
          <p:cNvPr id="118800" name="Text Box 15"/>
          <p:cNvSpPr txBox="1">
            <a:spLocks noChangeArrowheads="1"/>
          </p:cNvSpPr>
          <p:nvPr/>
        </p:nvSpPr>
        <p:spPr bwMode="auto">
          <a:xfrm>
            <a:off x="6475413" y="59436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a:t>+NUMA</a:t>
            </a:r>
          </a:p>
        </p:txBody>
      </p:sp>
      <p:sp>
        <p:nvSpPr>
          <p:cNvPr id="118801" name="Text Box 16"/>
          <p:cNvSpPr txBox="1">
            <a:spLocks noChangeArrowheads="1"/>
          </p:cNvSpPr>
          <p:nvPr/>
        </p:nvSpPr>
        <p:spPr bwMode="auto">
          <a:xfrm>
            <a:off x="6475413" y="38100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dirty="0"/>
              <a:t>+Cache </a:t>
            </a:r>
            <a:r>
              <a:rPr lang="en-US" sz="1200" dirty="0" smtClean="0"/>
              <a:t>bypass</a:t>
            </a:r>
            <a:endParaRPr lang="en-US" sz="1200" dirty="0"/>
          </a:p>
        </p:txBody>
      </p:sp>
      <p:sp>
        <p:nvSpPr>
          <p:cNvPr id="118802" name="Rectangle 17"/>
          <p:cNvSpPr>
            <a:spLocks noChangeArrowheads="1"/>
          </p:cNvSpPr>
          <p:nvPr/>
        </p:nvSpPr>
        <p:spPr bwMode="auto">
          <a:xfrm>
            <a:off x="6172200" y="3810000"/>
            <a:ext cx="228600" cy="228600"/>
          </a:xfrm>
          <a:prstGeom prst="rect">
            <a:avLst/>
          </a:prstGeom>
          <a:solidFill>
            <a:srgbClr val="FF99CC"/>
          </a:solidFill>
          <a:ln w="9525">
            <a:solidFill>
              <a:schemeClr val="tx1"/>
            </a:solidFill>
            <a:miter lim="800000"/>
            <a:headEnd/>
            <a:tailEnd/>
          </a:ln>
        </p:spPr>
        <p:txBody>
          <a:bodyPr wrap="none" anchor="ctr">
            <a:prstTxWarp prst="textNoShape">
              <a:avLst/>
            </a:prstTxWarp>
          </a:bodyPr>
          <a:lstStyle/>
          <a:p>
            <a:endParaRPr lang="en-US"/>
          </a:p>
        </p:txBody>
      </p:sp>
      <p:sp>
        <p:nvSpPr>
          <p:cNvPr id="118806" name="Rectangle 22"/>
          <p:cNvSpPr>
            <a:spLocks noChangeArrowheads="1"/>
          </p:cNvSpPr>
          <p:nvPr/>
        </p:nvSpPr>
        <p:spPr bwMode="auto">
          <a:xfrm>
            <a:off x="6172200" y="6248400"/>
            <a:ext cx="228600" cy="228600"/>
          </a:xfrm>
          <a:prstGeom prst="rect">
            <a:avLst/>
          </a:prstGeom>
          <a:solidFill>
            <a:srgbClr val="8000FF"/>
          </a:solidFill>
          <a:ln w="9525">
            <a:solidFill>
              <a:schemeClr val="tx1"/>
            </a:solidFill>
            <a:miter lim="800000"/>
            <a:headEnd/>
            <a:tailEnd/>
          </a:ln>
        </p:spPr>
        <p:txBody>
          <a:bodyPr wrap="none" anchor="ctr">
            <a:prstTxWarp prst="textNoShape">
              <a:avLst/>
            </a:prstTxWarp>
          </a:bodyPr>
          <a:lstStyle/>
          <a:p>
            <a:endParaRPr lang="en-US"/>
          </a:p>
        </p:txBody>
      </p:sp>
      <p:sp>
        <p:nvSpPr>
          <p:cNvPr id="118807" name="Text Box 23"/>
          <p:cNvSpPr txBox="1">
            <a:spLocks noChangeArrowheads="1"/>
          </p:cNvSpPr>
          <p:nvPr/>
        </p:nvSpPr>
        <p:spPr bwMode="auto">
          <a:xfrm>
            <a:off x="6478588" y="62484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dirty="0" smtClean="0"/>
              <a:t>Reference Implementation</a:t>
            </a:r>
            <a:endParaRPr lang="en-US" sz="1200" dirty="0"/>
          </a:p>
        </p:txBody>
      </p:sp>
      <p:sp>
        <p:nvSpPr>
          <p:cNvPr id="118808" name="Text Box 24"/>
          <p:cNvSpPr txBox="1">
            <a:spLocks noChangeArrowheads="1"/>
          </p:cNvSpPr>
          <p:nvPr/>
        </p:nvSpPr>
        <p:spPr bwMode="auto">
          <a:xfrm>
            <a:off x="6475413" y="44196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dirty="0" smtClean="0"/>
              <a:t>+Thread Blocking</a:t>
            </a:r>
            <a:endParaRPr lang="en-US" sz="1200" dirty="0"/>
          </a:p>
        </p:txBody>
      </p:sp>
      <p:sp>
        <p:nvSpPr>
          <p:cNvPr id="118809" name="Rectangle 25"/>
          <p:cNvSpPr>
            <a:spLocks noChangeArrowheads="1"/>
          </p:cNvSpPr>
          <p:nvPr/>
        </p:nvSpPr>
        <p:spPr bwMode="auto">
          <a:xfrm>
            <a:off x="6172200" y="4419600"/>
            <a:ext cx="228600" cy="228600"/>
          </a:xfrm>
          <a:prstGeom prst="rect">
            <a:avLst/>
          </a:prstGeom>
          <a:solidFill>
            <a:srgbClr val="FCD522"/>
          </a:solidFill>
          <a:ln w="9525">
            <a:solidFill>
              <a:schemeClr val="tx1"/>
            </a:solidFill>
            <a:miter lim="800000"/>
            <a:headEnd/>
            <a:tailEnd/>
          </a:ln>
        </p:spPr>
        <p:txBody>
          <a:bodyPr wrap="none" anchor="ctr">
            <a:prstTxWarp prst="textNoShape">
              <a:avLst/>
            </a:prstTxWarp>
          </a:bodyPr>
          <a:lstStyle/>
          <a:p>
            <a:endParaRPr lang="en-US"/>
          </a:p>
        </p:txBody>
      </p:sp>
      <p:pic>
        <p:nvPicPr>
          <p:cNvPr id="27" name="Picture 26" descr="7_vf_full.pdf"/>
          <p:cNvPicPr>
            <a:picLocks/>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200400" y="3886200"/>
            <a:ext cx="2743200" cy="2743200"/>
          </a:xfrm>
          <a:prstGeom prst="rect">
            <a:avLst/>
          </a:prstGeom>
        </p:spPr>
      </p:pic>
      <p:pic>
        <p:nvPicPr>
          <p:cNvPr id="32" name="Picture 31" descr="7_nehalem_full.pdf"/>
          <p:cNvPicPr>
            <a:picLocks/>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28600" y="1143000"/>
            <a:ext cx="2743200" cy="2743200"/>
          </a:xfrm>
          <a:prstGeom prst="rect">
            <a:avLst/>
          </a:prstGeom>
        </p:spPr>
      </p:pic>
      <p:pic>
        <p:nvPicPr>
          <p:cNvPr id="33" name="Picture 32" descr="7_clovertown_full.pdf"/>
          <p:cNvPicPr>
            <a:picLocks/>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200400" y="1143000"/>
            <a:ext cx="2743200" cy="2743200"/>
          </a:xfrm>
          <a:prstGeom prst="rect">
            <a:avLst/>
          </a:prstGeom>
        </p:spPr>
      </p:pic>
      <p:pic>
        <p:nvPicPr>
          <p:cNvPr id="34" name="Picture 33" descr="7_bgp_full.pdf"/>
          <p:cNvPicPr>
            <a:picLocks/>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228600" y="3886200"/>
            <a:ext cx="2743200" cy="2743200"/>
          </a:xfrm>
          <a:prstGeom prst="rect">
            <a:avLst/>
          </a:prstGeom>
        </p:spPr>
      </p:pic>
      <p:sp>
        <p:nvSpPr>
          <p:cNvPr id="35" name="Text Box 16"/>
          <p:cNvSpPr txBox="1">
            <a:spLocks noChangeArrowheads="1"/>
          </p:cNvSpPr>
          <p:nvPr/>
        </p:nvSpPr>
        <p:spPr bwMode="auto">
          <a:xfrm>
            <a:off x="6477000" y="3505200"/>
            <a:ext cx="2286000" cy="228600"/>
          </a:xfrm>
          <a:prstGeom prst="rect">
            <a:avLst/>
          </a:prstGeom>
          <a:noFill/>
          <a:ln w="9525">
            <a:noFill/>
            <a:miter lim="800000"/>
            <a:headEnd/>
            <a:tailEnd/>
          </a:ln>
        </p:spPr>
        <p:txBody>
          <a:bodyPr lIns="0" tIns="0" rIns="0" bIns="0" anchor="ctr">
            <a:prstTxWarp prst="textNoShape">
              <a:avLst/>
            </a:prstTxWarp>
          </a:bodyPr>
          <a:lstStyle/>
          <a:p>
            <a:r>
              <a:rPr lang="en-US" sz="1200" dirty="0" smtClean="0"/>
              <a:t>+2</a:t>
            </a:r>
            <a:r>
              <a:rPr lang="en-US" sz="1200" baseline="30000" dirty="0" smtClean="0"/>
              <a:t>nd</a:t>
            </a:r>
            <a:r>
              <a:rPr lang="en-US" sz="1200" dirty="0" smtClean="0"/>
              <a:t> pass thru greedy search</a:t>
            </a:r>
            <a:endParaRPr lang="en-US" sz="1200" dirty="0"/>
          </a:p>
        </p:txBody>
      </p:sp>
      <p:sp>
        <p:nvSpPr>
          <p:cNvPr id="36" name="Rectangle 17"/>
          <p:cNvSpPr>
            <a:spLocks noChangeArrowheads="1"/>
          </p:cNvSpPr>
          <p:nvPr/>
        </p:nvSpPr>
        <p:spPr bwMode="auto">
          <a:xfrm>
            <a:off x="6173787" y="3505200"/>
            <a:ext cx="228600" cy="228600"/>
          </a:xfrm>
          <a:prstGeom prst="rect">
            <a:avLst/>
          </a:prstGeom>
          <a:solidFill>
            <a:srgbClr val="800000"/>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endParaRPr lang="en-US"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15</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Where are we on the roofline?</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lang="en-US" sz="2000" kern="0" dirty="0" smtClean="0">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1.95 </a:t>
            </a:r>
            <a:r>
              <a:rPr lang="en-US" sz="2000" kern="0" dirty="0" err="1" smtClean="0">
                <a:latin typeface="+mn-lt"/>
                <a:ea typeface="+mn-ea"/>
                <a:cs typeface="+mn-cs"/>
              </a:rPr>
              <a:t>gstencil/s</a:t>
            </a:r>
            <a:r>
              <a:rPr lang="en-US" sz="2000" kern="0" dirty="0" smtClean="0">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lang="en-US" sz="2000" kern="0" dirty="0" smtClean="0">
                <a:latin typeface="+mn-lt"/>
                <a:ea typeface="+mn-ea"/>
                <a:cs typeface="+mn-cs"/>
              </a:rPr>
              <a:t>= 15.6 </a:t>
            </a:r>
            <a:r>
              <a:rPr lang="en-US" sz="2000" kern="0" dirty="0" err="1" smtClean="0">
                <a:latin typeface="+mn-lt"/>
                <a:ea typeface="+mn-ea"/>
                <a:cs typeface="+mn-cs"/>
              </a:rPr>
              <a:t>gflop/s</a:t>
            </a:r>
            <a:endParaRPr lang="en-US" sz="2000" kern="0" dirty="0" smtClean="0">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lang="en-US" sz="2000" kern="0" dirty="0" err="1" smtClean="0">
                <a:latin typeface="+mn-lt"/>
                <a:ea typeface="+mn-ea"/>
                <a:cs typeface="+mn-cs"/>
              </a:rPr>
              <a:t>flop:byte</a:t>
            </a:r>
            <a:r>
              <a:rPr lang="en-US" sz="2000" kern="0" dirty="0" smtClean="0">
                <a:latin typeface="+mn-lt"/>
                <a:ea typeface="+mn-ea"/>
                <a:cs typeface="+mn-cs"/>
              </a:rPr>
              <a:t> &lt; 0.5 (</a:t>
            </a:r>
            <a:r>
              <a:rPr lang="en-US" sz="2000" kern="0" dirty="0" err="1" smtClean="0">
                <a:latin typeface="+mn-lt"/>
                <a:ea typeface="+mn-ea"/>
                <a:cs typeface="+mn-cs"/>
              </a:rPr>
              <a:t>movntpd</a:t>
            </a:r>
            <a:r>
              <a:rPr lang="en-US" sz="2000" kern="0" dirty="0" smtClean="0">
                <a:latin typeface="+mn-lt"/>
                <a:ea typeface="+mn-ea"/>
                <a:cs typeface="+mn-cs"/>
              </a:rPr>
              <a:t>)</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grpSp>
        <p:nvGrpSpPr>
          <p:cNvPr id="6" name="Group 23"/>
          <p:cNvGrpSpPr>
            <a:grpSpLocks/>
          </p:cNvGrpSpPr>
          <p:nvPr/>
        </p:nvGrpSpPr>
        <p:grpSpPr bwMode="auto">
          <a:xfrm>
            <a:off x="696913" y="1373188"/>
            <a:ext cx="4332287" cy="4799012"/>
            <a:chOff x="439" y="865"/>
            <a:chExt cx="2729" cy="3023"/>
          </a:xfrm>
        </p:grpSpPr>
        <p:sp>
          <p:nvSpPr>
            <p:cNvPr id="26" name="Text Box 24"/>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7" name="Text Box 25"/>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8" name="Text Box 26"/>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29" name="Text Box 27"/>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0" name="Text Box 28"/>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1" name="Text Box 29"/>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2" name="Text Box 30"/>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3" name="Text Box 31"/>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4" name="Text Box 32"/>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5" name="Text Box 33"/>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6" name="Text Box 34"/>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7" name="Text Box 35"/>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8" name="Text Box 36"/>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39" name="Text Box 37"/>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0" name="Text Box 38"/>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dirty="0"/>
                <a:t>2</a:t>
              </a:r>
            </a:p>
          </p:txBody>
        </p:sp>
        <p:sp>
          <p:nvSpPr>
            <p:cNvPr id="41" name="Text Box 39"/>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2" name="Text Box 40"/>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3" name="Text Box 41"/>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sp>
        <p:nvSpPr>
          <p:cNvPr id="51" name="Line 644"/>
          <p:cNvSpPr>
            <a:spLocks noChangeAspect="1" noChangeShapeType="1"/>
          </p:cNvSpPr>
          <p:nvPr/>
        </p:nvSpPr>
        <p:spPr bwMode="auto">
          <a:xfrm flipV="1">
            <a:off x="1601788" y="2362200"/>
            <a:ext cx="2436812" cy="24368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grpSp>
        <p:nvGrpSpPr>
          <p:cNvPr id="25" name="Group 55"/>
          <p:cNvGrpSpPr>
            <a:grpSpLocks/>
          </p:cNvGrpSpPr>
          <p:nvPr/>
        </p:nvGrpSpPr>
        <p:grpSpPr bwMode="auto">
          <a:xfrm>
            <a:off x="1601788" y="1373188"/>
            <a:ext cx="3427412" cy="4341812"/>
            <a:chOff x="1009" y="865"/>
            <a:chExt cx="2159" cy="2735"/>
          </a:xfrm>
        </p:grpSpPr>
        <p:sp>
          <p:nvSpPr>
            <p:cNvPr id="58" name="Line 56"/>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9" name="Line 57"/>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60" name="Text Box 58"/>
          <p:cNvSpPr txBox="1">
            <a:spLocks noChangeAspect="1" noChangeArrowheads="1"/>
          </p:cNvSpPr>
          <p:nvPr/>
        </p:nvSpPr>
        <p:spPr bwMode="auto">
          <a:xfrm>
            <a:off x="16779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dirty="0" smtClean="0"/>
              <a:t>Xeon X5550</a:t>
            </a:r>
          </a:p>
          <a:p>
            <a:pPr algn="ctr"/>
            <a:r>
              <a:rPr lang="en-US" sz="2400" b="1" dirty="0" smtClean="0"/>
              <a:t>(Nehalem)</a:t>
            </a:r>
            <a:endParaRPr lang="en-US" sz="2400" b="1" dirty="0"/>
          </a:p>
        </p:txBody>
      </p:sp>
      <p:sp>
        <p:nvSpPr>
          <p:cNvPr id="77" name="Right Triangle 76"/>
          <p:cNvSpPr/>
          <p:nvPr/>
        </p:nvSpPr>
        <p:spPr bwMode="auto">
          <a:xfrm flipH="1">
            <a:off x="1600200" y="2362200"/>
            <a:ext cx="1981200" cy="1981200"/>
          </a:xfrm>
          <a:prstGeom prst="rtTriangle">
            <a:avLst/>
          </a:prstGeom>
          <a:solidFill>
            <a:srgbClr val="0000FF">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4" name="Diagonal Stripe 73"/>
          <p:cNvSpPr/>
          <p:nvPr/>
        </p:nvSpPr>
        <p:spPr bwMode="auto">
          <a:xfrm>
            <a:off x="1600200" y="2362200"/>
            <a:ext cx="2438400" cy="2438400"/>
          </a:xfrm>
          <a:prstGeom prst="diagStripe">
            <a:avLst>
              <a:gd name="adj" fmla="val 80278"/>
            </a:avLst>
          </a:prstGeom>
          <a:solidFill>
            <a:srgbClr val="FF008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9" name="Rectangle 78"/>
          <p:cNvSpPr/>
          <p:nvPr/>
        </p:nvSpPr>
        <p:spPr bwMode="auto">
          <a:xfrm>
            <a:off x="3581400" y="2362200"/>
            <a:ext cx="1219200" cy="1981200"/>
          </a:xfrm>
          <a:prstGeom prst="rect">
            <a:avLst/>
          </a:prstGeom>
          <a:solidFill>
            <a:srgbClr val="0000FF">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6" name="Line 44"/>
          <p:cNvSpPr>
            <a:spLocks noChangeAspect="1" noChangeShapeType="1"/>
          </p:cNvSpPr>
          <p:nvPr/>
        </p:nvSpPr>
        <p:spPr bwMode="auto">
          <a:xfrm flipH="1" flipV="1">
            <a:off x="3124200" y="2819400"/>
            <a:ext cx="16764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7" name="Text Box 45"/>
          <p:cNvSpPr txBox="1">
            <a:spLocks noChangeAspect="1" noChangeArrowheads="1"/>
          </p:cNvSpPr>
          <p:nvPr/>
        </p:nvSpPr>
        <p:spPr bwMode="auto">
          <a:xfrm>
            <a:off x="3171825" y="30480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dirty="0" err="1">
                <a:solidFill>
                  <a:srgbClr val="0000FF"/>
                </a:solidFill>
              </a:rPr>
              <a:t>w</a:t>
            </a:r>
            <a:r>
              <a:rPr lang="en-US" sz="1200" dirty="0">
                <a:solidFill>
                  <a:srgbClr val="0000FF"/>
                </a:solidFill>
              </a:rPr>
              <a:t>/out SIMD</a:t>
            </a:r>
          </a:p>
        </p:txBody>
      </p:sp>
      <p:sp>
        <p:nvSpPr>
          <p:cNvPr id="48" name="Line 46"/>
          <p:cNvSpPr>
            <a:spLocks noChangeAspect="1" noChangeShapeType="1"/>
          </p:cNvSpPr>
          <p:nvPr/>
        </p:nvSpPr>
        <p:spPr bwMode="auto">
          <a:xfrm flipH="1" flipV="1">
            <a:off x="2667000" y="3276600"/>
            <a:ext cx="21336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9" name="Line 47"/>
          <p:cNvSpPr>
            <a:spLocks noChangeAspect="1" noChangeShapeType="1"/>
          </p:cNvSpPr>
          <p:nvPr/>
        </p:nvSpPr>
        <p:spPr bwMode="auto">
          <a:xfrm flipH="1" flipV="1">
            <a:off x="1600200" y="4343400"/>
            <a:ext cx="32004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2" name="Text Box 50"/>
          <p:cNvSpPr txBox="1">
            <a:spLocks noChangeAspect="1" noChangeArrowheads="1"/>
          </p:cNvSpPr>
          <p:nvPr/>
        </p:nvSpPr>
        <p:spPr bwMode="auto">
          <a:xfrm>
            <a:off x="2487613" y="2590800"/>
            <a:ext cx="2312987" cy="228600"/>
          </a:xfrm>
          <a:prstGeom prst="rect">
            <a:avLst/>
          </a:prstGeom>
          <a:noFill/>
          <a:ln w="12700">
            <a:noFill/>
            <a:miter lim="800000"/>
            <a:headEnd/>
            <a:tailEnd/>
          </a:ln>
        </p:spPr>
        <p:txBody>
          <a:bodyPr lIns="0" tIns="0" rIns="0" bIns="0" anchor="b">
            <a:prstTxWarp prst="textNoShape">
              <a:avLst/>
            </a:prstTxWarp>
          </a:bodyPr>
          <a:lstStyle/>
          <a:p>
            <a:pPr algn="r"/>
            <a:r>
              <a:rPr lang="en-US" sz="1200" dirty="0" err="1">
                <a:solidFill>
                  <a:srgbClr val="0000FF"/>
                </a:solidFill>
              </a:rPr>
              <a:t>mul</a:t>
            </a:r>
            <a:r>
              <a:rPr lang="en-US" sz="1200" dirty="0">
                <a:solidFill>
                  <a:srgbClr val="0000FF"/>
                </a:solidFill>
              </a:rPr>
              <a:t> / add imbalance</a:t>
            </a:r>
          </a:p>
        </p:txBody>
      </p:sp>
      <p:sp>
        <p:nvSpPr>
          <p:cNvPr id="53" name="Text Box 51"/>
          <p:cNvSpPr txBox="1">
            <a:spLocks noChangeAspect="1" noChangeArrowheads="1"/>
          </p:cNvSpPr>
          <p:nvPr/>
        </p:nvSpPr>
        <p:spPr bwMode="auto">
          <a:xfrm>
            <a:off x="3171825" y="41148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dirty="0" err="1">
                <a:solidFill>
                  <a:srgbClr val="0000FF"/>
                </a:solidFill>
              </a:rPr>
              <a:t>w</a:t>
            </a:r>
            <a:r>
              <a:rPr lang="en-US" sz="1200" dirty="0">
                <a:solidFill>
                  <a:srgbClr val="0000FF"/>
                </a:solidFill>
              </a:rPr>
              <a:t>/out ILP</a:t>
            </a:r>
          </a:p>
        </p:txBody>
      </p:sp>
      <p:sp>
        <p:nvSpPr>
          <p:cNvPr id="61" name="Text Box 640"/>
          <p:cNvSpPr txBox="1">
            <a:spLocks noChangeAspect="1" noChangeArrowheads="1"/>
          </p:cNvSpPr>
          <p:nvPr/>
        </p:nvSpPr>
        <p:spPr bwMode="auto">
          <a:xfrm>
            <a:off x="3171825" y="21336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dirty="0">
                <a:solidFill>
                  <a:srgbClr val="0000FF"/>
                </a:solidFill>
              </a:rPr>
              <a:t>peak DP</a:t>
            </a:r>
          </a:p>
        </p:txBody>
      </p:sp>
      <p:sp>
        <p:nvSpPr>
          <p:cNvPr id="62" name="Line 647"/>
          <p:cNvSpPr>
            <a:spLocks noChangeAspect="1" noChangeShapeType="1"/>
          </p:cNvSpPr>
          <p:nvPr/>
        </p:nvSpPr>
        <p:spPr bwMode="auto">
          <a:xfrm flipV="1">
            <a:off x="1600200" y="2362200"/>
            <a:ext cx="1981200" cy="19812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63" name="Line 637"/>
          <p:cNvSpPr>
            <a:spLocks noChangeAspect="1" noChangeShapeType="1"/>
          </p:cNvSpPr>
          <p:nvPr/>
        </p:nvSpPr>
        <p:spPr bwMode="auto">
          <a:xfrm flipH="1" flipV="1">
            <a:off x="3581400" y="2362200"/>
            <a:ext cx="12192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81" name="Line 64"/>
          <p:cNvSpPr>
            <a:spLocks noChangeShapeType="1"/>
          </p:cNvSpPr>
          <p:nvPr/>
        </p:nvSpPr>
        <p:spPr bwMode="auto">
          <a:xfrm>
            <a:off x="2514600" y="2514600"/>
            <a:ext cx="0" cy="3200400"/>
          </a:xfrm>
          <a:prstGeom prst="line">
            <a:avLst/>
          </a:prstGeom>
          <a:noFill/>
          <a:ln w="38100">
            <a:solidFill>
              <a:srgbClr val="008000"/>
            </a:solidFill>
            <a:round/>
            <a:headEnd/>
            <a:tailEnd/>
          </a:ln>
        </p:spPr>
        <p:txBody>
          <a:bodyPr wrap="none" anchor="ctr">
            <a:prstTxWarp prst="textNoShape">
              <a:avLst/>
            </a:prstTxWarp>
          </a:bodyPr>
          <a:lstStyle/>
          <a:p>
            <a:endParaRPr lang="en-US"/>
          </a:p>
        </p:txBody>
      </p:sp>
      <p:sp>
        <p:nvSpPr>
          <p:cNvPr id="82" name="Text Box 68"/>
          <p:cNvSpPr txBox="1">
            <a:spLocks noChangeAspect="1" noChangeArrowheads="1"/>
          </p:cNvSpPr>
          <p:nvPr/>
        </p:nvSpPr>
        <p:spPr bwMode="auto">
          <a:xfrm rot="5400000">
            <a:off x="10668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dirty="0">
                <a:solidFill>
                  <a:srgbClr val="008040"/>
                </a:solidFill>
              </a:rPr>
              <a:t>only compulsory miss traffic</a:t>
            </a:r>
          </a:p>
        </p:txBody>
      </p:sp>
      <p:sp>
        <p:nvSpPr>
          <p:cNvPr id="55" name="Text Box 53"/>
          <p:cNvSpPr txBox="1">
            <a:spLocks noChangeAspect="1" noChangeArrowheads="1"/>
          </p:cNvSpPr>
          <p:nvPr/>
        </p:nvSpPr>
        <p:spPr bwMode="auto">
          <a:xfrm rot="18900000">
            <a:off x="1373188" y="3450429"/>
            <a:ext cx="2741612" cy="228600"/>
          </a:xfrm>
          <a:prstGeom prst="rect">
            <a:avLst/>
          </a:prstGeom>
          <a:noFill/>
          <a:ln w="12700">
            <a:noFill/>
            <a:miter lim="800000"/>
            <a:headEnd/>
            <a:tailEnd/>
          </a:ln>
        </p:spPr>
        <p:txBody>
          <a:bodyPr lIns="0" tIns="0" rIns="0" bIns="0" anchor="b">
            <a:prstTxWarp prst="textNoShape">
              <a:avLst/>
            </a:prstTxWarp>
          </a:bodyPr>
          <a:lstStyle/>
          <a:p>
            <a:r>
              <a:rPr lang="en-US" sz="1200" dirty="0" err="1">
                <a:solidFill>
                  <a:srgbClr val="FF0080"/>
                </a:solidFill>
              </a:rPr>
              <a:t>w</a:t>
            </a:r>
            <a:r>
              <a:rPr lang="en-US" sz="1200" dirty="0">
                <a:solidFill>
                  <a:srgbClr val="FF0080"/>
                </a:solidFill>
              </a:rPr>
              <a:t>/out NUMA</a:t>
            </a:r>
          </a:p>
        </p:txBody>
      </p:sp>
      <p:sp>
        <p:nvSpPr>
          <p:cNvPr id="64" name="Text Box 62"/>
          <p:cNvSpPr txBox="1">
            <a:spLocks noChangeAspect="1" noChangeArrowheads="1"/>
          </p:cNvSpPr>
          <p:nvPr/>
        </p:nvSpPr>
        <p:spPr bwMode="auto">
          <a:xfrm rot="18900000">
            <a:off x="1373188" y="2993229"/>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dirty="0">
                <a:solidFill>
                  <a:srgbClr val="FF0080"/>
                </a:solidFill>
              </a:rPr>
              <a:t>Stream Bandwidth</a:t>
            </a:r>
          </a:p>
        </p:txBody>
      </p:sp>
      <p:sp>
        <p:nvSpPr>
          <p:cNvPr id="78" name="Oval 77"/>
          <p:cNvSpPr/>
          <p:nvPr/>
        </p:nvSpPr>
        <p:spPr bwMode="auto">
          <a:xfrm>
            <a:off x="2438400" y="3392424"/>
            <a:ext cx="152400" cy="152400"/>
          </a:xfrm>
          <a:prstGeom prst="ellipse">
            <a:avLst/>
          </a:prstGeom>
          <a:solidFill>
            <a:srgbClr val="FFFF66"/>
          </a:solidFill>
          <a:ln w="9525" cap="flat" cmpd="sng" algn="ctr">
            <a:solidFill>
              <a:srgbClr val="FF8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27-point stencil</a:t>
            </a:r>
            <a:endParaRPr lang="en-US" dirty="0"/>
          </a:p>
        </p:txBody>
      </p:sp>
      <p:sp>
        <p:nvSpPr>
          <p:cNvPr id="3" name="Content Placeholder 2"/>
          <p:cNvSpPr>
            <a:spLocks noGrp="1"/>
          </p:cNvSpPr>
          <p:nvPr>
            <p:ph idx="1"/>
          </p:nvPr>
        </p:nvSpPr>
        <p:spPr>
          <a:xfrm>
            <a:off x="455613" y="1143000"/>
            <a:ext cx="5486400" cy="5256213"/>
          </a:xfrm>
        </p:spPr>
        <p:txBody>
          <a:bodyPr/>
          <a:lstStyle/>
          <a:p>
            <a:r>
              <a:rPr lang="en-US" dirty="0" smtClean="0"/>
              <a:t>Here, we have:</a:t>
            </a:r>
          </a:p>
          <a:p>
            <a:pPr lvl="1"/>
            <a:r>
              <a:rPr lang="en-US" dirty="0" smtClean="0"/>
              <a:t>4 coefficients</a:t>
            </a:r>
          </a:p>
          <a:p>
            <a:pPr lvl="1"/>
            <a:r>
              <a:rPr lang="en-US" dirty="0" smtClean="0"/>
              <a:t>30 flop’s</a:t>
            </a:r>
          </a:p>
          <a:p>
            <a:pPr lvl="1"/>
            <a:r>
              <a:rPr lang="en-US" dirty="0" smtClean="0"/>
              <a:t>higher register pressure/reuse</a:t>
            </a:r>
          </a:p>
          <a:p>
            <a:pPr lvl="1"/>
            <a:r>
              <a:rPr lang="en-US" dirty="0" smtClean="0"/>
              <a:t>arithmetic intensity of up to 1.875 flops/byte</a:t>
            </a:r>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16</a:t>
            </a:fld>
            <a:endParaRPr lang="en-US"/>
          </a:p>
        </p:txBody>
      </p:sp>
      <p:grpSp>
        <p:nvGrpSpPr>
          <p:cNvPr id="5" name="Group 111"/>
          <p:cNvGrpSpPr/>
          <p:nvPr/>
        </p:nvGrpSpPr>
        <p:grpSpPr>
          <a:xfrm>
            <a:off x="5943600" y="1371600"/>
            <a:ext cx="2743200" cy="2743200"/>
            <a:chOff x="14935200" y="1371600"/>
            <a:chExt cx="2743200" cy="2743200"/>
          </a:xfrm>
        </p:grpSpPr>
        <p:sp>
          <p:nvSpPr>
            <p:cNvPr id="16" name="Rectangle 15"/>
            <p:cNvSpPr/>
            <p:nvPr/>
          </p:nvSpPr>
          <p:spPr bwMode="auto">
            <a:xfrm>
              <a:off x="14935200" y="1371600"/>
              <a:ext cx="2743200" cy="2743200"/>
            </a:xfrm>
            <a:prstGeom prst="rect">
              <a:avLst/>
            </a:prstGeom>
            <a:solidFill>
              <a:schemeClr val="bg1">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8" name="Freeform 2"/>
            <p:cNvSpPr>
              <a:spLocks/>
            </p:cNvSpPr>
            <p:nvPr/>
          </p:nvSpPr>
          <p:spPr bwMode="auto">
            <a:xfrm>
              <a:off x="16611600" y="1524000"/>
              <a:ext cx="914400" cy="18288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alpha val="25000"/>
              </a:srgbClr>
            </a:solidFill>
            <a:ln w="9525">
              <a:solidFill>
                <a:schemeClr val="tx1"/>
              </a:solidFill>
              <a:prstDash val="sysDash"/>
              <a:round/>
              <a:headEnd/>
              <a:tailEnd/>
            </a:ln>
          </p:spPr>
          <p:txBody>
            <a:bodyPr vert="horz" wrap="none" lIns="91440" tIns="45720" rIns="91440" bIns="45720" numCol="1" anchor="ctr" anchorCtr="0" compatLnSpc="1">
              <a:prstTxWarp prst="textNoShape">
                <a:avLst/>
              </a:prstTxWarp>
            </a:bodyPr>
            <a:lstStyle/>
            <a:p>
              <a:endParaRPr lang="en-US"/>
            </a:p>
          </p:txBody>
        </p:sp>
        <p:grpSp>
          <p:nvGrpSpPr>
            <p:cNvPr id="6" name="Group 108"/>
            <p:cNvGrpSpPr/>
            <p:nvPr/>
          </p:nvGrpSpPr>
          <p:grpSpPr>
            <a:xfrm>
              <a:off x="16459200" y="1447800"/>
              <a:ext cx="1143000" cy="1981200"/>
              <a:chOff x="16459200" y="1447800"/>
              <a:chExt cx="1143000" cy="1981200"/>
            </a:xfrm>
          </p:grpSpPr>
          <p:sp>
            <p:nvSpPr>
              <p:cNvPr id="25" name="Oval 24"/>
              <p:cNvSpPr/>
              <p:nvPr/>
            </p:nvSpPr>
            <p:spPr bwMode="auto">
              <a:xfrm>
                <a:off x="16989552" y="23622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1" name="Oval 30"/>
              <p:cNvSpPr/>
              <p:nvPr/>
            </p:nvSpPr>
            <p:spPr bwMode="auto">
              <a:xfrm>
                <a:off x="17449800" y="26670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2" name="Oval 31"/>
              <p:cNvSpPr/>
              <p:nvPr/>
            </p:nvSpPr>
            <p:spPr bwMode="auto">
              <a:xfrm>
                <a:off x="16535400" y="20574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6" name="Oval 35"/>
              <p:cNvSpPr/>
              <p:nvPr/>
            </p:nvSpPr>
            <p:spPr bwMode="auto">
              <a:xfrm>
                <a:off x="16989552" y="29718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2" name="Oval 41"/>
              <p:cNvSpPr/>
              <p:nvPr/>
            </p:nvSpPr>
            <p:spPr bwMode="auto">
              <a:xfrm>
                <a:off x="17449800" y="32766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3" name="Oval 42"/>
              <p:cNvSpPr/>
              <p:nvPr/>
            </p:nvSpPr>
            <p:spPr bwMode="auto">
              <a:xfrm>
                <a:off x="16535400" y="26670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7" name="Oval 46"/>
              <p:cNvSpPr/>
              <p:nvPr/>
            </p:nvSpPr>
            <p:spPr bwMode="auto">
              <a:xfrm>
                <a:off x="16989552" y="17526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2" name="Line 13"/>
              <p:cNvSpPr>
                <a:spLocks noChangeShapeType="1"/>
              </p:cNvSpPr>
              <p:nvPr/>
            </p:nvSpPr>
            <p:spPr bwMode="auto">
              <a:xfrm flipV="1">
                <a:off x="16459200" y="1524000"/>
                <a:ext cx="152400" cy="12192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3" name="Oval 52"/>
              <p:cNvSpPr/>
              <p:nvPr/>
            </p:nvSpPr>
            <p:spPr bwMode="auto">
              <a:xfrm>
                <a:off x="17449800" y="20574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4" name="Oval 53"/>
              <p:cNvSpPr/>
              <p:nvPr/>
            </p:nvSpPr>
            <p:spPr bwMode="auto">
              <a:xfrm>
                <a:off x="16535400" y="14478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5" name="Line 13"/>
              <p:cNvSpPr>
                <a:spLocks noChangeShapeType="1"/>
              </p:cNvSpPr>
              <p:nvPr/>
            </p:nvSpPr>
            <p:spPr bwMode="auto">
              <a:xfrm flipV="1">
                <a:off x="16459200" y="1828800"/>
                <a:ext cx="609600" cy="9144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6" name="Line 13"/>
              <p:cNvSpPr>
                <a:spLocks noChangeShapeType="1"/>
              </p:cNvSpPr>
              <p:nvPr/>
            </p:nvSpPr>
            <p:spPr bwMode="auto">
              <a:xfrm flipV="1">
                <a:off x="16459200" y="2133600"/>
                <a:ext cx="1066800" cy="6096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8" name="Line 13"/>
              <p:cNvSpPr>
                <a:spLocks noChangeShapeType="1"/>
              </p:cNvSpPr>
              <p:nvPr/>
            </p:nvSpPr>
            <p:spPr bwMode="auto">
              <a:xfrm>
                <a:off x="16459200" y="2743200"/>
                <a:ext cx="1066800" cy="6096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9" name="Line 13"/>
              <p:cNvSpPr>
                <a:spLocks noChangeShapeType="1"/>
              </p:cNvSpPr>
              <p:nvPr/>
            </p:nvSpPr>
            <p:spPr bwMode="auto">
              <a:xfrm flipV="1">
                <a:off x="16459200" y="2438400"/>
                <a:ext cx="609600" cy="3048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60" name="Line 13"/>
              <p:cNvSpPr>
                <a:spLocks noChangeShapeType="1"/>
              </p:cNvSpPr>
              <p:nvPr/>
            </p:nvSpPr>
            <p:spPr bwMode="auto">
              <a:xfrm>
                <a:off x="16459200" y="2743200"/>
                <a:ext cx="609600" cy="3048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61" name="Line 13"/>
              <p:cNvSpPr>
                <a:spLocks noChangeShapeType="1"/>
              </p:cNvSpPr>
              <p:nvPr/>
            </p:nvSpPr>
            <p:spPr bwMode="auto">
              <a:xfrm flipV="1">
                <a:off x="16459200" y="2133600"/>
                <a:ext cx="152400" cy="6096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62" name="Line 13"/>
              <p:cNvSpPr>
                <a:spLocks noChangeShapeType="1"/>
              </p:cNvSpPr>
              <p:nvPr/>
            </p:nvSpPr>
            <p:spPr bwMode="auto">
              <a:xfrm flipV="1">
                <a:off x="16459200" y="2743200"/>
                <a:ext cx="152400" cy="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7" name="Line 13"/>
              <p:cNvSpPr>
                <a:spLocks noChangeShapeType="1"/>
              </p:cNvSpPr>
              <p:nvPr/>
            </p:nvSpPr>
            <p:spPr bwMode="auto">
              <a:xfrm flipV="1">
                <a:off x="16459200" y="2743200"/>
                <a:ext cx="1066800" cy="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grpSp>
      </p:grpSp>
      <p:grpSp>
        <p:nvGrpSpPr>
          <p:cNvPr id="7" name="Group 110"/>
          <p:cNvGrpSpPr/>
          <p:nvPr/>
        </p:nvGrpSpPr>
        <p:grpSpPr>
          <a:xfrm>
            <a:off x="6096000" y="1371600"/>
            <a:ext cx="2743200" cy="2743200"/>
            <a:chOff x="12115800" y="1371600"/>
            <a:chExt cx="2743200" cy="2743200"/>
          </a:xfrm>
        </p:grpSpPr>
        <p:sp>
          <p:nvSpPr>
            <p:cNvPr id="63" name="Rectangle 62"/>
            <p:cNvSpPr/>
            <p:nvPr/>
          </p:nvSpPr>
          <p:spPr bwMode="auto">
            <a:xfrm>
              <a:off x="12115800" y="1371600"/>
              <a:ext cx="2743200" cy="2743200"/>
            </a:xfrm>
            <a:prstGeom prst="rect">
              <a:avLst/>
            </a:prstGeom>
            <a:solidFill>
              <a:schemeClr val="bg1">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7" name="Freeform 2"/>
            <p:cNvSpPr>
              <a:spLocks/>
            </p:cNvSpPr>
            <p:nvPr/>
          </p:nvSpPr>
          <p:spPr bwMode="auto">
            <a:xfrm>
              <a:off x="13030200" y="1828800"/>
              <a:ext cx="914400" cy="18288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alpha val="25000"/>
              </a:srgbClr>
            </a:solidFill>
            <a:ln w="9525">
              <a:solidFill>
                <a:schemeClr val="tx1"/>
              </a:solidFill>
              <a:prstDash val="sysDash"/>
              <a:round/>
              <a:headEnd/>
              <a:tailEnd/>
            </a:ln>
          </p:spPr>
          <p:txBody>
            <a:bodyPr vert="horz" wrap="none" lIns="91440" tIns="45720" rIns="91440" bIns="45720" numCol="1" anchor="ctr" anchorCtr="0" compatLnSpc="1">
              <a:prstTxWarp prst="textNoShape">
                <a:avLst/>
              </a:prstTxWarp>
            </a:bodyPr>
            <a:lstStyle/>
            <a:p>
              <a:endParaRPr lang="en-US"/>
            </a:p>
          </p:txBody>
        </p:sp>
        <p:grpSp>
          <p:nvGrpSpPr>
            <p:cNvPr id="8" name="Group 109"/>
            <p:cNvGrpSpPr/>
            <p:nvPr/>
          </p:nvGrpSpPr>
          <p:grpSpPr>
            <a:xfrm>
              <a:off x="12954000" y="1752600"/>
              <a:ext cx="1066800" cy="1981200"/>
              <a:chOff x="12954000" y="1752600"/>
              <a:chExt cx="1066800" cy="1981200"/>
            </a:xfrm>
          </p:grpSpPr>
          <p:sp>
            <p:nvSpPr>
              <p:cNvPr id="66" name="Oval 65"/>
              <p:cNvSpPr/>
              <p:nvPr/>
            </p:nvSpPr>
            <p:spPr bwMode="auto">
              <a:xfrm>
                <a:off x="13868400" y="29718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7" name="Oval 66"/>
              <p:cNvSpPr/>
              <p:nvPr/>
            </p:nvSpPr>
            <p:spPr bwMode="auto">
              <a:xfrm>
                <a:off x="12954000" y="23622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8" name="Oval 67"/>
              <p:cNvSpPr/>
              <p:nvPr/>
            </p:nvSpPr>
            <p:spPr bwMode="auto">
              <a:xfrm>
                <a:off x="13408152" y="32766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9" name="Oval 68"/>
              <p:cNvSpPr/>
              <p:nvPr/>
            </p:nvSpPr>
            <p:spPr bwMode="auto">
              <a:xfrm>
                <a:off x="13868400" y="35814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0" name="Oval 69"/>
              <p:cNvSpPr/>
              <p:nvPr/>
            </p:nvSpPr>
            <p:spPr bwMode="auto">
              <a:xfrm>
                <a:off x="12954000" y="29718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1" name="Oval 70"/>
              <p:cNvSpPr/>
              <p:nvPr/>
            </p:nvSpPr>
            <p:spPr bwMode="auto">
              <a:xfrm>
                <a:off x="13408152" y="20574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2" name="Line 13"/>
              <p:cNvSpPr>
                <a:spLocks noChangeShapeType="1"/>
              </p:cNvSpPr>
              <p:nvPr/>
            </p:nvSpPr>
            <p:spPr bwMode="auto">
              <a:xfrm flipH="1" flipV="1">
                <a:off x="13030200" y="1828800"/>
                <a:ext cx="457200" cy="9144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73" name="Oval 72"/>
              <p:cNvSpPr/>
              <p:nvPr/>
            </p:nvSpPr>
            <p:spPr bwMode="auto">
              <a:xfrm>
                <a:off x="13868400" y="23622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4" name="Oval 73"/>
              <p:cNvSpPr/>
              <p:nvPr/>
            </p:nvSpPr>
            <p:spPr bwMode="auto">
              <a:xfrm>
                <a:off x="12954000" y="17526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5" name="Line 13"/>
              <p:cNvSpPr>
                <a:spLocks noChangeShapeType="1"/>
              </p:cNvSpPr>
              <p:nvPr/>
            </p:nvSpPr>
            <p:spPr bwMode="auto">
              <a:xfrm flipV="1">
                <a:off x="13487400" y="2133600"/>
                <a:ext cx="0" cy="6096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6" name="Line 13"/>
              <p:cNvSpPr>
                <a:spLocks noChangeShapeType="1"/>
              </p:cNvSpPr>
              <p:nvPr/>
            </p:nvSpPr>
            <p:spPr bwMode="auto">
              <a:xfrm flipV="1">
                <a:off x="13487400" y="2438400"/>
                <a:ext cx="457200" cy="3048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77" name="Line 13"/>
              <p:cNvSpPr>
                <a:spLocks noChangeShapeType="1"/>
              </p:cNvSpPr>
              <p:nvPr/>
            </p:nvSpPr>
            <p:spPr bwMode="auto">
              <a:xfrm>
                <a:off x="13487400" y="2743200"/>
                <a:ext cx="457200" cy="3048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78" name="Line 13"/>
              <p:cNvSpPr>
                <a:spLocks noChangeShapeType="1"/>
              </p:cNvSpPr>
              <p:nvPr/>
            </p:nvSpPr>
            <p:spPr bwMode="auto">
              <a:xfrm>
                <a:off x="13487400" y="2743200"/>
                <a:ext cx="457200" cy="9144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80" name="Line 13"/>
              <p:cNvSpPr>
                <a:spLocks noChangeShapeType="1"/>
              </p:cNvSpPr>
              <p:nvPr/>
            </p:nvSpPr>
            <p:spPr bwMode="auto">
              <a:xfrm>
                <a:off x="13487400" y="2743200"/>
                <a:ext cx="0" cy="6096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81" name="Line 13"/>
              <p:cNvSpPr>
                <a:spLocks noChangeShapeType="1"/>
              </p:cNvSpPr>
              <p:nvPr/>
            </p:nvSpPr>
            <p:spPr bwMode="auto">
              <a:xfrm flipH="1" flipV="1">
                <a:off x="13030200" y="2438400"/>
                <a:ext cx="457200" cy="3048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dirty="0"/>
              </a:p>
            </p:txBody>
          </p:sp>
          <p:sp>
            <p:nvSpPr>
              <p:cNvPr id="82" name="Line 13"/>
              <p:cNvSpPr>
                <a:spLocks noChangeShapeType="1"/>
              </p:cNvSpPr>
              <p:nvPr/>
            </p:nvSpPr>
            <p:spPr bwMode="auto">
              <a:xfrm flipH="1">
                <a:off x="13030200" y="2743200"/>
                <a:ext cx="457200" cy="3048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64" name="Oval 63"/>
              <p:cNvSpPr/>
              <p:nvPr/>
            </p:nvSpPr>
            <p:spPr bwMode="auto">
              <a:xfrm>
                <a:off x="13411200" y="2667000"/>
                <a:ext cx="152400" cy="152400"/>
              </a:xfrm>
              <a:prstGeom prst="ellipse">
                <a:avLst/>
              </a:prstGeom>
              <a:solidFill>
                <a:srgbClr val="FF8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grpSp>
      <p:grpSp>
        <p:nvGrpSpPr>
          <p:cNvPr id="9" name="Group 113"/>
          <p:cNvGrpSpPr/>
          <p:nvPr/>
        </p:nvGrpSpPr>
        <p:grpSpPr>
          <a:xfrm>
            <a:off x="6248400" y="1371600"/>
            <a:ext cx="2743200" cy="2743200"/>
            <a:chOff x="9296400" y="1371600"/>
            <a:chExt cx="2743200" cy="2743200"/>
          </a:xfrm>
        </p:grpSpPr>
        <p:sp>
          <p:nvSpPr>
            <p:cNvPr id="92" name="Line 13"/>
            <p:cNvSpPr>
              <a:spLocks noChangeShapeType="1"/>
            </p:cNvSpPr>
            <p:nvPr/>
          </p:nvSpPr>
          <p:spPr bwMode="auto">
            <a:xfrm flipH="1" flipV="1">
              <a:off x="9448800" y="2133600"/>
              <a:ext cx="1066800" cy="6096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5" name="Line 13"/>
            <p:cNvSpPr>
              <a:spLocks noChangeShapeType="1"/>
            </p:cNvSpPr>
            <p:nvPr/>
          </p:nvSpPr>
          <p:spPr bwMode="auto">
            <a:xfrm flipH="1" flipV="1">
              <a:off x="9906000" y="2438400"/>
              <a:ext cx="609600" cy="3048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6" name="Line 13"/>
            <p:cNvSpPr>
              <a:spLocks noChangeShapeType="1"/>
            </p:cNvSpPr>
            <p:nvPr/>
          </p:nvSpPr>
          <p:spPr bwMode="auto">
            <a:xfrm flipH="1" flipV="1">
              <a:off x="10363200" y="2743200"/>
              <a:ext cx="152400" cy="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7" name="Line 13"/>
            <p:cNvSpPr>
              <a:spLocks noChangeShapeType="1"/>
            </p:cNvSpPr>
            <p:nvPr/>
          </p:nvSpPr>
          <p:spPr bwMode="auto">
            <a:xfrm flipH="1">
              <a:off x="10363200" y="2743200"/>
              <a:ext cx="152400" cy="6096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8" name="Line 13"/>
            <p:cNvSpPr>
              <a:spLocks noChangeShapeType="1"/>
            </p:cNvSpPr>
            <p:nvPr/>
          </p:nvSpPr>
          <p:spPr bwMode="auto">
            <a:xfrm flipH="1">
              <a:off x="10363200" y="2743200"/>
              <a:ext cx="152400" cy="12192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9" name="Line 13"/>
            <p:cNvSpPr>
              <a:spLocks noChangeShapeType="1"/>
            </p:cNvSpPr>
            <p:nvPr/>
          </p:nvSpPr>
          <p:spPr bwMode="auto">
            <a:xfrm flipH="1">
              <a:off x="9906000" y="2743200"/>
              <a:ext cx="609600" cy="3048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00" name="Line 13"/>
            <p:cNvSpPr>
              <a:spLocks noChangeShapeType="1"/>
            </p:cNvSpPr>
            <p:nvPr/>
          </p:nvSpPr>
          <p:spPr bwMode="auto">
            <a:xfrm flipH="1">
              <a:off x="9906000" y="2743200"/>
              <a:ext cx="609600" cy="9144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01" name="Line 13"/>
            <p:cNvSpPr>
              <a:spLocks noChangeShapeType="1"/>
            </p:cNvSpPr>
            <p:nvPr/>
          </p:nvSpPr>
          <p:spPr bwMode="auto">
            <a:xfrm flipH="1" flipV="1">
              <a:off x="9448800" y="2743200"/>
              <a:ext cx="1066800" cy="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02" name="Line 13"/>
            <p:cNvSpPr>
              <a:spLocks noChangeShapeType="1"/>
            </p:cNvSpPr>
            <p:nvPr/>
          </p:nvSpPr>
          <p:spPr bwMode="auto">
            <a:xfrm flipH="1">
              <a:off x="9448800" y="2743200"/>
              <a:ext cx="1066800" cy="6096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83" name="Rectangle 82"/>
            <p:cNvSpPr/>
            <p:nvPr/>
          </p:nvSpPr>
          <p:spPr bwMode="auto">
            <a:xfrm>
              <a:off x="9296400" y="1371600"/>
              <a:ext cx="2743200" cy="2743200"/>
            </a:xfrm>
            <a:prstGeom prst="rect">
              <a:avLst/>
            </a:prstGeom>
            <a:solidFill>
              <a:schemeClr val="bg1">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9154" name="Freeform 2"/>
            <p:cNvSpPr>
              <a:spLocks/>
            </p:cNvSpPr>
            <p:nvPr/>
          </p:nvSpPr>
          <p:spPr bwMode="auto">
            <a:xfrm>
              <a:off x="9448800" y="2133600"/>
              <a:ext cx="914400" cy="18288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alpha val="25000"/>
              </a:srgbClr>
            </a:solidFill>
            <a:ln w="9525">
              <a:solidFill>
                <a:schemeClr val="tx1"/>
              </a:solidFill>
              <a:prstDash val="sysDash"/>
              <a:round/>
              <a:headEnd/>
              <a:tailEnd/>
            </a:ln>
          </p:spPr>
          <p:txBody>
            <a:bodyPr vert="horz" wrap="none" lIns="91440" tIns="45720" rIns="91440" bIns="45720" numCol="1" anchor="ctr" anchorCtr="0" compatLnSpc="1">
              <a:prstTxWarp prst="textNoShape">
                <a:avLst/>
              </a:prstTxWarp>
            </a:bodyPr>
            <a:lstStyle/>
            <a:p>
              <a:endParaRPr lang="en-US"/>
            </a:p>
          </p:txBody>
        </p:sp>
        <p:grpSp>
          <p:nvGrpSpPr>
            <p:cNvPr id="10" name="Group 112"/>
            <p:cNvGrpSpPr/>
            <p:nvPr/>
          </p:nvGrpSpPr>
          <p:grpSpPr>
            <a:xfrm>
              <a:off x="9372600" y="2057400"/>
              <a:ext cx="1066800" cy="1981200"/>
              <a:chOff x="9372600" y="2057400"/>
              <a:chExt cx="1066800" cy="1981200"/>
            </a:xfrm>
          </p:grpSpPr>
          <p:sp>
            <p:nvSpPr>
              <p:cNvPr id="85" name="Oval 84"/>
              <p:cNvSpPr/>
              <p:nvPr/>
            </p:nvSpPr>
            <p:spPr bwMode="auto">
              <a:xfrm>
                <a:off x="9826752" y="29718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6" name="Oval 85"/>
              <p:cNvSpPr/>
              <p:nvPr/>
            </p:nvSpPr>
            <p:spPr bwMode="auto">
              <a:xfrm>
                <a:off x="10287000" y="32766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7" name="Oval 86"/>
              <p:cNvSpPr/>
              <p:nvPr/>
            </p:nvSpPr>
            <p:spPr bwMode="auto">
              <a:xfrm>
                <a:off x="9372600" y="26670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8" name="Oval 87"/>
              <p:cNvSpPr/>
              <p:nvPr/>
            </p:nvSpPr>
            <p:spPr bwMode="auto">
              <a:xfrm>
                <a:off x="9826752" y="35814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9" name="Oval 88"/>
              <p:cNvSpPr/>
              <p:nvPr/>
            </p:nvSpPr>
            <p:spPr bwMode="auto">
              <a:xfrm>
                <a:off x="10287000" y="38862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0" name="Oval 89"/>
              <p:cNvSpPr/>
              <p:nvPr/>
            </p:nvSpPr>
            <p:spPr bwMode="auto">
              <a:xfrm>
                <a:off x="9372600" y="32766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1" name="Oval 90"/>
              <p:cNvSpPr/>
              <p:nvPr/>
            </p:nvSpPr>
            <p:spPr bwMode="auto">
              <a:xfrm>
                <a:off x="9826752" y="23622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3" name="Oval 92"/>
              <p:cNvSpPr/>
              <p:nvPr/>
            </p:nvSpPr>
            <p:spPr bwMode="auto">
              <a:xfrm>
                <a:off x="10287000" y="26670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4" name="Oval 93"/>
              <p:cNvSpPr/>
              <p:nvPr/>
            </p:nvSpPr>
            <p:spPr bwMode="auto">
              <a:xfrm>
                <a:off x="9372600" y="20574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Algorithmic Transformations</a:t>
            </a:r>
            <a:endParaRPr lang="en-US" dirty="0"/>
          </a:p>
        </p:txBody>
      </p:sp>
      <p:sp>
        <p:nvSpPr>
          <p:cNvPr id="3" name="Content Placeholder 2"/>
          <p:cNvSpPr>
            <a:spLocks noGrp="1"/>
          </p:cNvSpPr>
          <p:nvPr>
            <p:ph idx="1"/>
          </p:nvPr>
        </p:nvSpPr>
        <p:spPr>
          <a:xfrm>
            <a:off x="455613" y="1143000"/>
            <a:ext cx="5486400" cy="5256213"/>
          </a:xfrm>
        </p:spPr>
        <p:txBody>
          <a:bodyPr/>
          <a:lstStyle/>
          <a:p>
            <a:r>
              <a:rPr lang="en-US" dirty="0" smtClean="0"/>
              <a:t>Subtly performance (stencils/</a:t>
            </a:r>
            <a:r>
              <a:rPr lang="en-US" dirty="0" err="1" smtClean="0"/>
              <a:t>s</a:t>
            </a:r>
            <a:r>
              <a:rPr lang="en-US" dirty="0" smtClean="0"/>
              <a:t>) can go down (more flops per stencil) but both performance (</a:t>
            </a:r>
            <a:r>
              <a:rPr lang="en-US" dirty="0" err="1" smtClean="0"/>
              <a:t>gflop/s</a:t>
            </a:r>
            <a:r>
              <a:rPr lang="en-US" dirty="0" smtClean="0"/>
              <a:t>) and time to solution can improve (fewer sweeps to converge)</a:t>
            </a:r>
          </a:p>
          <a:p>
            <a:endParaRPr lang="en-US" dirty="0" smtClean="0"/>
          </a:p>
          <a:p>
            <a:r>
              <a:rPr lang="en-US" dirty="0" smtClean="0"/>
              <a:t>Two approaches:</a:t>
            </a:r>
          </a:p>
          <a:p>
            <a:pPr lvl="1"/>
            <a:r>
              <a:rPr lang="en-US" dirty="0" smtClean="0"/>
              <a:t>27-point stencil (~30 flops per stencil)</a:t>
            </a:r>
          </a:p>
          <a:p>
            <a:pPr lvl="1"/>
            <a:r>
              <a:rPr lang="en-US" dirty="0" smtClean="0"/>
              <a:t>27-point stencil with inter-stencil</a:t>
            </a:r>
          </a:p>
          <a:p>
            <a:pPr lvl="1">
              <a:buNone/>
            </a:pPr>
            <a:r>
              <a:rPr lang="en-US" dirty="0" smtClean="0"/>
              <a:t>	</a:t>
            </a:r>
            <a:r>
              <a:rPr lang="en-US" b="1" dirty="0" smtClean="0">
                <a:solidFill>
                  <a:srgbClr val="0000FF"/>
                </a:solidFill>
              </a:rPr>
              <a:t>common </a:t>
            </a:r>
            <a:r>
              <a:rPr lang="en-US" b="1" dirty="0" err="1" smtClean="0">
                <a:solidFill>
                  <a:srgbClr val="0000FF"/>
                </a:solidFill>
              </a:rPr>
              <a:t>subexpression</a:t>
            </a:r>
            <a:r>
              <a:rPr lang="en-US" b="1" dirty="0" smtClean="0">
                <a:solidFill>
                  <a:srgbClr val="0000FF"/>
                </a:solidFill>
              </a:rPr>
              <a:t> elimination</a:t>
            </a:r>
          </a:p>
          <a:p>
            <a:pPr lvl="1">
              <a:buNone/>
            </a:pPr>
            <a:r>
              <a:rPr lang="en-US" dirty="0" smtClean="0"/>
              <a:t>	(~20+ flops/stencil)</a:t>
            </a:r>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17</a:t>
            </a:fld>
            <a:endParaRPr lang="en-US"/>
          </a:p>
        </p:txBody>
      </p:sp>
      <p:grpSp>
        <p:nvGrpSpPr>
          <p:cNvPr id="5" name="Group 111"/>
          <p:cNvGrpSpPr/>
          <p:nvPr/>
        </p:nvGrpSpPr>
        <p:grpSpPr>
          <a:xfrm>
            <a:off x="5943600" y="1371600"/>
            <a:ext cx="2743200" cy="2743200"/>
            <a:chOff x="14935200" y="1371600"/>
            <a:chExt cx="2743200" cy="2743200"/>
          </a:xfrm>
        </p:grpSpPr>
        <p:sp>
          <p:nvSpPr>
            <p:cNvPr id="16" name="Rectangle 15"/>
            <p:cNvSpPr/>
            <p:nvPr/>
          </p:nvSpPr>
          <p:spPr bwMode="auto">
            <a:xfrm>
              <a:off x="14935200" y="1371600"/>
              <a:ext cx="2743200" cy="2743200"/>
            </a:xfrm>
            <a:prstGeom prst="rect">
              <a:avLst/>
            </a:prstGeom>
            <a:solidFill>
              <a:schemeClr val="bg1">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8" name="Freeform 2"/>
            <p:cNvSpPr>
              <a:spLocks/>
            </p:cNvSpPr>
            <p:nvPr/>
          </p:nvSpPr>
          <p:spPr bwMode="auto">
            <a:xfrm>
              <a:off x="16611600" y="1524000"/>
              <a:ext cx="914400" cy="18288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alpha val="25000"/>
              </a:srgbClr>
            </a:solidFill>
            <a:ln w="9525">
              <a:solidFill>
                <a:schemeClr val="tx1"/>
              </a:solidFill>
              <a:prstDash val="sysDash"/>
              <a:round/>
              <a:headEnd/>
              <a:tailEnd/>
            </a:ln>
          </p:spPr>
          <p:txBody>
            <a:bodyPr vert="horz" wrap="none" lIns="91440" tIns="45720" rIns="91440" bIns="45720" numCol="1" anchor="ctr" anchorCtr="0" compatLnSpc="1">
              <a:prstTxWarp prst="textNoShape">
                <a:avLst/>
              </a:prstTxWarp>
            </a:bodyPr>
            <a:lstStyle/>
            <a:p>
              <a:endParaRPr lang="en-US"/>
            </a:p>
          </p:txBody>
        </p:sp>
        <p:grpSp>
          <p:nvGrpSpPr>
            <p:cNvPr id="6" name="Group 108"/>
            <p:cNvGrpSpPr/>
            <p:nvPr/>
          </p:nvGrpSpPr>
          <p:grpSpPr>
            <a:xfrm>
              <a:off x="16459200" y="1447800"/>
              <a:ext cx="1143000" cy="1981200"/>
              <a:chOff x="16459200" y="1447800"/>
              <a:chExt cx="1143000" cy="1981200"/>
            </a:xfrm>
          </p:grpSpPr>
          <p:sp>
            <p:nvSpPr>
              <p:cNvPr id="25" name="Oval 24"/>
              <p:cNvSpPr/>
              <p:nvPr/>
            </p:nvSpPr>
            <p:spPr bwMode="auto">
              <a:xfrm>
                <a:off x="16989552" y="23622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1" name="Oval 30"/>
              <p:cNvSpPr/>
              <p:nvPr/>
            </p:nvSpPr>
            <p:spPr bwMode="auto">
              <a:xfrm>
                <a:off x="17449800" y="26670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2" name="Oval 31"/>
              <p:cNvSpPr/>
              <p:nvPr/>
            </p:nvSpPr>
            <p:spPr bwMode="auto">
              <a:xfrm>
                <a:off x="16535400" y="20574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6" name="Oval 35"/>
              <p:cNvSpPr/>
              <p:nvPr/>
            </p:nvSpPr>
            <p:spPr bwMode="auto">
              <a:xfrm>
                <a:off x="16989552" y="29718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2" name="Oval 41"/>
              <p:cNvSpPr/>
              <p:nvPr/>
            </p:nvSpPr>
            <p:spPr bwMode="auto">
              <a:xfrm>
                <a:off x="17449800" y="32766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3" name="Oval 42"/>
              <p:cNvSpPr/>
              <p:nvPr/>
            </p:nvSpPr>
            <p:spPr bwMode="auto">
              <a:xfrm>
                <a:off x="16535400" y="26670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7" name="Oval 46"/>
              <p:cNvSpPr/>
              <p:nvPr/>
            </p:nvSpPr>
            <p:spPr bwMode="auto">
              <a:xfrm>
                <a:off x="16989552" y="17526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2" name="Line 13"/>
              <p:cNvSpPr>
                <a:spLocks noChangeShapeType="1"/>
              </p:cNvSpPr>
              <p:nvPr/>
            </p:nvSpPr>
            <p:spPr bwMode="auto">
              <a:xfrm flipV="1">
                <a:off x="16459200" y="1524000"/>
                <a:ext cx="152400" cy="12192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3" name="Oval 52"/>
              <p:cNvSpPr/>
              <p:nvPr/>
            </p:nvSpPr>
            <p:spPr bwMode="auto">
              <a:xfrm>
                <a:off x="17449800" y="20574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4" name="Oval 53"/>
              <p:cNvSpPr/>
              <p:nvPr/>
            </p:nvSpPr>
            <p:spPr bwMode="auto">
              <a:xfrm>
                <a:off x="16535400" y="14478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5" name="Line 13"/>
              <p:cNvSpPr>
                <a:spLocks noChangeShapeType="1"/>
              </p:cNvSpPr>
              <p:nvPr/>
            </p:nvSpPr>
            <p:spPr bwMode="auto">
              <a:xfrm flipV="1">
                <a:off x="16459200" y="1828800"/>
                <a:ext cx="609600" cy="9144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6" name="Line 13"/>
              <p:cNvSpPr>
                <a:spLocks noChangeShapeType="1"/>
              </p:cNvSpPr>
              <p:nvPr/>
            </p:nvSpPr>
            <p:spPr bwMode="auto">
              <a:xfrm flipV="1">
                <a:off x="16459200" y="2133600"/>
                <a:ext cx="1066800" cy="6096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8" name="Line 13"/>
              <p:cNvSpPr>
                <a:spLocks noChangeShapeType="1"/>
              </p:cNvSpPr>
              <p:nvPr/>
            </p:nvSpPr>
            <p:spPr bwMode="auto">
              <a:xfrm>
                <a:off x="16459200" y="2743200"/>
                <a:ext cx="1066800" cy="6096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9" name="Line 13"/>
              <p:cNvSpPr>
                <a:spLocks noChangeShapeType="1"/>
              </p:cNvSpPr>
              <p:nvPr/>
            </p:nvSpPr>
            <p:spPr bwMode="auto">
              <a:xfrm flipV="1">
                <a:off x="16459200" y="2438400"/>
                <a:ext cx="609600" cy="3048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60" name="Line 13"/>
              <p:cNvSpPr>
                <a:spLocks noChangeShapeType="1"/>
              </p:cNvSpPr>
              <p:nvPr/>
            </p:nvSpPr>
            <p:spPr bwMode="auto">
              <a:xfrm>
                <a:off x="16459200" y="2743200"/>
                <a:ext cx="609600" cy="3048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61" name="Line 13"/>
              <p:cNvSpPr>
                <a:spLocks noChangeShapeType="1"/>
              </p:cNvSpPr>
              <p:nvPr/>
            </p:nvSpPr>
            <p:spPr bwMode="auto">
              <a:xfrm flipV="1">
                <a:off x="16459200" y="2133600"/>
                <a:ext cx="152400" cy="6096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62" name="Line 13"/>
              <p:cNvSpPr>
                <a:spLocks noChangeShapeType="1"/>
              </p:cNvSpPr>
              <p:nvPr/>
            </p:nvSpPr>
            <p:spPr bwMode="auto">
              <a:xfrm flipV="1">
                <a:off x="16459200" y="2743200"/>
                <a:ext cx="152400" cy="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57" name="Line 13"/>
              <p:cNvSpPr>
                <a:spLocks noChangeShapeType="1"/>
              </p:cNvSpPr>
              <p:nvPr/>
            </p:nvSpPr>
            <p:spPr bwMode="auto">
              <a:xfrm flipV="1">
                <a:off x="16459200" y="2743200"/>
                <a:ext cx="1066800" cy="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grpSp>
      </p:grpSp>
      <p:grpSp>
        <p:nvGrpSpPr>
          <p:cNvPr id="7" name="Group 110"/>
          <p:cNvGrpSpPr/>
          <p:nvPr/>
        </p:nvGrpSpPr>
        <p:grpSpPr>
          <a:xfrm>
            <a:off x="6096000" y="1371600"/>
            <a:ext cx="2743200" cy="2743200"/>
            <a:chOff x="12115800" y="1371600"/>
            <a:chExt cx="2743200" cy="2743200"/>
          </a:xfrm>
        </p:grpSpPr>
        <p:sp>
          <p:nvSpPr>
            <p:cNvPr id="63" name="Rectangle 62"/>
            <p:cNvSpPr/>
            <p:nvPr/>
          </p:nvSpPr>
          <p:spPr bwMode="auto">
            <a:xfrm>
              <a:off x="12115800" y="1371600"/>
              <a:ext cx="2743200" cy="2743200"/>
            </a:xfrm>
            <a:prstGeom prst="rect">
              <a:avLst/>
            </a:prstGeom>
            <a:solidFill>
              <a:schemeClr val="bg1">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7" name="Freeform 2"/>
            <p:cNvSpPr>
              <a:spLocks/>
            </p:cNvSpPr>
            <p:nvPr/>
          </p:nvSpPr>
          <p:spPr bwMode="auto">
            <a:xfrm>
              <a:off x="13030200" y="1828800"/>
              <a:ext cx="914400" cy="18288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alpha val="25000"/>
              </a:srgbClr>
            </a:solidFill>
            <a:ln w="9525">
              <a:solidFill>
                <a:schemeClr val="tx1"/>
              </a:solidFill>
              <a:prstDash val="sysDash"/>
              <a:round/>
              <a:headEnd/>
              <a:tailEnd/>
            </a:ln>
          </p:spPr>
          <p:txBody>
            <a:bodyPr vert="horz" wrap="none" lIns="91440" tIns="45720" rIns="91440" bIns="45720" numCol="1" anchor="ctr" anchorCtr="0" compatLnSpc="1">
              <a:prstTxWarp prst="textNoShape">
                <a:avLst/>
              </a:prstTxWarp>
            </a:bodyPr>
            <a:lstStyle/>
            <a:p>
              <a:endParaRPr lang="en-US"/>
            </a:p>
          </p:txBody>
        </p:sp>
        <p:grpSp>
          <p:nvGrpSpPr>
            <p:cNvPr id="8" name="Group 109"/>
            <p:cNvGrpSpPr/>
            <p:nvPr/>
          </p:nvGrpSpPr>
          <p:grpSpPr>
            <a:xfrm>
              <a:off x="12954000" y="1752600"/>
              <a:ext cx="1066800" cy="1981200"/>
              <a:chOff x="12954000" y="1752600"/>
              <a:chExt cx="1066800" cy="1981200"/>
            </a:xfrm>
          </p:grpSpPr>
          <p:sp>
            <p:nvSpPr>
              <p:cNvPr id="66" name="Oval 65"/>
              <p:cNvSpPr/>
              <p:nvPr/>
            </p:nvSpPr>
            <p:spPr bwMode="auto">
              <a:xfrm>
                <a:off x="13868400" y="29718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7" name="Oval 66"/>
              <p:cNvSpPr/>
              <p:nvPr/>
            </p:nvSpPr>
            <p:spPr bwMode="auto">
              <a:xfrm>
                <a:off x="12954000" y="23622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8" name="Oval 67"/>
              <p:cNvSpPr/>
              <p:nvPr/>
            </p:nvSpPr>
            <p:spPr bwMode="auto">
              <a:xfrm>
                <a:off x="13408152" y="32766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9" name="Oval 68"/>
              <p:cNvSpPr/>
              <p:nvPr/>
            </p:nvSpPr>
            <p:spPr bwMode="auto">
              <a:xfrm>
                <a:off x="13868400" y="35814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0" name="Oval 69"/>
              <p:cNvSpPr/>
              <p:nvPr/>
            </p:nvSpPr>
            <p:spPr bwMode="auto">
              <a:xfrm>
                <a:off x="12954000" y="29718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1" name="Oval 70"/>
              <p:cNvSpPr/>
              <p:nvPr/>
            </p:nvSpPr>
            <p:spPr bwMode="auto">
              <a:xfrm>
                <a:off x="13408152" y="20574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2" name="Line 13"/>
              <p:cNvSpPr>
                <a:spLocks noChangeShapeType="1"/>
              </p:cNvSpPr>
              <p:nvPr/>
            </p:nvSpPr>
            <p:spPr bwMode="auto">
              <a:xfrm flipH="1" flipV="1">
                <a:off x="13030200" y="1828800"/>
                <a:ext cx="457200" cy="9144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73" name="Oval 72"/>
              <p:cNvSpPr/>
              <p:nvPr/>
            </p:nvSpPr>
            <p:spPr bwMode="auto">
              <a:xfrm>
                <a:off x="13868400" y="23622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4" name="Oval 73"/>
              <p:cNvSpPr/>
              <p:nvPr/>
            </p:nvSpPr>
            <p:spPr bwMode="auto">
              <a:xfrm>
                <a:off x="12954000" y="17526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5" name="Line 13"/>
              <p:cNvSpPr>
                <a:spLocks noChangeShapeType="1"/>
              </p:cNvSpPr>
              <p:nvPr/>
            </p:nvSpPr>
            <p:spPr bwMode="auto">
              <a:xfrm flipV="1">
                <a:off x="13487400" y="2133600"/>
                <a:ext cx="0" cy="6096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6" name="Line 13"/>
              <p:cNvSpPr>
                <a:spLocks noChangeShapeType="1"/>
              </p:cNvSpPr>
              <p:nvPr/>
            </p:nvSpPr>
            <p:spPr bwMode="auto">
              <a:xfrm flipV="1">
                <a:off x="13487400" y="2438400"/>
                <a:ext cx="457200" cy="3048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77" name="Line 13"/>
              <p:cNvSpPr>
                <a:spLocks noChangeShapeType="1"/>
              </p:cNvSpPr>
              <p:nvPr/>
            </p:nvSpPr>
            <p:spPr bwMode="auto">
              <a:xfrm>
                <a:off x="13487400" y="2743200"/>
                <a:ext cx="457200" cy="3048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78" name="Line 13"/>
              <p:cNvSpPr>
                <a:spLocks noChangeShapeType="1"/>
              </p:cNvSpPr>
              <p:nvPr/>
            </p:nvSpPr>
            <p:spPr bwMode="auto">
              <a:xfrm>
                <a:off x="13487400" y="2743200"/>
                <a:ext cx="457200" cy="9144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80" name="Line 13"/>
              <p:cNvSpPr>
                <a:spLocks noChangeShapeType="1"/>
              </p:cNvSpPr>
              <p:nvPr/>
            </p:nvSpPr>
            <p:spPr bwMode="auto">
              <a:xfrm>
                <a:off x="13487400" y="2743200"/>
                <a:ext cx="0" cy="6096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81" name="Line 13"/>
              <p:cNvSpPr>
                <a:spLocks noChangeShapeType="1"/>
              </p:cNvSpPr>
              <p:nvPr/>
            </p:nvSpPr>
            <p:spPr bwMode="auto">
              <a:xfrm flipH="1" flipV="1">
                <a:off x="13030200" y="2438400"/>
                <a:ext cx="457200" cy="3048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dirty="0"/>
              </a:p>
            </p:txBody>
          </p:sp>
          <p:sp>
            <p:nvSpPr>
              <p:cNvPr id="82" name="Line 13"/>
              <p:cNvSpPr>
                <a:spLocks noChangeShapeType="1"/>
              </p:cNvSpPr>
              <p:nvPr/>
            </p:nvSpPr>
            <p:spPr bwMode="auto">
              <a:xfrm flipH="1">
                <a:off x="13030200" y="2743200"/>
                <a:ext cx="457200" cy="3048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64" name="Oval 63"/>
              <p:cNvSpPr/>
              <p:nvPr/>
            </p:nvSpPr>
            <p:spPr bwMode="auto">
              <a:xfrm>
                <a:off x="13411200" y="2667000"/>
                <a:ext cx="152400" cy="152400"/>
              </a:xfrm>
              <a:prstGeom prst="ellipse">
                <a:avLst/>
              </a:prstGeom>
              <a:solidFill>
                <a:srgbClr val="FF8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grpSp>
      <p:grpSp>
        <p:nvGrpSpPr>
          <p:cNvPr id="9" name="Group 113"/>
          <p:cNvGrpSpPr/>
          <p:nvPr/>
        </p:nvGrpSpPr>
        <p:grpSpPr>
          <a:xfrm>
            <a:off x="6248400" y="1371600"/>
            <a:ext cx="2743200" cy="2743200"/>
            <a:chOff x="9296400" y="1371600"/>
            <a:chExt cx="2743200" cy="2743200"/>
          </a:xfrm>
        </p:grpSpPr>
        <p:sp>
          <p:nvSpPr>
            <p:cNvPr id="92" name="Line 13"/>
            <p:cNvSpPr>
              <a:spLocks noChangeShapeType="1"/>
            </p:cNvSpPr>
            <p:nvPr/>
          </p:nvSpPr>
          <p:spPr bwMode="auto">
            <a:xfrm flipH="1" flipV="1">
              <a:off x="9448800" y="2133600"/>
              <a:ext cx="1066800" cy="6096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5" name="Line 13"/>
            <p:cNvSpPr>
              <a:spLocks noChangeShapeType="1"/>
            </p:cNvSpPr>
            <p:nvPr/>
          </p:nvSpPr>
          <p:spPr bwMode="auto">
            <a:xfrm flipH="1" flipV="1">
              <a:off x="9906000" y="2438400"/>
              <a:ext cx="609600" cy="3048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6" name="Line 13"/>
            <p:cNvSpPr>
              <a:spLocks noChangeShapeType="1"/>
            </p:cNvSpPr>
            <p:nvPr/>
          </p:nvSpPr>
          <p:spPr bwMode="auto">
            <a:xfrm flipH="1" flipV="1">
              <a:off x="10363200" y="2743200"/>
              <a:ext cx="152400" cy="0"/>
            </a:xfrm>
            <a:prstGeom prst="line">
              <a:avLst/>
            </a:prstGeom>
            <a:noFill/>
            <a:ln w="19050" cap="flat" cmpd="sng" algn="ctr">
              <a:solidFill>
                <a:schemeClr val="tx1"/>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7" name="Line 13"/>
            <p:cNvSpPr>
              <a:spLocks noChangeShapeType="1"/>
            </p:cNvSpPr>
            <p:nvPr/>
          </p:nvSpPr>
          <p:spPr bwMode="auto">
            <a:xfrm flipH="1">
              <a:off x="10363200" y="2743200"/>
              <a:ext cx="152400" cy="6096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8" name="Line 13"/>
            <p:cNvSpPr>
              <a:spLocks noChangeShapeType="1"/>
            </p:cNvSpPr>
            <p:nvPr/>
          </p:nvSpPr>
          <p:spPr bwMode="auto">
            <a:xfrm flipH="1">
              <a:off x="10363200" y="2743200"/>
              <a:ext cx="152400" cy="12192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99" name="Line 13"/>
            <p:cNvSpPr>
              <a:spLocks noChangeShapeType="1"/>
            </p:cNvSpPr>
            <p:nvPr/>
          </p:nvSpPr>
          <p:spPr bwMode="auto">
            <a:xfrm flipH="1">
              <a:off x="9906000" y="2743200"/>
              <a:ext cx="609600" cy="304800"/>
            </a:xfrm>
            <a:prstGeom prst="line">
              <a:avLst/>
            </a:prstGeom>
            <a:noFill/>
            <a:ln w="19050" cap="flat" cmpd="sng" algn="ctr">
              <a:solidFill>
                <a:srgbClr val="FF008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00" name="Line 13"/>
            <p:cNvSpPr>
              <a:spLocks noChangeShapeType="1"/>
            </p:cNvSpPr>
            <p:nvPr/>
          </p:nvSpPr>
          <p:spPr bwMode="auto">
            <a:xfrm flipH="1">
              <a:off x="9906000" y="2743200"/>
              <a:ext cx="609600" cy="91440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01" name="Line 13"/>
            <p:cNvSpPr>
              <a:spLocks noChangeShapeType="1"/>
            </p:cNvSpPr>
            <p:nvPr/>
          </p:nvSpPr>
          <p:spPr bwMode="auto">
            <a:xfrm flipH="1" flipV="1">
              <a:off x="9448800" y="2743200"/>
              <a:ext cx="1066800" cy="0"/>
            </a:xfrm>
            <a:prstGeom prst="line">
              <a:avLst/>
            </a:prstGeom>
            <a:noFill/>
            <a:ln w="19050" cap="flat" cmpd="sng" algn="ctr">
              <a:solidFill>
                <a:srgbClr val="0000FF"/>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102" name="Line 13"/>
            <p:cNvSpPr>
              <a:spLocks noChangeShapeType="1"/>
            </p:cNvSpPr>
            <p:nvPr/>
          </p:nvSpPr>
          <p:spPr bwMode="auto">
            <a:xfrm flipH="1">
              <a:off x="9448800" y="2743200"/>
              <a:ext cx="1066800" cy="609600"/>
            </a:xfrm>
            <a:prstGeom prst="line">
              <a:avLst/>
            </a:prstGeom>
            <a:noFill/>
            <a:ln w="19050" cap="flat" cmpd="sng" algn="ctr">
              <a:solidFill>
                <a:srgbClr val="008040"/>
              </a:solidFill>
              <a:prstDash val="solid"/>
              <a:round/>
              <a:headEnd type="none" w="med" len="med"/>
              <a:tailEnd type="none" w="med" len="med"/>
            </a:ln>
          </p:spPr>
          <p:txBody>
            <a:bodyPr vert="horz" wrap="none" lIns="91440" tIns="45720" rIns="91440" bIns="45720" numCol="1" anchor="ctr" anchorCtr="0" compatLnSpc="1">
              <a:prstTxWarp prst="textNoShape">
                <a:avLst/>
              </a:prstTxWarp>
            </a:bodyPr>
            <a:lstStyle/>
            <a:p>
              <a:endParaRPr lang="en-US"/>
            </a:p>
          </p:txBody>
        </p:sp>
        <p:sp>
          <p:nvSpPr>
            <p:cNvPr id="83" name="Rectangle 82"/>
            <p:cNvSpPr/>
            <p:nvPr/>
          </p:nvSpPr>
          <p:spPr bwMode="auto">
            <a:xfrm>
              <a:off x="9296400" y="1371600"/>
              <a:ext cx="2743200" cy="2743200"/>
            </a:xfrm>
            <a:prstGeom prst="rect">
              <a:avLst/>
            </a:prstGeom>
            <a:solidFill>
              <a:schemeClr val="bg1">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9154" name="Freeform 2"/>
            <p:cNvSpPr>
              <a:spLocks/>
            </p:cNvSpPr>
            <p:nvPr/>
          </p:nvSpPr>
          <p:spPr bwMode="auto">
            <a:xfrm>
              <a:off x="9448800" y="2133600"/>
              <a:ext cx="914400" cy="1828800"/>
            </a:xfrm>
            <a:custGeom>
              <a:avLst/>
              <a:gdLst/>
              <a:ahLst/>
              <a:cxnLst>
                <a:cxn ang="0">
                  <a:pos x="0" y="384"/>
                </a:cxn>
                <a:cxn ang="0">
                  <a:pos x="0" y="0"/>
                </a:cxn>
                <a:cxn ang="0">
                  <a:pos x="288" y="192"/>
                </a:cxn>
                <a:cxn ang="0">
                  <a:pos x="288" y="576"/>
                </a:cxn>
                <a:cxn ang="0">
                  <a:pos x="0" y="384"/>
                </a:cxn>
              </a:cxnLst>
              <a:rect l="0" t="0" r="r" b="b"/>
              <a:pathLst>
                <a:path w="288" h="576">
                  <a:moveTo>
                    <a:pt x="0" y="384"/>
                  </a:moveTo>
                  <a:lnTo>
                    <a:pt x="0" y="0"/>
                  </a:lnTo>
                  <a:lnTo>
                    <a:pt x="288" y="192"/>
                  </a:lnTo>
                  <a:lnTo>
                    <a:pt x="288" y="576"/>
                  </a:lnTo>
                  <a:lnTo>
                    <a:pt x="0" y="384"/>
                  </a:lnTo>
                  <a:close/>
                </a:path>
              </a:pathLst>
            </a:custGeom>
            <a:solidFill>
              <a:srgbClr val="CCCCCC">
                <a:alpha val="25000"/>
              </a:srgbClr>
            </a:solidFill>
            <a:ln w="9525">
              <a:solidFill>
                <a:schemeClr val="tx1"/>
              </a:solidFill>
              <a:prstDash val="sysDash"/>
              <a:round/>
              <a:headEnd/>
              <a:tailEnd/>
            </a:ln>
          </p:spPr>
          <p:txBody>
            <a:bodyPr vert="horz" wrap="none" lIns="91440" tIns="45720" rIns="91440" bIns="45720" numCol="1" anchor="ctr" anchorCtr="0" compatLnSpc="1">
              <a:prstTxWarp prst="textNoShape">
                <a:avLst/>
              </a:prstTxWarp>
            </a:bodyPr>
            <a:lstStyle/>
            <a:p>
              <a:endParaRPr lang="en-US"/>
            </a:p>
          </p:txBody>
        </p:sp>
        <p:grpSp>
          <p:nvGrpSpPr>
            <p:cNvPr id="10" name="Group 112"/>
            <p:cNvGrpSpPr/>
            <p:nvPr/>
          </p:nvGrpSpPr>
          <p:grpSpPr>
            <a:xfrm>
              <a:off x="9372600" y="2057400"/>
              <a:ext cx="1066800" cy="1981200"/>
              <a:chOff x="9372600" y="2057400"/>
              <a:chExt cx="1066800" cy="1981200"/>
            </a:xfrm>
          </p:grpSpPr>
          <p:sp>
            <p:nvSpPr>
              <p:cNvPr id="85" name="Oval 84"/>
              <p:cNvSpPr/>
              <p:nvPr/>
            </p:nvSpPr>
            <p:spPr bwMode="auto">
              <a:xfrm>
                <a:off x="9826752" y="2971800"/>
                <a:ext cx="152400" cy="152400"/>
              </a:xfrm>
              <a:prstGeom prst="ellipse">
                <a:avLst/>
              </a:prstGeom>
              <a:solidFill>
                <a:srgbClr val="FF6FCF"/>
              </a:solidFill>
              <a:ln w="3175"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6" name="Oval 85"/>
              <p:cNvSpPr/>
              <p:nvPr/>
            </p:nvSpPr>
            <p:spPr bwMode="auto">
              <a:xfrm>
                <a:off x="10287000" y="32766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7" name="Oval 86"/>
              <p:cNvSpPr/>
              <p:nvPr/>
            </p:nvSpPr>
            <p:spPr bwMode="auto">
              <a:xfrm>
                <a:off x="9372600" y="26670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8" name="Oval 87"/>
              <p:cNvSpPr/>
              <p:nvPr/>
            </p:nvSpPr>
            <p:spPr bwMode="auto">
              <a:xfrm>
                <a:off x="9826752" y="35814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9" name="Oval 88"/>
              <p:cNvSpPr/>
              <p:nvPr/>
            </p:nvSpPr>
            <p:spPr bwMode="auto">
              <a:xfrm>
                <a:off x="10287000" y="38862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0" name="Oval 89"/>
              <p:cNvSpPr/>
              <p:nvPr/>
            </p:nvSpPr>
            <p:spPr bwMode="auto">
              <a:xfrm>
                <a:off x="9372600" y="32766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1" name="Oval 90"/>
              <p:cNvSpPr/>
              <p:nvPr/>
            </p:nvSpPr>
            <p:spPr bwMode="auto">
              <a:xfrm>
                <a:off x="9826752" y="2362200"/>
                <a:ext cx="152400" cy="152400"/>
              </a:xfrm>
              <a:prstGeom prst="ellipse">
                <a:avLst/>
              </a:prstGeom>
              <a:solidFill>
                <a:srgbClr val="0080FF"/>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3" name="Oval 92"/>
              <p:cNvSpPr/>
              <p:nvPr/>
            </p:nvSpPr>
            <p:spPr bwMode="auto">
              <a:xfrm>
                <a:off x="10287000" y="26670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94" name="Oval 93"/>
              <p:cNvSpPr/>
              <p:nvPr/>
            </p:nvSpPr>
            <p:spPr bwMode="auto">
              <a:xfrm>
                <a:off x="9372600" y="2057400"/>
                <a:ext cx="152400" cy="152400"/>
              </a:xfrm>
              <a:prstGeom prst="ellipse">
                <a:avLst/>
              </a:prstGeom>
              <a:solidFill>
                <a:srgbClr val="00FF00"/>
              </a:solidFill>
              <a:ln w="3175" cap="flat" cmpd="sng" algn="ctr">
                <a:solidFill>
                  <a:srgbClr val="0080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36382BBB-EC0A-454D-9BFE-2104BEC31474}" type="slidenum">
              <a:rPr lang="en-US" smtClean="0"/>
              <a:pPr/>
              <a:t>18</a:t>
            </a:fld>
            <a:endParaRPr lang="en-US" smtClean="0"/>
          </a:p>
        </p:txBody>
      </p:sp>
      <p:sp>
        <p:nvSpPr>
          <p:cNvPr id="118787" name="Rectangle 2"/>
          <p:cNvSpPr>
            <a:spLocks noGrp="1" noChangeArrowheads="1"/>
          </p:cNvSpPr>
          <p:nvPr>
            <p:ph type="title"/>
          </p:nvPr>
        </p:nvSpPr>
        <p:spPr/>
        <p:txBody>
          <a:bodyPr/>
          <a:lstStyle/>
          <a:p>
            <a:r>
              <a:rPr lang="en-US" dirty="0" smtClean="0"/>
              <a:t>Auto-tuned 27-point Stencil </a:t>
            </a:r>
            <a:br>
              <a:rPr lang="en-US" dirty="0" smtClean="0"/>
            </a:br>
            <a:r>
              <a:rPr lang="en-US" sz="1600" dirty="0" smtClean="0"/>
              <a:t>(full tuning, double-precision, 256</a:t>
            </a:r>
            <a:r>
              <a:rPr lang="en-US" sz="1600" baseline="30000" dirty="0" smtClean="0"/>
              <a:t>3</a:t>
            </a:r>
            <a:r>
              <a:rPr lang="en-US" sz="1600" dirty="0" smtClean="0"/>
              <a:t>, single node)</a:t>
            </a:r>
            <a:endParaRPr lang="en-US" sz="1600" dirty="0"/>
          </a:p>
        </p:txBody>
      </p:sp>
      <p:sp>
        <p:nvSpPr>
          <p:cNvPr id="118788" name="Rectangle 3"/>
          <p:cNvSpPr>
            <a:spLocks noGrp="1" noChangeArrowheads="1"/>
          </p:cNvSpPr>
          <p:nvPr>
            <p:ph type="body" idx="1"/>
          </p:nvPr>
        </p:nvSpPr>
        <p:spPr>
          <a:xfrm>
            <a:off x="5943600" y="1141413"/>
            <a:ext cx="2970213" cy="2667000"/>
          </a:xfrm>
          <a:noFill/>
        </p:spPr>
        <p:txBody>
          <a:bodyPr/>
          <a:lstStyle/>
          <a:p>
            <a:pPr eaLnBrk="1" hangingPunct="1">
              <a:lnSpc>
                <a:spcPct val="90000"/>
              </a:lnSpc>
            </a:pPr>
            <a:r>
              <a:rPr lang="en-US" sz="1600" dirty="0" smtClean="0"/>
              <a:t>When embedded in an iterative solver, 27-point should require fewer iterations to converge</a:t>
            </a:r>
          </a:p>
          <a:p>
            <a:pPr eaLnBrk="1" hangingPunct="1">
              <a:lnSpc>
                <a:spcPct val="90000"/>
              </a:lnSpc>
            </a:pPr>
            <a:r>
              <a:rPr lang="en-US" sz="1600" dirty="0" smtClean="0"/>
              <a:t>However, performance (stencils/second) is lower, so one must tune for the right balance of performance per iteration and number of iterations</a:t>
            </a:r>
          </a:p>
          <a:p>
            <a:pPr eaLnBrk="1" hangingPunct="1">
              <a:lnSpc>
                <a:spcPct val="90000"/>
              </a:lnSpc>
            </a:pPr>
            <a:endParaRPr lang="en-US" sz="1600" dirty="0" smtClean="0"/>
          </a:p>
          <a:p>
            <a:pPr eaLnBrk="1" hangingPunct="1">
              <a:lnSpc>
                <a:spcPct val="90000"/>
              </a:lnSpc>
            </a:pPr>
            <a:r>
              <a:rPr lang="en-US" sz="1600" dirty="0" smtClean="0"/>
              <a:t>Observe </a:t>
            </a:r>
            <a:r>
              <a:rPr lang="en-US" sz="1600" dirty="0" err="1" smtClean="0"/>
              <a:t>Clovertown</a:t>
            </a:r>
            <a:r>
              <a:rPr lang="en-US" sz="1600" dirty="0" smtClean="0"/>
              <a:t> performance didn’t change (bandwidth is so poor it’s the bottleneck in either case)</a:t>
            </a:r>
            <a:endParaRPr lang="en-US" sz="1600" dirty="0"/>
          </a:p>
        </p:txBody>
      </p:sp>
      <p:sp>
        <p:nvSpPr>
          <p:cNvPr id="118801" name="Text Box 16"/>
          <p:cNvSpPr txBox="1">
            <a:spLocks noChangeArrowheads="1"/>
          </p:cNvSpPr>
          <p:nvPr/>
        </p:nvSpPr>
        <p:spPr bwMode="auto">
          <a:xfrm>
            <a:off x="6475413" y="59436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dirty="0"/>
              <a:t>+Cache </a:t>
            </a:r>
            <a:r>
              <a:rPr lang="en-US" sz="1200" dirty="0" smtClean="0"/>
              <a:t>bypass</a:t>
            </a:r>
            <a:endParaRPr lang="en-US" sz="1200" dirty="0"/>
          </a:p>
        </p:txBody>
      </p:sp>
      <p:sp>
        <p:nvSpPr>
          <p:cNvPr id="118802" name="Rectangle 17"/>
          <p:cNvSpPr>
            <a:spLocks noChangeArrowheads="1"/>
          </p:cNvSpPr>
          <p:nvPr/>
        </p:nvSpPr>
        <p:spPr bwMode="auto">
          <a:xfrm>
            <a:off x="6172200" y="5943600"/>
            <a:ext cx="228600" cy="228600"/>
          </a:xfrm>
          <a:prstGeom prst="rect">
            <a:avLst/>
          </a:prstGeom>
          <a:solidFill>
            <a:srgbClr val="FF99CC"/>
          </a:solidFill>
          <a:ln w="9525">
            <a:solidFill>
              <a:schemeClr val="tx1"/>
            </a:solidFill>
            <a:miter lim="800000"/>
            <a:headEnd/>
            <a:tailEnd/>
          </a:ln>
        </p:spPr>
        <p:txBody>
          <a:bodyPr wrap="none" anchor="ctr">
            <a:prstTxWarp prst="textNoShape">
              <a:avLst/>
            </a:prstTxWarp>
          </a:bodyPr>
          <a:lstStyle/>
          <a:p>
            <a:endParaRPr lang="en-US"/>
          </a:p>
        </p:txBody>
      </p:sp>
      <p:sp>
        <p:nvSpPr>
          <p:cNvPr id="35" name="Text Box 16"/>
          <p:cNvSpPr txBox="1">
            <a:spLocks noChangeArrowheads="1"/>
          </p:cNvSpPr>
          <p:nvPr/>
        </p:nvSpPr>
        <p:spPr bwMode="auto">
          <a:xfrm>
            <a:off x="6477000" y="5638800"/>
            <a:ext cx="2667000" cy="228600"/>
          </a:xfrm>
          <a:prstGeom prst="rect">
            <a:avLst/>
          </a:prstGeom>
          <a:noFill/>
          <a:ln w="9525">
            <a:noFill/>
            <a:miter lim="800000"/>
            <a:headEnd/>
            <a:tailEnd/>
          </a:ln>
        </p:spPr>
        <p:txBody>
          <a:bodyPr lIns="0" tIns="0" rIns="0" bIns="0" anchor="ctr">
            <a:prstTxWarp prst="textNoShape">
              <a:avLst/>
            </a:prstTxWarp>
          </a:bodyPr>
          <a:lstStyle/>
          <a:p>
            <a:r>
              <a:rPr lang="en-US" sz="1200" dirty="0" smtClean="0"/>
              <a:t>+Common </a:t>
            </a:r>
            <a:r>
              <a:rPr lang="en-US" sz="1200" dirty="0" err="1" smtClean="0"/>
              <a:t>Subexpression</a:t>
            </a:r>
            <a:r>
              <a:rPr lang="en-US" sz="1200" dirty="0" smtClean="0"/>
              <a:t> Elimination</a:t>
            </a:r>
            <a:endParaRPr lang="en-US" sz="1200" dirty="0"/>
          </a:p>
        </p:txBody>
      </p:sp>
      <p:sp>
        <p:nvSpPr>
          <p:cNvPr id="36" name="Rectangle 17"/>
          <p:cNvSpPr>
            <a:spLocks noChangeArrowheads="1"/>
          </p:cNvSpPr>
          <p:nvPr/>
        </p:nvSpPr>
        <p:spPr bwMode="auto">
          <a:xfrm>
            <a:off x="6173787" y="5638800"/>
            <a:ext cx="228600" cy="228600"/>
          </a:xfrm>
          <a:prstGeom prst="rect">
            <a:avLst/>
          </a:prstGeom>
          <a:solidFill>
            <a:srgbClr val="FF0080"/>
          </a:solidFill>
          <a:ln w="9525">
            <a:solidFill>
              <a:schemeClr val="tx1"/>
            </a:solidFill>
            <a:miter lim="800000"/>
            <a:headEnd/>
            <a:tailEnd/>
          </a:ln>
        </p:spPr>
        <p:txBody>
          <a:bodyPr wrap="none" anchor="ctr">
            <a:prstTxWarp prst="textNoShape">
              <a:avLst/>
            </a:prstTxWarp>
          </a:bodyPr>
          <a:lstStyle/>
          <a:p>
            <a:endParaRPr lang="en-US"/>
          </a:p>
        </p:txBody>
      </p:sp>
      <p:pic>
        <p:nvPicPr>
          <p:cNvPr id="29" name="Picture 28" descr="27_clovertown_full.pdf"/>
          <p:cNvPicPr>
            <a:picLocks/>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200400" y="1143000"/>
            <a:ext cx="2743200" cy="2743200"/>
          </a:xfrm>
          <a:prstGeom prst="rect">
            <a:avLst/>
          </a:prstGeom>
        </p:spPr>
      </p:pic>
      <p:pic>
        <p:nvPicPr>
          <p:cNvPr id="30" name="Picture 29" descr="27_vf_full.pdf"/>
          <p:cNvPicPr>
            <a:picLocks/>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200400" y="3886200"/>
            <a:ext cx="2743200" cy="2743200"/>
          </a:xfrm>
          <a:prstGeom prst="rect">
            <a:avLst/>
          </a:prstGeom>
        </p:spPr>
      </p:pic>
      <p:pic>
        <p:nvPicPr>
          <p:cNvPr id="31" name="Picture 30" descr="27_nehalem_full.pdf"/>
          <p:cNvPicPr>
            <a:picLocks/>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28600" y="1143000"/>
            <a:ext cx="2743200" cy="2743200"/>
          </a:xfrm>
          <a:prstGeom prst="rect">
            <a:avLst/>
          </a:prstGeom>
        </p:spPr>
      </p:pic>
      <p:pic>
        <p:nvPicPr>
          <p:cNvPr id="37" name="Picture 36" descr="27_bgp_full.pdf"/>
          <p:cNvPicPr>
            <a:picLocks/>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228600" y="3886200"/>
            <a:ext cx="2743200" cy="27432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t>27-point on Cell and </a:t>
            </a:r>
            <a:r>
              <a:rPr lang="en-US" dirty="0" err="1" smtClean="0"/>
              <a:t>GPU’s</a:t>
            </a:r>
            <a:r>
              <a:rPr lang="en-US" dirty="0" smtClean="0"/>
              <a:t/>
            </a:r>
            <a:br>
              <a:rPr lang="en-US" dirty="0" smtClean="0"/>
            </a:br>
            <a:r>
              <a:rPr lang="en-US" sz="1600" dirty="0" smtClean="0"/>
              <a:t>(full tuning, double-precision, 256</a:t>
            </a:r>
            <a:r>
              <a:rPr lang="en-US" sz="1600" baseline="30000" dirty="0" smtClean="0"/>
              <a:t>3</a:t>
            </a:r>
            <a:r>
              <a:rPr lang="en-US" sz="1600" dirty="0" smtClean="0"/>
              <a:t>, single node)</a:t>
            </a:r>
          </a:p>
        </p:txBody>
      </p:sp>
      <p:sp>
        <p:nvSpPr>
          <p:cNvPr id="41987" name="Content Placeholder 2"/>
          <p:cNvSpPr>
            <a:spLocks noGrp="1"/>
          </p:cNvSpPr>
          <p:nvPr>
            <p:ph idx="1"/>
          </p:nvPr>
        </p:nvSpPr>
        <p:spPr/>
        <p:txBody>
          <a:bodyPr/>
          <a:lstStyle/>
          <a:p>
            <a:pPr eaLnBrk="1" hangingPunct="1"/>
            <a:r>
              <a:rPr lang="en-US" sz="2400" dirty="0" smtClean="0"/>
              <a:t>All the stencil work was also implemented via an auto-tuner on a QS22 CBE, and a direct optimized implementation on a GTX280.</a:t>
            </a:r>
          </a:p>
          <a:p>
            <a:pPr eaLnBrk="1" hangingPunct="1"/>
            <a:r>
              <a:rPr lang="en-US" sz="2400" dirty="0" smtClean="0"/>
              <a:t>Clearly, Cell is bandwidth-starved</a:t>
            </a:r>
          </a:p>
        </p:txBody>
      </p:sp>
      <p:sp>
        <p:nvSpPr>
          <p:cNvPr id="41988"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BDC255DF-C833-5D4A-805B-63E0BB044363}" type="slidenum">
              <a:rPr lang="en-US" smtClean="0"/>
              <a:pPr/>
              <a:t>19</a:t>
            </a:fld>
            <a:endParaRPr lang="en-US" smtClean="0"/>
          </a:p>
        </p:txBody>
      </p:sp>
      <p:pic>
        <p:nvPicPr>
          <p:cNvPr id="5" name="Picture 4" descr="perf27_gtx.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029200" y="2971800"/>
            <a:ext cx="3657600" cy="3657600"/>
          </a:xfrm>
          <a:prstGeom prst="rect">
            <a:avLst/>
          </a:prstGeom>
        </p:spPr>
      </p:pic>
      <p:pic>
        <p:nvPicPr>
          <p:cNvPr id="6" name="Picture 5" descr="perf27_cell.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57200" y="2971800"/>
            <a:ext cx="3657600" cy="3657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0" y="0"/>
            <a:ext cx="9144000" cy="914400"/>
          </a:xfrm>
          <a:noFill/>
          <a:ln/>
        </p:spPr>
        <p:txBody>
          <a:bodyPr/>
          <a:lstStyle/>
          <a:p>
            <a:r>
              <a:rPr lang="en-US"/>
              <a:t>Outline</a:t>
            </a:r>
          </a:p>
        </p:txBody>
      </p:sp>
      <p:sp>
        <p:nvSpPr>
          <p:cNvPr id="13317" name="Rectangle 5"/>
          <p:cNvSpPr>
            <a:spLocks noGrp="1" noChangeArrowheads="1"/>
          </p:cNvSpPr>
          <p:nvPr>
            <p:ph idx="1"/>
          </p:nvPr>
        </p:nvSpPr>
        <p:spPr>
          <a:xfrm>
            <a:off x="455612" y="1143000"/>
            <a:ext cx="8688387" cy="5256213"/>
          </a:xfrm>
          <a:noFill/>
          <a:ln/>
        </p:spPr>
        <p:txBody>
          <a:bodyPr/>
          <a:lstStyle/>
          <a:p>
            <a:pPr marL="346075" indent="-346075"/>
            <a:r>
              <a:rPr lang="en-US" sz="2400" dirty="0" smtClean="0"/>
              <a:t>Fundamentals</a:t>
            </a:r>
          </a:p>
          <a:p>
            <a:pPr marL="346075" indent="-346075"/>
            <a:r>
              <a:rPr lang="en-US" sz="2400" dirty="0" smtClean="0"/>
              <a:t>Roofline Performance Model</a:t>
            </a:r>
          </a:p>
          <a:p>
            <a:pPr marL="346075" indent="-346075"/>
            <a:r>
              <a:rPr lang="en-US" sz="2400" dirty="0" smtClean="0"/>
              <a:t>Optimization of 7- and 27-point Stencils</a:t>
            </a:r>
          </a:p>
          <a:p>
            <a:pPr marL="346075" indent="-346075"/>
            <a:r>
              <a:rPr lang="en-US" sz="2400" dirty="0" smtClean="0"/>
              <a:t>Optimization of Lattice Boltzmann Methods</a:t>
            </a:r>
          </a:p>
          <a:p>
            <a:pPr marL="346075" indent="-346075"/>
            <a:r>
              <a:rPr lang="en-US" sz="2400" dirty="0" smtClean="0"/>
              <a:t>Optimization of High-order Wave Equations</a:t>
            </a:r>
          </a:p>
          <a:p>
            <a:pPr marL="346075" indent="-346075"/>
            <a:r>
              <a:rPr lang="en-US" sz="2400" dirty="0" smtClean="0"/>
              <a:t>Summary</a:t>
            </a:r>
            <a:endParaRPr lang="en-US" sz="2400" dirty="0"/>
          </a:p>
        </p:txBody>
      </p:sp>
      <p:sp>
        <p:nvSpPr>
          <p:cNvPr id="4" name="Slide Number Placeholder 3"/>
          <p:cNvSpPr>
            <a:spLocks noGrp="1"/>
          </p:cNvSpPr>
          <p:nvPr>
            <p:ph type="sldNum" sz="quarter" idx="10"/>
          </p:nvPr>
        </p:nvSpPr>
        <p:spPr/>
        <p:txBody>
          <a:bodyPr/>
          <a:lstStyle/>
          <a:p>
            <a:fld id="{7CCCDF04-4E3F-D948-AE5A-C1EB9F2045EA}" type="slidenum">
              <a:rPr lang="en-US"/>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Lattice Boltzmann Methods:</a:t>
            </a:r>
            <a:br>
              <a:rPr lang="en-US" dirty="0" smtClean="0"/>
            </a:br>
            <a:r>
              <a:rPr lang="en-US" dirty="0" smtClean="0"/>
              <a:t>LBMHD</a:t>
            </a:r>
            <a:endParaRPr lang="en-US" dirty="0"/>
          </a:p>
        </p:txBody>
      </p:sp>
      <p:sp>
        <p:nvSpPr>
          <p:cNvPr id="6" name="Subtitle 5"/>
          <p:cNvSpPr>
            <a:spLocks noGrp="1"/>
          </p:cNvSpPr>
          <p:nvPr>
            <p:ph type="subTitle" idx="1"/>
          </p:nvPr>
        </p:nvSpPr>
        <p:spPr/>
        <p:txBody>
          <a:bodyPr/>
          <a:lstStyle/>
          <a:p>
            <a:pPr algn="just"/>
            <a:r>
              <a:rPr lang="en-US" sz="1200" dirty="0" smtClean="0"/>
              <a:t>Samuel Williams, Jonathan Carter, Leonid </a:t>
            </a:r>
            <a:r>
              <a:rPr lang="en-US" sz="1200" dirty="0" err="1" smtClean="0"/>
              <a:t>Oliker</a:t>
            </a:r>
            <a:r>
              <a:rPr lang="en-US" sz="1200" dirty="0" smtClean="0"/>
              <a:t>, John </a:t>
            </a:r>
            <a:r>
              <a:rPr lang="en-US" sz="1200" dirty="0" err="1" smtClean="0"/>
              <a:t>Shalf</a:t>
            </a:r>
            <a:r>
              <a:rPr lang="en-US" sz="1200" dirty="0" smtClean="0"/>
              <a:t>, Katherine Yelick, "Extracting Ultra-Scale Lattice Boltzmann Performance via Hierarchical and Distributed Auto-Tuning", Supercomputing (SC), 2011.</a:t>
            </a:r>
          </a:p>
          <a:p>
            <a:pPr algn="just"/>
            <a:endParaRPr lang="en-US" sz="1200" dirty="0" smtClean="0"/>
          </a:p>
          <a:p>
            <a:pPr algn="just"/>
            <a:r>
              <a:rPr lang="en-US" sz="1200" dirty="0" smtClean="0"/>
              <a:t>Samuel Williams, Jonathan Carter, Leonid </a:t>
            </a:r>
            <a:r>
              <a:rPr lang="en-US" sz="1200" dirty="0" err="1" smtClean="0"/>
              <a:t>Oliker</a:t>
            </a:r>
            <a:r>
              <a:rPr lang="en-US" sz="1200" dirty="0" smtClean="0"/>
              <a:t>, John </a:t>
            </a:r>
            <a:r>
              <a:rPr lang="en-US" sz="1200" dirty="0" err="1" smtClean="0"/>
              <a:t>Shalf</a:t>
            </a:r>
            <a:r>
              <a:rPr lang="en-US" sz="1200" dirty="0" smtClean="0"/>
              <a:t>, Katherine Yelick, "Lattice Boltzmann Simulation Optimization on Leading Multicore Platforms", International Parallel &amp; Distributed Processing Symposium (IPDPS), 2008. </a:t>
            </a:r>
            <a:r>
              <a:rPr lang="en-US" sz="1200" b="1" i="1" dirty="0" smtClean="0"/>
              <a:t>Best Paper, Applications Track </a:t>
            </a:r>
            <a:endParaRPr lang="en-US" sz="1200"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0"/>
          </p:nvPr>
        </p:nvSpPr>
        <p:spPr bwMode="auto">
          <a:xfrm>
            <a:off x="7010400" y="6553200"/>
            <a:ext cx="2133600" cy="238125"/>
          </a:xfrm>
          <a:noFill/>
          <a:ln>
            <a:miter lim="800000"/>
            <a:headEnd/>
            <a:tailEnd/>
          </a:ln>
        </p:spPr>
        <p:txBody>
          <a:bodyPr wrap="square" numCol="1" anchorCtr="0" compatLnSpc="1">
            <a:prstTxWarp prst="textNoShape">
              <a:avLst/>
            </a:prstTxWarp>
          </a:bodyPr>
          <a:lstStyle/>
          <a:p>
            <a:fld id="{BAE62F10-0226-5646-8445-AF22952C4643}" type="slidenum">
              <a:rPr lang="en-US" smtClean="0"/>
              <a:pPr/>
              <a:t>21</a:t>
            </a:fld>
            <a:endParaRPr lang="en-US" smtClean="0"/>
          </a:p>
        </p:txBody>
      </p:sp>
      <p:pic>
        <p:nvPicPr>
          <p:cNvPr id="92163" name="Picture 127"/>
          <p:cNvPicPr>
            <a:picLocks noChangeAspect="1" noChangeArrowheads="1"/>
          </p:cNvPicPr>
          <p:nvPr/>
        </p:nvPicPr>
        <p:blipFill>
          <a:blip r:embed="rId3"/>
          <a:srcRect/>
          <a:stretch>
            <a:fillRect/>
          </a:stretch>
        </p:blipFill>
        <p:spPr bwMode="auto">
          <a:xfrm>
            <a:off x="6324600" y="1993900"/>
            <a:ext cx="2741613" cy="2044700"/>
          </a:xfrm>
          <a:prstGeom prst="rect">
            <a:avLst/>
          </a:prstGeom>
          <a:noFill/>
          <a:ln w="9525">
            <a:noFill/>
            <a:miter lim="800000"/>
            <a:headEnd/>
            <a:tailEnd/>
          </a:ln>
        </p:spPr>
      </p:pic>
      <p:sp>
        <p:nvSpPr>
          <p:cNvPr id="92164" name="Rectangle 2"/>
          <p:cNvSpPr>
            <a:spLocks noGrp="1" noChangeArrowheads="1"/>
          </p:cNvSpPr>
          <p:nvPr>
            <p:ph type="title"/>
          </p:nvPr>
        </p:nvSpPr>
        <p:spPr>
          <a:xfrm>
            <a:off x="0" y="0"/>
            <a:ext cx="9144000" cy="914400"/>
          </a:xfrm>
          <a:noFill/>
        </p:spPr>
        <p:txBody>
          <a:bodyPr/>
          <a:lstStyle/>
          <a:p>
            <a:pPr eaLnBrk="1" hangingPunct="1"/>
            <a:r>
              <a:rPr lang="en-US"/>
              <a:t>LBMHD</a:t>
            </a:r>
          </a:p>
        </p:txBody>
      </p:sp>
      <p:sp>
        <p:nvSpPr>
          <p:cNvPr id="92165" name="Rectangle 3"/>
          <p:cNvSpPr>
            <a:spLocks noGrp="1" noChangeArrowheads="1"/>
          </p:cNvSpPr>
          <p:nvPr>
            <p:ph type="body" idx="1"/>
          </p:nvPr>
        </p:nvSpPr>
        <p:spPr>
          <a:xfrm>
            <a:off x="455613" y="1143000"/>
            <a:ext cx="8226425" cy="5715000"/>
          </a:xfrm>
          <a:noFill/>
        </p:spPr>
        <p:txBody>
          <a:bodyPr/>
          <a:lstStyle/>
          <a:p>
            <a:pPr eaLnBrk="1" hangingPunct="1"/>
            <a:r>
              <a:rPr lang="en-US" sz="1800" dirty="0" smtClean="0"/>
              <a:t>Lattice Boltzmann </a:t>
            </a:r>
            <a:r>
              <a:rPr lang="en-US" sz="1800" dirty="0" err="1" smtClean="0"/>
              <a:t>Magnetohydrodynamics</a:t>
            </a:r>
            <a:r>
              <a:rPr lang="en-US" sz="1800" dirty="0" smtClean="0"/>
              <a:t> (</a:t>
            </a:r>
            <a:r>
              <a:rPr lang="en-US" sz="1800" dirty="0" err="1" smtClean="0"/>
              <a:t>CFD+Maxwell’s</a:t>
            </a:r>
            <a:r>
              <a:rPr lang="en-US" sz="1800" dirty="0" smtClean="0"/>
              <a:t> Equations)</a:t>
            </a:r>
          </a:p>
          <a:p>
            <a:pPr eaLnBrk="1" hangingPunct="1"/>
            <a:r>
              <a:rPr lang="en-US" sz="1800" dirty="0" smtClean="0"/>
              <a:t>Plasma </a:t>
            </a:r>
            <a:r>
              <a:rPr lang="en-US" sz="1800" dirty="0"/>
              <a:t>turbulence simulation via Lattice Boltzmann </a:t>
            </a:r>
            <a:r>
              <a:rPr lang="en-US" sz="1800" dirty="0" smtClean="0"/>
              <a:t>Method for simulating astrophysical phenomena and fusion devices</a:t>
            </a:r>
          </a:p>
          <a:p>
            <a:pPr eaLnBrk="1" hangingPunct="1"/>
            <a:r>
              <a:rPr lang="en-US" sz="1800" dirty="0" smtClean="0"/>
              <a:t>Three macroscopic quantities:</a:t>
            </a:r>
          </a:p>
          <a:p>
            <a:pPr lvl="1" eaLnBrk="1" hangingPunct="1"/>
            <a:r>
              <a:rPr lang="en-US" sz="1400" dirty="0" smtClean="0"/>
              <a:t>Density</a:t>
            </a:r>
          </a:p>
          <a:p>
            <a:pPr lvl="1" eaLnBrk="1" hangingPunct="1"/>
            <a:r>
              <a:rPr lang="en-US" sz="1400" dirty="0" smtClean="0"/>
              <a:t>Momentum (vector)</a:t>
            </a:r>
          </a:p>
          <a:p>
            <a:pPr lvl="1" eaLnBrk="1" hangingPunct="1"/>
            <a:r>
              <a:rPr lang="en-US" sz="1400" dirty="0" smtClean="0"/>
              <a:t>Magnetic Field (vector)</a:t>
            </a:r>
            <a:endParaRPr lang="en-US" sz="1600" dirty="0" smtClean="0"/>
          </a:p>
          <a:p>
            <a:pPr eaLnBrk="1" hangingPunct="1"/>
            <a:r>
              <a:rPr lang="en-US" sz="1800" dirty="0" smtClean="0"/>
              <a:t>Two </a:t>
            </a:r>
            <a:r>
              <a:rPr lang="en-US" sz="1800" dirty="0"/>
              <a:t>distributions:</a:t>
            </a:r>
          </a:p>
          <a:p>
            <a:pPr lvl="1" eaLnBrk="1" hangingPunct="1"/>
            <a:r>
              <a:rPr lang="en-US" sz="1400" dirty="0"/>
              <a:t>momentum distribution (27 scalar components)</a:t>
            </a:r>
          </a:p>
          <a:p>
            <a:pPr lvl="1" eaLnBrk="1" hangingPunct="1"/>
            <a:r>
              <a:rPr lang="en-US" sz="1400" dirty="0"/>
              <a:t>magnetic distribution (15</a:t>
            </a:r>
            <a:r>
              <a:rPr lang="en-US" sz="1400" dirty="0" smtClean="0"/>
              <a:t> Cartesian vector </a:t>
            </a:r>
            <a:r>
              <a:rPr lang="en-US" sz="1400" dirty="0"/>
              <a:t>components</a:t>
            </a:r>
            <a:r>
              <a:rPr lang="en-US" sz="1400" dirty="0" smtClean="0"/>
              <a:t>)</a:t>
            </a:r>
            <a:endParaRPr lang="en-US" sz="1600" dirty="0"/>
          </a:p>
        </p:txBody>
      </p:sp>
      <p:grpSp>
        <p:nvGrpSpPr>
          <p:cNvPr id="2" name="Group 4"/>
          <p:cNvGrpSpPr>
            <a:grpSpLocks noChangeAspect="1"/>
          </p:cNvGrpSpPr>
          <p:nvPr/>
        </p:nvGrpSpPr>
        <p:grpSpPr bwMode="auto">
          <a:xfrm>
            <a:off x="914400" y="4165600"/>
            <a:ext cx="7315200" cy="2235200"/>
            <a:chOff x="1872" y="3072"/>
            <a:chExt cx="3456" cy="1056"/>
          </a:xfrm>
        </p:grpSpPr>
        <p:sp>
          <p:nvSpPr>
            <p:cNvPr id="92167" name="Text Box 5"/>
            <p:cNvSpPr txBox="1">
              <a:spLocks noChangeArrowheads="1"/>
            </p:cNvSpPr>
            <p:nvPr/>
          </p:nvSpPr>
          <p:spPr bwMode="auto">
            <a:xfrm>
              <a:off x="3024" y="4032"/>
              <a:ext cx="1152" cy="96"/>
            </a:xfrm>
            <a:prstGeom prst="rect">
              <a:avLst/>
            </a:prstGeom>
            <a:noFill/>
            <a:ln w="9525">
              <a:noFill/>
              <a:miter lim="800000"/>
              <a:headEnd/>
              <a:tailEnd/>
            </a:ln>
          </p:spPr>
          <p:txBody>
            <a:bodyPr wrap="none" lIns="0" tIns="0" rIns="0" bIns="0" anchor="ctr">
              <a:prstTxWarp prst="textNoShape">
                <a:avLst/>
              </a:prstTxWarp>
            </a:bodyPr>
            <a:lstStyle/>
            <a:p>
              <a:pPr algn="ctr"/>
              <a:r>
                <a:rPr lang="en-US" sz="900"/>
                <a:t>momentum distribution</a:t>
              </a:r>
              <a:endParaRPr lang="en-US" sz="900" i="1"/>
            </a:p>
          </p:txBody>
        </p:sp>
        <p:grpSp>
          <p:nvGrpSpPr>
            <p:cNvPr id="3" name="Group 6"/>
            <p:cNvGrpSpPr>
              <a:grpSpLocks/>
            </p:cNvGrpSpPr>
            <p:nvPr/>
          </p:nvGrpSpPr>
          <p:grpSpPr bwMode="auto">
            <a:xfrm>
              <a:off x="3600" y="3120"/>
              <a:ext cx="480" cy="768"/>
              <a:chOff x="864" y="96"/>
              <a:chExt cx="480" cy="768"/>
            </a:xfrm>
          </p:grpSpPr>
          <p:sp>
            <p:nvSpPr>
              <p:cNvPr id="92270" name="Freeform 7"/>
              <p:cNvSpPr>
                <a:spLocks/>
              </p:cNvSpPr>
              <p:nvPr/>
            </p:nvSpPr>
            <p:spPr bwMode="auto">
              <a:xfrm>
                <a:off x="912" y="96"/>
                <a:ext cx="384" cy="768"/>
              </a:xfrm>
              <a:custGeom>
                <a:avLst/>
                <a:gdLst>
                  <a:gd name="T0" fmla="*/ 0 w 384"/>
                  <a:gd name="T1" fmla="*/ 0 h 768"/>
                  <a:gd name="T2" fmla="*/ 0 w 384"/>
                  <a:gd name="T3" fmla="*/ 576 h 768"/>
                  <a:gd name="T4" fmla="*/ 384 w 384"/>
                  <a:gd name="T5" fmla="*/ 768 h 768"/>
                  <a:gd name="T6" fmla="*/ 384 w 384"/>
                  <a:gd name="T7" fmla="*/ 192 h 768"/>
                  <a:gd name="T8" fmla="*/ 0 w 384"/>
                  <a:gd name="T9" fmla="*/ 0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0"/>
                    </a:moveTo>
                    <a:lnTo>
                      <a:pt x="0" y="576"/>
                    </a:lnTo>
                    <a:lnTo>
                      <a:pt x="384" y="768"/>
                    </a:lnTo>
                    <a:lnTo>
                      <a:pt x="384" y="192"/>
                    </a:lnTo>
                    <a:lnTo>
                      <a:pt x="0" y="0"/>
                    </a:lnTo>
                    <a:close/>
                  </a:path>
                </a:pathLst>
              </a:custGeom>
              <a:solidFill>
                <a:srgbClr val="E6E6E6">
                  <a:alpha val="50195"/>
                </a:srgbClr>
              </a:solidFill>
              <a:ln w="6350">
                <a:solidFill>
                  <a:schemeClr val="tx1"/>
                </a:solidFill>
                <a:prstDash val="dash"/>
                <a:round/>
                <a:headEnd/>
                <a:tailEnd/>
              </a:ln>
            </p:spPr>
            <p:txBody>
              <a:bodyPr wrap="none" anchor="ctr">
                <a:prstTxWarp prst="textNoShape">
                  <a:avLst/>
                </a:prstTxWarp>
              </a:bodyPr>
              <a:lstStyle/>
              <a:p>
                <a:endParaRPr lang="en-US" sz="900"/>
              </a:p>
            </p:txBody>
          </p:sp>
          <p:sp>
            <p:nvSpPr>
              <p:cNvPr id="92271" name="Line 8"/>
              <p:cNvSpPr>
                <a:spLocks noChangeShapeType="1"/>
              </p:cNvSpPr>
              <p:nvPr/>
            </p:nvSpPr>
            <p:spPr bwMode="auto">
              <a:xfrm>
                <a:off x="864" y="528"/>
                <a:ext cx="48" cy="144"/>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72" name="Line 9"/>
              <p:cNvSpPr>
                <a:spLocks noChangeShapeType="1"/>
              </p:cNvSpPr>
              <p:nvPr/>
            </p:nvSpPr>
            <p:spPr bwMode="auto">
              <a:xfrm>
                <a:off x="864" y="528"/>
                <a:ext cx="240" cy="240"/>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73" name="Line 10"/>
              <p:cNvSpPr>
                <a:spLocks noChangeShapeType="1"/>
              </p:cNvSpPr>
              <p:nvPr/>
            </p:nvSpPr>
            <p:spPr bwMode="auto">
              <a:xfrm>
                <a:off x="864" y="528"/>
                <a:ext cx="432" cy="33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74" name="Line 11"/>
              <p:cNvSpPr>
                <a:spLocks noChangeShapeType="1"/>
              </p:cNvSpPr>
              <p:nvPr/>
            </p:nvSpPr>
            <p:spPr bwMode="auto">
              <a:xfrm>
                <a:off x="864" y="528"/>
                <a:ext cx="432" cy="4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75" name="Line 12"/>
              <p:cNvSpPr>
                <a:spLocks noChangeShapeType="1"/>
              </p:cNvSpPr>
              <p:nvPr/>
            </p:nvSpPr>
            <p:spPr bwMode="auto">
              <a:xfrm flipV="1">
                <a:off x="864" y="480"/>
                <a:ext cx="240" cy="4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76" name="Line 13"/>
              <p:cNvSpPr>
                <a:spLocks noChangeShapeType="1"/>
              </p:cNvSpPr>
              <p:nvPr/>
            </p:nvSpPr>
            <p:spPr bwMode="auto">
              <a:xfrm flipV="1">
                <a:off x="864" y="384"/>
                <a:ext cx="48" cy="144"/>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77" name="Line 14"/>
              <p:cNvSpPr>
                <a:spLocks noChangeShapeType="1"/>
              </p:cNvSpPr>
              <p:nvPr/>
            </p:nvSpPr>
            <p:spPr bwMode="auto">
              <a:xfrm flipV="1">
                <a:off x="864" y="96"/>
                <a:ext cx="48" cy="432"/>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78" name="Line 15"/>
              <p:cNvSpPr>
                <a:spLocks noChangeShapeType="1"/>
              </p:cNvSpPr>
              <p:nvPr/>
            </p:nvSpPr>
            <p:spPr bwMode="auto">
              <a:xfrm flipV="1">
                <a:off x="864" y="192"/>
                <a:ext cx="240" cy="33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79" name="Line 16"/>
              <p:cNvSpPr>
                <a:spLocks noChangeShapeType="1"/>
              </p:cNvSpPr>
              <p:nvPr/>
            </p:nvSpPr>
            <p:spPr bwMode="auto">
              <a:xfrm flipV="1">
                <a:off x="864" y="288"/>
                <a:ext cx="432" cy="240"/>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80" name="Text Box 17"/>
              <p:cNvSpPr txBox="1">
                <a:spLocks noChangeArrowheads="1"/>
              </p:cNvSpPr>
              <p:nvPr/>
            </p:nvSpPr>
            <p:spPr bwMode="auto">
              <a:xfrm>
                <a:off x="1200" y="28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14</a:t>
                </a:r>
              </a:p>
            </p:txBody>
          </p:sp>
          <p:sp>
            <p:nvSpPr>
              <p:cNvPr id="92281" name="Text Box 18"/>
              <p:cNvSpPr txBox="1">
                <a:spLocks noChangeArrowheads="1"/>
              </p:cNvSpPr>
              <p:nvPr/>
            </p:nvSpPr>
            <p:spPr bwMode="auto">
              <a:xfrm>
                <a:off x="1056" y="19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4</a:t>
                </a:r>
              </a:p>
            </p:txBody>
          </p:sp>
          <p:sp>
            <p:nvSpPr>
              <p:cNvPr id="92282" name="Text Box 19"/>
              <p:cNvSpPr txBox="1">
                <a:spLocks noChangeArrowheads="1"/>
              </p:cNvSpPr>
              <p:nvPr/>
            </p:nvSpPr>
            <p:spPr bwMode="auto">
              <a:xfrm>
                <a:off x="864" y="57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13</a:t>
                </a:r>
              </a:p>
            </p:txBody>
          </p:sp>
          <p:sp>
            <p:nvSpPr>
              <p:cNvPr id="92283" name="Text Box 20"/>
              <p:cNvSpPr txBox="1">
                <a:spLocks noChangeArrowheads="1"/>
              </p:cNvSpPr>
              <p:nvPr/>
            </p:nvSpPr>
            <p:spPr bwMode="auto">
              <a:xfrm>
                <a:off x="1200" y="76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16</a:t>
                </a:r>
              </a:p>
            </p:txBody>
          </p:sp>
          <p:sp>
            <p:nvSpPr>
              <p:cNvPr id="92284" name="Text Box 21"/>
              <p:cNvSpPr txBox="1">
                <a:spLocks noChangeArrowheads="1"/>
              </p:cNvSpPr>
              <p:nvPr/>
            </p:nvSpPr>
            <p:spPr bwMode="auto">
              <a:xfrm>
                <a:off x="1056" y="67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5</a:t>
                </a:r>
              </a:p>
            </p:txBody>
          </p:sp>
          <p:sp>
            <p:nvSpPr>
              <p:cNvPr id="92285" name="Text Box 22"/>
              <p:cNvSpPr txBox="1">
                <a:spLocks noChangeArrowheads="1"/>
              </p:cNvSpPr>
              <p:nvPr/>
            </p:nvSpPr>
            <p:spPr bwMode="auto">
              <a:xfrm>
                <a:off x="864" y="33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8</a:t>
                </a:r>
              </a:p>
            </p:txBody>
          </p:sp>
          <p:sp>
            <p:nvSpPr>
              <p:cNvPr id="92286" name="Text Box 23"/>
              <p:cNvSpPr txBox="1">
                <a:spLocks noChangeArrowheads="1"/>
              </p:cNvSpPr>
              <p:nvPr/>
            </p:nvSpPr>
            <p:spPr bwMode="auto">
              <a:xfrm>
                <a:off x="1200" y="52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9</a:t>
                </a:r>
              </a:p>
            </p:txBody>
          </p:sp>
          <p:sp>
            <p:nvSpPr>
              <p:cNvPr id="92287" name="Text Box 24"/>
              <p:cNvSpPr txBox="1">
                <a:spLocks noChangeArrowheads="1"/>
              </p:cNvSpPr>
              <p:nvPr/>
            </p:nvSpPr>
            <p:spPr bwMode="auto">
              <a:xfrm>
                <a:off x="1056" y="43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21</a:t>
                </a:r>
              </a:p>
            </p:txBody>
          </p:sp>
          <p:sp>
            <p:nvSpPr>
              <p:cNvPr id="92288" name="Text Box 25"/>
              <p:cNvSpPr txBox="1">
                <a:spLocks noChangeArrowheads="1"/>
              </p:cNvSpPr>
              <p:nvPr/>
            </p:nvSpPr>
            <p:spPr bwMode="auto">
              <a:xfrm>
                <a:off x="864" y="9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12</a:t>
                </a:r>
              </a:p>
            </p:txBody>
          </p:sp>
        </p:grpSp>
        <p:sp>
          <p:nvSpPr>
            <p:cNvPr id="92169" name="Line 26"/>
            <p:cNvSpPr>
              <a:spLocks noChangeShapeType="1"/>
            </p:cNvSpPr>
            <p:nvPr/>
          </p:nvSpPr>
          <p:spPr bwMode="auto">
            <a:xfrm>
              <a:off x="3168" y="3792"/>
              <a:ext cx="384" cy="192"/>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70" name="Text Box 27"/>
            <p:cNvSpPr txBox="1">
              <a:spLocks noChangeArrowheads="1"/>
            </p:cNvSpPr>
            <p:nvPr/>
          </p:nvSpPr>
          <p:spPr bwMode="auto">
            <a:xfrm>
              <a:off x="3024" y="3696"/>
              <a:ext cx="144"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+Y</a:t>
              </a:r>
            </a:p>
          </p:txBody>
        </p:sp>
        <p:grpSp>
          <p:nvGrpSpPr>
            <p:cNvPr id="4" name="Group 28"/>
            <p:cNvGrpSpPr>
              <a:grpSpLocks/>
            </p:cNvGrpSpPr>
            <p:nvPr/>
          </p:nvGrpSpPr>
          <p:grpSpPr bwMode="auto">
            <a:xfrm>
              <a:off x="3360" y="3168"/>
              <a:ext cx="480" cy="768"/>
              <a:chOff x="2352" y="96"/>
              <a:chExt cx="480" cy="768"/>
            </a:xfrm>
          </p:grpSpPr>
          <p:sp>
            <p:nvSpPr>
              <p:cNvPr id="92252" name="Freeform 29"/>
              <p:cNvSpPr>
                <a:spLocks/>
              </p:cNvSpPr>
              <p:nvPr/>
            </p:nvSpPr>
            <p:spPr bwMode="auto">
              <a:xfrm>
                <a:off x="2400" y="96"/>
                <a:ext cx="384" cy="768"/>
              </a:xfrm>
              <a:custGeom>
                <a:avLst/>
                <a:gdLst>
                  <a:gd name="T0" fmla="*/ 0 w 384"/>
                  <a:gd name="T1" fmla="*/ 0 h 768"/>
                  <a:gd name="T2" fmla="*/ 0 w 384"/>
                  <a:gd name="T3" fmla="*/ 576 h 768"/>
                  <a:gd name="T4" fmla="*/ 384 w 384"/>
                  <a:gd name="T5" fmla="*/ 768 h 768"/>
                  <a:gd name="T6" fmla="*/ 384 w 384"/>
                  <a:gd name="T7" fmla="*/ 192 h 768"/>
                  <a:gd name="T8" fmla="*/ 0 w 384"/>
                  <a:gd name="T9" fmla="*/ 0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0"/>
                    </a:moveTo>
                    <a:lnTo>
                      <a:pt x="0" y="576"/>
                    </a:lnTo>
                    <a:lnTo>
                      <a:pt x="384" y="768"/>
                    </a:lnTo>
                    <a:lnTo>
                      <a:pt x="384" y="192"/>
                    </a:lnTo>
                    <a:lnTo>
                      <a:pt x="0" y="0"/>
                    </a:lnTo>
                    <a:close/>
                  </a:path>
                </a:pathLst>
              </a:custGeom>
              <a:solidFill>
                <a:srgbClr val="E6E6E6">
                  <a:alpha val="50195"/>
                </a:srgbClr>
              </a:solidFill>
              <a:ln w="6350">
                <a:solidFill>
                  <a:schemeClr val="tx1"/>
                </a:solidFill>
                <a:prstDash val="dash"/>
                <a:round/>
                <a:headEnd/>
                <a:tailEnd/>
              </a:ln>
            </p:spPr>
            <p:txBody>
              <a:bodyPr wrap="none" anchor="ctr">
                <a:prstTxWarp prst="textNoShape">
                  <a:avLst/>
                </a:prstTxWarp>
              </a:bodyPr>
              <a:lstStyle/>
              <a:p>
                <a:endParaRPr lang="en-US" sz="900"/>
              </a:p>
            </p:txBody>
          </p:sp>
          <p:sp>
            <p:nvSpPr>
              <p:cNvPr id="92253" name="Line 30"/>
              <p:cNvSpPr>
                <a:spLocks noChangeShapeType="1"/>
              </p:cNvSpPr>
              <p:nvPr/>
            </p:nvSpPr>
            <p:spPr bwMode="auto">
              <a:xfrm flipH="1" flipV="1">
                <a:off x="2400" y="384"/>
                <a:ext cx="192" cy="9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54" name="Line 31"/>
              <p:cNvSpPr>
                <a:spLocks noChangeShapeType="1"/>
              </p:cNvSpPr>
              <p:nvPr/>
            </p:nvSpPr>
            <p:spPr bwMode="auto">
              <a:xfrm flipH="1" flipV="1">
                <a:off x="2592" y="192"/>
                <a:ext cx="0" cy="28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55" name="Line 32"/>
              <p:cNvSpPr>
                <a:spLocks noChangeShapeType="1"/>
              </p:cNvSpPr>
              <p:nvPr/>
            </p:nvSpPr>
            <p:spPr bwMode="auto">
              <a:xfrm flipH="1">
                <a:off x="2592" y="480"/>
                <a:ext cx="0" cy="28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56" name="Line 33"/>
              <p:cNvSpPr>
                <a:spLocks noChangeShapeType="1"/>
              </p:cNvSpPr>
              <p:nvPr/>
            </p:nvSpPr>
            <p:spPr bwMode="auto">
              <a:xfrm>
                <a:off x="2592" y="480"/>
                <a:ext cx="192" cy="384"/>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57" name="Line 34"/>
              <p:cNvSpPr>
                <a:spLocks noChangeShapeType="1"/>
              </p:cNvSpPr>
              <p:nvPr/>
            </p:nvSpPr>
            <p:spPr bwMode="auto">
              <a:xfrm flipH="1">
                <a:off x="2400" y="480"/>
                <a:ext cx="192" cy="192"/>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58" name="Line 35"/>
              <p:cNvSpPr>
                <a:spLocks noChangeShapeType="1"/>
              </p:cNvSpPr>
              <p:nvPr/>
            </p:nvSpPr>
            <p:spPr bwMode="auto">
              <a:xfrm>
                <a:off x="2592" y="480"/>
                <a:ext cx="192" cy="9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59" name="Line 36"/>
              <p:cNvSpPr>
                <a:spLocks noChangeShapeType="1"/>
              </p:cNvSpPr>
              <p:nvPr/>
            </p:nvSpPr>
            <p:spPr bwMode="auto">
              <a:xfrm flipV="1">
                <a:off x="2592" y="288"/>
                <a:ext cx="192" cy="192"/>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60" name="Line 37"/>
              <p:cNvSpPr>
                <a:spLocks noChangeShapeType="1"/>
              </p:cNvSpPr>
              <p:nvPr/>
            </p:nvSpPr>
            <p:spPr bwMode="auto">
              <a:xfrm flipH="1" flipV="1">
                <a:off x="2400" y="96"/>
                <a:ext cx="192" cy="384"/>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61" name="Text Box 38"/>
              <p:cNvSpPr txBox="1">
                <a:spLocks noChangeArrowheads="1"/>
              </p:cNvSpPr>
              <p:nvPr/>
            </p:nvSpPr>
            <p:spPr bwMode="auto">
              <a:xfrm>
                <a:off x="2688" y="28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a:t>
                </a:r>
              </a:p>
            </p:txBody>
          </p:sp>
          <p:sp>
            <p:nvSpPr>
              <p:cNvPr id="92262" name="Text Box 39"/>
              <p:cNvSpPr txBox="1">
                <a:spLocks noChangeArrowheads="1"/>
              </p:cNvSpPr>
              <p:nvPr/>
            </p:nvSpPr>
            <p:spPr bwMode="auto">
              <a:xfrm>
                <a:off x="2544" y="19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25</a:t>
                </a:r>
              </a:p>
            </p:txBody>
          </p:sp>
          <p:sp>
            <p:nvSpPr>
              <p:cNvPr id="92263" name="Text Box 40"/>
              <p:cNvSpPr txBox="1">
                <a:spLocks noChangeArrowheads="1"/>
              </p:cNvSpPr>
              <p:nvPr/>
            </p:nvSpPr>
            <p:spPr bwMode="auto">
              <a:xfrm>
                <a:off x="2352" y="57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a:t>
                </a:r>
              </a:p>
            </p:txBody>
          </p:sp>
          <p:sp>
            <p:nvSpPr>
              <p:cNvPr id="92264" name="Text Box 41"/>
              <p:cNvSpPr txBox="1">
                <a:spLocks noChangeArrowheads="1"/>
              </p:cNvSpPr>
              <p:nvPr/>
            </p:nvSpPr>
            <p:spPr bwMode="auto">
              <a:xfrm>
                <a:off x="2688" y="76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3</a:t>
                </a:r>
              </a:p>
            </p:txBody>
          </p:sp>
          <p:sp>
            <p:nvSpPr>
              <p:cNvPr id="92265" name="Text Box 42"/>
              <p:cNvSpPr txBox="1">
                <a:spLocks noChangeArrowheads="1"/>
              </p:cNvSpPr>
              <p:nvPr/>
            </p:nvSpPr>
            <p:spPr bwMode="auto">
              <a:xfrm>
                <a:off x="2544" y="67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24</a:t>
                </a:r>
              </a:p>
            </p:txBody>
          </p:sp>
          <p:sp>
            <p:nvSpPr>
              <p:cNvPr id="92266" name="Text Box 43"/>
              <p:cNvSpPr txBox="1">
                <a:spLocks noChangeArrowheads="1"/>
              </p:cNvSpPr>
              <p:nvPr/>
            </p:nvSpPr>
            <p:spPr bwMode="auto">
              <a:xfrm>
                <a:off x="2352" y="33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23</a:t>
                </a:r>
              </a:p>
            </p:txBody>
          </p:sp>
          <p:sp>
            <p:nvSpPr>
              <p:cNvPr id="92267" name="Text Box 44"/>
              <p:cNvSpPr txBox="1">
                <a:spLocks noChangeArrowheads="1"/>
              </p:cNvSpPr>
              <p:nvPr/>
            </p:nvSpPr>
            <p:spPr bwMode="auto">
              <a:xfrm>
                <a:off x="2688" y="52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22</a:t>
                </a:r>
              </a:p>
            </p:txBody>
          </p:sp>
          <p:sp>
            <p:nvSpPr>
              <p:cNvPr id="92268" name="Text Box 45"/>
              <p:cNvSpPr txBox="1">
                <a:spLocks noChangeArrowheads="1"/>
              </p:cNvSpPr>
              <p:nvPr/>
            </p:nvSpPr>
            <p:spPr bwMode="auto">
              <a:xfrm>
                <a:off x="2544" y="43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26</a:t>
                </a:r>
              </a:p>
            </p:txBody>
          </p:sp>
          <p:sp>
            <p:nvSpPr>
              <p:cNvPr id="92269" name="Text Box 46"/>
              <p:cNvSpPr txBox="1">
                <a:spLocks noChangeArrowheads="1"/>
              </p:cNvSpPr>
              <p:nvPr/>
            </p:nvSpPr>
            <p:spPr bwMode="auto">
              <a:xfrm>
                <a:off x="2352" y="9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0</a:t>
                </a:r>
              </a:p>
            </p:txBody>
          </p:sp>
        </p:grpSp>
        <p:grpSp>
          <p:nvGrpSpPr>
            <p:cNvPr id="5" name="Group 47"/>
            <p:cNvGrpSpPr>
              <a:grpSpLocks/>
            </p:cNvGrpSpPr>
            <p:nvPr/>
          </p:nvGrpSpPr>
          <p:grpSpPr bwMode="auto">
            <a:xfrm>
              <a:off x="3120" y="3216"/>
              <a:ext cx="480" cy="768"/>
              <a:chOff x="2016" y="192"/>
              <a:chExt cx="480" cy="768"/>
            </a:xfrm>
          </p:grpSpPr>
          <p:sp>
            <p:nvSpPr>
              <p:cNvPr id="92233" name="Line 48"/>
              <p:cNvSpPr>
                <a:spLocks noChangeShapeType="1"/>
              </p:cNvSpPr>
              <p:nvPr/>
            </p:nvSpPr>
            <p:spPr bwMode="auto">
              <a:xfrm flipH="1" flipV="1">
                <a:off x="2064" y="192"/>
                <a:ext cx="432" cy="33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34" name="Line 49"/>
              <p:cNvSpPr>
                <a:spLocks noChangeShapeType="1"/>
              </p:cNvSpPr>
              <p:nvPr/>
            </p:nvSpPr>
            <p:spPr bwMode="auto">
              <a:xfrm flipH="1" flipV="1">
                <a:off x="2256" y="288"/>
                <a:ext cx="240" cy="240"/>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35" name="Line 50"/>
              <p:cNvSpPr>
                <a:spLocks noChangeShapeType="1"/>
              </p:cNvSpPr>
              <p:nvPr/>
            </p:nvSpPr>
            <p:spPr bwMode="auto">
              <a:xfrm flipH="1" flipV="1">
                <a:off x="2448" y="384"/>
                <a:ext cx="48" cy="144"/>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36" name="Line 51"/>
              <p:cNvSpPr>
                <a:spLocks noChangeShapeType="1"/>
              </p:cNvSpPr>
              <p:nvPr/>
            </p:nvSpPr>
            <p:spPr bwMode="auto">
              <a:xfrm flipH="1">
                <a:off x="2448" y="528"/>
                <a:ext cx="48" cy="144"/>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37" name="Line 52"/>
              <p:cNvSpPr>
                <a:spLocks noChangeShapeType="1"/>
              </p:cNvSpPr>
              <p:nvPr/>
            </p:nvSpPr>
            <p:spPr bwMode="auto">
              <a:xfrm flipH="1">
                <a:off x="2256" y="528"/>
                <a:ext cx="240" cy="4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38" name="Line 53"/>
              <p:cNvSpPr>
                <a:spLocks noChangeShapeType="1"/>
              </p:cNvSpPr>
              <p:nvPr/>
            </p:nvSpPr>
            <p:spPr bwMode="auto">
              <a:xfrm flipH="1" flipV="1">
                <a:off x="2064" y="480"/>
                <a:ext cx="432" cy="4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39" name="Line 54"/>
              <p:cNvSpPr>
                <a:spLocks noChangeShapeType="1"/>
              </p:cNvSpPr>
              <p:nvPr/>
            </p:nvSpPr>
            <p:spPr bwMode="auto">
              <a:xfrm flipH="1">
                <a:off x="2448" y="528"/>
                <a:ext cx="48" cy="432"/>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40" name="Line 55"/>
              <p:cNvSpPr>
                <a:spLocks noChangeShapeType="1"/>
              </p:cNvSpPr>
              <p:nvPr/>
            </p:nvSpPr>
            <p:spPr bwMode="auto">
              <a:xfrm flipH="1">
                <a:off x="2256" y="528"/>
                <a:ext cx="240" cy="33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41" name="Line 56"/>
              <p:cNvSpPr>
                <a:spLocks noChangeShapeType="1"/>
              </p:cNvSpPr>
              <p:nvPr/>
            </p:nvSpPr>
            <p:spPr bwMode="auto">
              <a:xfrm flipH="1">
                <a:off x="2064" y="528"/>
                <a:ext cx="432" cy="240"/>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42" name="Freeform 57"/>
              <p:cNvSpPr>
                <a:spLocks/>
              </p:cNvSpPr>
              <p:nvPr/>
            </p:nvSpPr>
            <p:spPr bwMode="auto">
              <a:xfrm>
                <a:off x="2064" y="192"/>
                <a:ext cx="384" cy="768"/>
              </a:xfrm>
              <a:custGeom>
                <a:avLst/>
                <a:gdLst>
                  <a:gd name="T0" fmla="*/ 0 w 384"/>
                  <a:gd name="T1" fmla="*/ 0 h 768"/>
                  <a:gd name="T2" fmla="*/ 0 w 384"/>
                  <a:gd name="T3" fmla="*/ 576 h 768"/>
                  <a:gd name="T4" fmla="*/ 384 w 384"/>
                  <a:gd name="T5" fmla="*/ 768 h 768"/>
                  <a:gd name="T6" fmla="*/ 384 w 384"/>
                  <a:gd name="T7" fmla="*/ 192 h 768"/>
                  <a:gd name="T8" fmla="*/ 0 w 384"/>
                  <a:gd name="T9" fmla="*/ 0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0"/>
                    </a:moveTo>
                    <a:lnTo>
                      <a:pt x="0" y="576"/>
                    </a:lnTo>
                    <a:lnTo>
                      <a:pt x="384" y="768"/>
                    </a:lnTo>
                    <a:lnTo>
                      <a:pt x="384" y="192"/>
                    </a:lnTo>
                    <a:lnTo>
                      <a:pt x="0" y="0"/>
                    </a:lnTo>
                    <a:close/>
                  </a:path>
                </a:pathLst>
              </a:custGeom>
              <a:solidFill>
                <a:srgbClr val="E6E6E6">
                  <a:alpha val="50195"/>
                </a:srgbClr>
              </a:solidFill>
              <a:ln w="6350">
                <a:solidFill>
                  <a:schemeClr val="tx1"/>
                </a:solidFill>
                <a:prstDash val="dash"/>
                <a:round/>
                <a:headEnd/>
                <a:tailEnd/>
              </a:ln>
            </p:spPr>
            <p:txBody>
              <a:bodyPr wrap="none" anchor="ctr">
                <a:prstTxWarp prst="textNoShape">
                  <a:avLst/>
                </a:prstTxWarp>
              </a:bodyPr>
              <a:lstStyle/>
              <a:p>
                <a:endParaRPr lang="en-US" sz="900"/>
              </a:p>
            </p:txBody>
          </p:sp>
          <p:sp>
            <p:nvSpPr>
              <p:cNvPr id="92243" name="Text Box 58"/>
              <p:cNvSpPr txBox="1">
                <a:spLocks noChangeArrowheads="1"/>
              </p:cNvSpPr>
              <p:nvPr/>
            </p:nvSpPr>
            <p:spPr bwMode="auto">
              <a:xfrm>
                <a:off x="2352" y="38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18</a:t>
                </a:r>
              </a:p>
            </p:txBody>
          </p:sp>
          <p:sp>
            <p:nvSpPr>
              <p:cNvPr id="92244" name="Text Box 59"/>
              <p:cNvSpPr txBox="1">
                <a:spLocks noChangeArrowheads="1"/>
              </p:cNvSpPr>
              <p:nvPr/>
            </p:nvSpPr>
            <p:spPr bwMode="auto">
              <a:xfrm>
                <a:off x="2208" y="286"/>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6</a:t>
                </a:r>
              </a:p>
            </p:txBody>
          </p:sp>
          <p:sp>
            <p:nvSpPr>
              <p:cNvPr id="92245" name="Text Box 60"/>
              <p:cNvSpPr txBox="1">
                <a:spLocks noChangeArrowheads="1"/>
              </p:cNvSpPr>
              <p:nvPr/>
            </p:nvSpPr>
            <p:spPr bwMode="auto">
              <a:xfrm>
                <a:off x="2016" y="67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17</a:t>
                </a:r>
              </a:p>
            </p:txBody>
          </p:sp>
          <p:sp>
            <p:nvSpPr>
              <p:cNvPr id="92246" name="Text Box 61"/>
              <p:cNvSpPr txBox="1">
                <a:spLocks noChangeArrowheads="1"/>
              </p:cNvSpPr>
              <p:nvPr/>
            </p:nvSpPr>
            <p:spPr bwMode="auto">
              <a:xfrm>
                <a:off x="2352" y="86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19</a:t>
                </a:r>
              </a:p>
            </p:txBody>
          </p:sp>
          <p:sp>
            <p:nvSpPr>
              <p:cNvPr id="92247" name="Text Box 62"/>
              <p:cNvSpPr txBox="1">
                <a:spLocks noChangeArrowheads="1"/>
              </p:cNvSpPr>
              <p:nvPr/>
            </p:nvSpPr>
            <p:spPr bwMode="auto">
              <a:xfrm>
                <a:off x="2208" y="766"/>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7</a:t>
                </a:r>
              </a:p>
            </p:txBody>
          </p:sp>
          <p:sp>
            <p:nvSpPr>
              <p:cNvPr id="92248" name="Text Box 63"/>
              <p:cNvSpPr txBox="1">
                <a:spLocks noChangeArrowheads="1"/>
              </p:cNvSpPr>
              <p:nvPr/>
            </p:nvSpPr>
            <p:spPr bwMode="auto">
              <a:xfrm>
                <a:off x="2016" y="43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10</a:t>
                </a:r>
              </a:p>
            </p:txBody>
          </p:sp>
          <p:sp>
            <p:nvSpPr>
              <p:cNvPr id="92249" name="Text Box 64"/>
              <p:cNvSpPr txBox="1">
                <a:spLocks noChangeArrowheads="1"/>
              </p:cNvSpPr>
              <p:nvPr/>
            </p:nvSpPr>
            <p:spPr bwMode="auto">
              <a:xfrm>
                <a:off x="2352" y="62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11</a:t>
                </a:r>
              </a:p>
            </p:txBody>
          </p:sp>
          <p:sp>
            <p:nvSpPr>
              <p:cNvPr id="92250" name="Text Box 65"/>
              <p:cNvSpPr txBox="1">
                <a:spLocks noChangeArrowheads="1"/>
              </p:cNvSpPr>
              <p:nvPr/>
            </p:nvSpPr>
            <p:spPr bwMode="auto">
              <a:xfrm>
                <a:off x="2208" y="526"/>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20</a:t>
                </a:r>
              </a:p>
            </p:txBody>
          </p:sp>
          <p:sp>
            <p:nvSpPr>
              <p:cNvPr id="92251" name="Text Box 66"/>
              <p:cNvSpPr txBox="1">
                <a:spLocks noChangeArrowheads="1"/>
              </p:cNvSpPr>
              <p:nvPr/>
            </p:nvSpPr>
            <p:spPr bwMode="auto">
              <a:xfrm>
                <a:off x="2016" y="19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15</a:t>
                </a:r>
              </a:p>
            </p:txBody>
          </p:sp>
        </p:grpSp>
        <p:sp>
          <p:nvSpPr>
            <p:cNvPr id="92173" name="Line 67"/>
            <p:cNvSpPr>
              <a:spLocks noChangeShapeType="1"/>
            </p:cNvSpPr>
            <p:nvPr/>
          </p:nvSpPr>
          <p:spPr bwMode="auto">
            <a:xfrm>
              <a:off x="3552" y="3408"/>
              <a:ext cx="0" cy="576"/>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74" name="Text Box 68"/>
            <p:cNvSpPr txBox="1">
              <a:spLocks noChangeArrowheads="1"/>
            </p:cNvSpPr>
            <p:nvPr/>
          </p:nvSpPr>
          <p:spPr bwMode="auto">
            <a:xfrm>
              <a:off x="3456" y="3264"/>
              <a:ext cx="144"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+Z</a:t>
              </a:r>
            </a:p>
          </p:txBody>
        </p:sp>
        <p:sp>
          <p:nvSpPr>
            <p:cNvPr id="92175" name="Line 69"/>
            <p:cNvSpPr>
              <a:spLocks noChangeShapeType="1"/>
            </p:cNvSpPr>
            <p:nvPr/>
          </p:nvSpPr>
          <p:spPr bwMode="auto">
            <a:xfrm flipH="1">
              <a:off x="3552" y="3888"/>
              <a:ext cx="480" cy="96"/>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76" name="Text Box 70"/>
            <p:cNvSpPr txBox="1">
              <a:spLocks noChangeArrowheads="1"/>
            </p:cNvSpPr>
            <p:nvPr/>
          </p:nvSpPr>
          <p:spPr bwMode="auto">
            <a:xfrm>
              <a:off x="3984" y="3840"/>
              <a:ext cx="192"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+X</a:t>
              </a:r>
            </a:p>
          </p:txBody>
        </p:sp>
        <p:sp>
          <p:nvSpPr>
            <p:cNvPr id="92177" name="Text Box 71"/>
            <p:cNvSpPr txBox="1">
              <a:spLocks noChangeArrowheads="1"/>
            </p:cNvSpPr>
            <p:nvPr/>
          </p:nvSpPr>
          <p:spPr bwMode="auto">
            <a:xfrm>
              <a:off x="4176" y="4032"/>
              <a:ext cx="1152" cy="96"/>
            </a:xfrm>
            <a:prstGeom prst="rect">
              <a:avLst/>
            </a:prstGeom>
            <a:noFill/>
            <a:ln w="9525">
              <a:noFill/>
              <a:miter lim="800000"/>
              <a:headEnd/>
              <a:tailEnd/>
            </a:ln>
          </p:spPr>
          <p:txBody>
            <a:bodyPr wrap="none" lIns="0" tIns="0" rIns="0" bIns="0" anchor="ctr">
              <a:prstTxWarp prst="textNoShape">
                <a:avLst/>
              </a:prstTxWarp>
            </a:bodyPr>
            <a:lstStyle/>
            <a:p>
              <a:pPr algn="ctr"/>
              <a:r>
                <a:rPr lang="en-US" sz="900"/>
                <a:t>magnetic distribution</a:t>
              </a:r>
              <a:endParaRPr lang="en-US" sz="900" i="1"/>
            </a:p>
          </p:txBody>
        </p:sp>
        <p:grpSp>
          <p:nvGrpSpPr>
            <p:cNvPr id="6" name="Group 72"/>
            <p:cNvGrpSpPr>
              <a:grpSpLocks/>
            </p:cNvGrpSpPr>
            <p:nvPr/>
          </p:nvGrpSpPr>
          <p:grpSpPr bwMode="auto">
            <a:xfrm>
              <a:off x="4752" y="3120"/>
              <a:ext cx="480" cy="768"/>
              <a:chOff x="3456" y="96"/>
              <a:chExt cx="480" cy="768"/>
            </a:xfrm>
          </p:grpSpPr>
          <p:sp>
            <p:nvSpPr>
              <p:cNvPr id="92222" name="Freeform 73"/>
              <p:cNvSpPr>
                <a:spLocks/>
              </p:cNvSpPr>
              <p:nvPr/>
            </p:nvSpPr>
            <p:spPr bwMode="auto">
              <a:xfrm>
                <a:off x="3504" y="96"/>
                <a:ext cx="384" cy="768"/>
              </a:xfrm>
              <a:custGeom>
                <a:avLst/>
                <a:gdLst>
                  <a:gd name="T0" fmla="*/ 0 w 384"/>
                  <a:gd name="T1" fmla="*/ 0 h 768"/>
                  <a:gd name="T2" fmla="*/ 0 w 384"/>
                  <a:gd name="T3" fmla="*/ 576 h 768"/>
                  <a:gd name="T4" fmla="*/ 384 w 384"/>
                  <a:gd name="T5" fmla="*/ 768 h 768"/>
                  <a:gd name="T6" fmla="*/ 384 w 384"/>
                  <a:gd name="T7" fmla="*/ 192 h 768"/>
                  <a:gd name="T8" fmla="*/ 0 w 384"/>
                  <a:gd name="T9" fmla="*/ 0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0"/>
                    </a:moveTo>
                    <a:lnTo>
                      <a:pt x="0" y="576"/>
                    </a:lnTo>
                    <a:lnTo>
                      <a:pt x="384" y="768"/>
                    </a:lnTo>
                    <a:lnTo>
                      <a:pt x="384" y="192"/>
                    </a:lnTo>
                    <a:lnTo>
                      <a:pt x="0" y="0"/>
                    </a:lnTo>
                    <a:close/>
                  </a:path>
                </a:pathLst>
              </a:custGeom>
              <a:solidFill>
                <a:srgbClr val="E6E6E6">
                  <a:alpha val="50195"/>
                </a:srgbClr>
              </a:solidFill>
              <a:ln w="6350">
                <a:solidFill>
                  <a:schemeClr val="tx1"/>
                </a:solidFill>
                <a:prstDash val="dash"/>
                <a:round/>
                <a:headEnd/>
                <a:tailEnd/>
              </a:ln>
            </p:spPr>
            <p:txBody>
              <a:bodyPr wrap="none" anchor="ctr">
                <a:prstTxWarp prst="textNoShape">
                  <a:avLst/>
                </a:prstTxWarp>
              </a:bodyPr>
              <a:lstStyle/>
              <a:p>
                <a:endParaRPr lang="en-US" sz="900"/>
              </a:p>
            </p:txBody>
          </p:sp>
          <p:sp>
            <p:nvSpPr>
              <p:cNvPr id="92223" name="Line 74"/>
              <p:cNvSpPr>
                <a:spLocks noChangeShapeType="1"/>
              </p:cNvSpPr>
              <p:nvPr/>
            </p:nvSpPr>
            <p:spPr bwMode="auto">
              <a:xfrm>
                <a:off x="3456" y="528"/>
                <a:ext cx="48" cy="144"/>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24" name="Line 75"/>
              <p:cNvSpPr>
                <a:spLocks noChangeShapeType="1"/>
              </p:cNvSpPr>
              <p:nvPr/>
            </p:nvSpPr>
            <p:spPr bwMode="auto">
              <a:xfrm>
                <a:off x="3456" y="528"/>
                <a:ext cx="432" cy="33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25" name="Line 76"/>
              <p:cNvSpPr>
                <a:spLocks noChangeShapeType="1"/>
              </p:cNvSpPr>
              <p:nvPr/>
            </p:nvSpPr>
            <p:spPr bwMode="auto">
              <a:xfrm flipV="1">
                <a:off x="3456" y="480"/>
                <a:ext cx="240" cy="4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26" name="Line 77"/>
              <p:cNvSpPr>
                <a:spLocks noChangeShapeType="1"/>
              </p:cNvSpPr>
              <p:nvPr/>
            </p:nvSpPr>
            <p:spPr bwMode="auto">
              <a:xfrm flipV="1">
                <a:off x="3456" y="96"/>
                <a:ext cx="48" cy="432"/>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27" name="Line 78"/>
              <p:cNvSpPr>
                <a:spLocks noChangeShapeType="1"/>
              </p:cNvSpPr>
              <p:nvPr/>
            </p:nvSpPr>
            <p:spPr bwMode="auto">
              <a:xfrm flipV="1">
                <a:off x="3456" y="288"/>
                <a:ext cx="432" cy="240"/>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28" name="Text Box 79"/>
              <p:cNvSpPr txBox="1">
                <a:spLocks noChangeArrowheads="1"/>
              </p:cNvSpPr>
              <p:nvPr/>
            </p:nvSpPr>
            <p:spPr bwMode="auto">
              <a:xfrm>
                <a:off x="3792" y="28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14</a:t>
                </a:r>
              </a:p>
            </p:txBody>
          </p:sp>
          <p:sp>
            <p:nvSpPr>
              <p:cNvPr id="92229" name="Text Box 80"/>
              <p:cNvSpPr txBox="1">
                <a:spLocks noChangeArrowheads="1"/>
              </p:cNvSpPr>
              <p:nvPr/>
            </p:nvSpPr>
            <p:spPr bwMode="auto">
              <a:xfrm>
                <a:off x="3456" y="57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13</a:t>
                </a:r>
              </a:p>
            </p:txBody>
          </p:sp>
          <p:sp>
            <p:nvSpPr>
              <p:cNvPr id="92230" name="Text Box 81"/>
              <p:cNvSpPr txBox="1">
                <a:spLocks noChangeArrowheads="1"/>
              </p:cNvSpPr>
              <p:nvPr/>
            </p:nvSpPr>
            <p:spPr bwMode="auto">
              <a:xfrm>
                <a:off x="3792" y="76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16</a:t>
                </a:r>
              </a:p>
            </p:txBody>
          </p:sp>
          <p:sp>
            <p:nvSpPr>
              <p:cNvPr id="92231" name="Text Box 82"/>
              <p:cNvSpPr txBox="1">
                <a:spLocks noChangeArrowheads="1"/>
              </p:cNvSpPr>
              <p:nvPr/>
            </p:nvSpPr>
            <p:spPr bwMode="auto">
              <a:xfrm>
                <a:off x="3648" y="43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21</a:t>
                </a:r>
              </a:p>
            </p:txBody>
          </p:sp>
          <p:sp>
            <p:nvSpPr>
              <p:cNvPr id="92232" name="Text Box 83"/>
              <p:cNvSpPr txBox="1">
                <a:spLocks noChangeArrowheads="1"/>
              </p:cNvSpPr>
              <p:nvPr/>
            </p:nvSpPr>
            <p:spPr bwMode="auto">
              <a:xfrm>
                <a:off x="3456" y="9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12</a:t>
                </a:r>
              </a:p>
            </p:txBody>
          </p:sp>
        </p:grpSp>
        <p:grpSp>
          <p:nvGrpSpPr>
            <p:cNvPr id="7" name="Group 84"/>
            <p:cNvGrpSpPr>
              <a:grpSpLocks/>
            </p:cNvGrpSpPr>
            <p:nvPr/>
          </p:nvGrpSpPr>
          <p:grpSpPr bwMode="auto">
            <a:xfrm>
              <a:off x="4512" y="3168"/>
              <a:ext cx="480" cy="768"/>
              <a:chOff x="2640" y="-144"/>
              <a:chExt cx="480" cy="768"/>
            </a:xfrm>
          </p:grpSpPr>
          <p:sp>
            <p:nvSpPr>
              <p:cNvPr id="92212" name="Freeform 85"/>
              <p:cNvSpPr>
                <a:spLocks/>
              </p:cNvSpPr>
              <p:nvPr/>
            </p:nvSpPr>
            <p:spPr bwMode="auto">
              <a:xfrm>
                <a:off x="2688" y="-144"/>
                <a:ext cx="384" cy="768"/>
              </a:xfrm>
              <a:custGeom>
                <a:avLst/>
                <a:gdLst>
                  <a:gd name="T0" fmla="*/ 0 w 384"/>
                  <a:gd name="T1" fmla="*/ 0 h 768"/>
                  <a:gd name="T2" fmla="*/ 0 w 384"/>
                  <a:gd name="T3" fmla="*/ 576 h 768"/>
                  <a:gd name="T4" fmla="*/ 384 w 384"/>
                  <a:gd name="T5" fmla="*/ 768 h 768"/>
                  <a:gd name="T6" fmla="*/ 384 w 384"/>
                  <a:gd name="T7" fmla="*/ 192 h 768"/>
                  <a:gd name="T8" fmla="*/ 0 w 384"/>
                  <a:gd name="T9" fmla="*/ 0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0"/>
                    </a:moveTo>
                    <a:lnTo>
                      <a:pt x="0" y="576"/>
                    </a:lnTo>
                    <a:lnTo>
                      <a:pt x="384" y="768"/>
                    </a:lnTo>
                    <a:lnTo>
                      <a:pt x="384" y="192"/>
                    </a:lnTo>
                    <a:lnTo>
                      <a:pt x="0" y="0"/>
                    </a:lnTo>
                    <a:close/>
                  </a:path>
                </a:pathLst>
              </a:custGeom>
              <a:solidFill>
                <a:srgbClr val="E6E6E6">
                  <a:alpha val="50195"/>
                </a:srgbClr>
              </a:solidFill>
              <a:ln w="6350">
                <a:solidFill>
                  <a:schemeClr val="tx1"/>
                </a:solidFill>
                <a:prstDash val="dash"/>
                <a:round/>
                <a:headEnd/>
                <a:tailEnd/>
              </a:ln>
            </p:spPr>
            <p:txBody>
              <a:bodyPr wrap="none" anchor="ctr">
                <a:prstTxWarp prst="textNoShape">
                  <a:avLst/>
                </a:prstTxWarp>
              </a:bodyPr>
              <a:lstStyle/>
              <a:p>
                <a:endParaRPr lang="en-US" sz="900"/>
              </a:p>
            </p:txBody>
          </p:sp>
          <p:sp>
            <p:nvSpPr>
              <p:cNvPr id="92213" name="Line 86"/>
              <p:cNvSpPr>
                <a:spLocks noChangeShapeType="1"/>
              </p:cNvSpPr>
              <p:nvPr/>
            </p:nvSpPr>
            <p:spPr bwMode="auto">
              <a:xfrm flipH="1" flipV="1">
                <a:off x="2688" y="144"/>
                <a:ext cx="192" cy="9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14" name="Line 87"/>
              <p:cNvSpPr>
                <a:spLocks noChangeShapeType="1"/>
              </p:cNvSpPr>
              <p:nvPr/>
            </p:nvSpPr>
            <p:spPr bwMode="auto">
              <a:xfrm flipH="1" flipV="1">
                <a:off x="2880" y="-48"/>
                <a:ext cx="0" cy="28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15" name="Line 88"/>
              <p:cNvSpPr>
                <a:spLocks noChangeShapeType="1"/>
              </p:cNvSpPr>
              <p:nvPr/>
            </p:nvSpPr>
            <p:spPr bwMode="auto">
              <a:xfrm flipH="1">
                <a:off x="2880" y="240"/>
                <a:ext cx="0" cy="28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16" name="Line 89"/>
              <p:cNvSpPr>
                <a:spLocks noChangeShapeType="1"/>
              </p:cNvSpPr>
              <p:nvPr/>
            </p:nvSpPr>
            <p:spPr bwMode="auto">
              <a:xfrm>
                <a:off x="2880" y="240"/>
                <a:ext cx="192" cy="9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17" name="Text Box 90"/>
              <p:cNvSpPr txBox="1">
                <a:spLocks noChangeArrowheads="1"/>
              </p:cNvSpPr>
              <p:nvPr/>
            </p:nvSpPr>
            <p:spPr bwMode="auto">
              <a:xfrm>
                <a:off x="2832" y="-5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25</a:t>
                </a:r>
              </a:p>
            </p:txBody>
          </p:sp>
          <p:sp>
            <p:nvSpPr>
              <p:cNvPr id="92218" name="Text Box 91"/>
              <p:cNvSpPr txBox="1">
                <a:spLocks noChangeArrowheads="1"/>
              </p:cNvSpPr>
              <p:nvPr/>
            </p:nvSpPr>
            <p:spPr bwMode="auto">
              <a:xfrm>
                <a:off x="2832" y="43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24</a:t>
                </a:r>
              </a:p>
            </p:txBody>
          </p:sp>
          <p:sp>
            <p:nvSpPr>
              <p:cNvPr id="92219" name="Text Box 92"/>
              <p:cNvSpPr txBox="1">
                <a:spLocks noChangeArrowheads="1"/>
              </p:cNvSpPr>
              <p:nvPr/>
            </p:nvSpPr>
            <p:spPr bwMode="auto">
              <a:xfrm>
                <a:off x="2640" y="9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23</a:t>
                </a:r>
              </a:p>
            </p:txBody>
          </p:sp>
          <p:sp>
            <p:nvSpPr>
              <p:cNvPr id="92220" name="Text Box 93"/>
              <p:cNvSpPr txBox="1">
                <a:spLocks noChangeArrowheads="1"/>
              </p:cNvSpPr>
              <p:nvPr/>
            </p:nvSpPr>
            <p:spPr bwMode="auto">
              <a:xfrm>
                <a:off x="2976" y="286"/>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22</a:t>
                </a:r>
              </a:p>
            </p:txBody>
          </p:sp>
          <p:sp>
            <p:nvSpPr>
              <p:cNvPr id="92221" name="Text Box 94"/>
              <p:cNvSpPr txBox="1">
                <a:spLocks noChangeArrowheads="1"/>
              </p:cNvSpPr>
              <p:nvPr/>
            </p:nvSpPr>
            <p:spPr bwMode="auto">
              <a:xfrm>
                <a:off x="2832" y="190"/>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26</a:t>
                </a:r>
              </a:p>
            </p:txBody>
          </p:sp>
        </p:grpSp>
        <p:grpSp>
          <p:nvGrpSpPr>
            <p:cNvPr id="8" name="Group 95"/>
            <p:cNvGrpSpPr>
              <a:grpSpLocks/>
            </p:cNvGrpSpPr>
            <p:nvPr/>
          </p:nvGrpSpPr>
          <p:grpSpPr bwMode="auto">
            <a:xfrm>
              <a:off x="4272" y="3216"/>
              <a:ext cx="480" cy="768"/>
              <a:chOff x="1488" y="192"/>
              <a:chExt cx="480" cy="768"/>
            </a:xfrm>
          </p:grpSpPr>
          <p:sp>
            <p:nvSpPr>
              <p:cNvPr id="92201" name="Line 96"/>
              <p:cNvSpPr>
                <a:spLocks noChangeShapeType="1"/>
              </p:cNvSpPr>
              <p:nvPr/>
            </p:nvSpPr>
            <p:spPr bwMode="auto">
              <a:xfrm flipH="1" flipV="1">
                <a:off x="1536" y="192"/>
                <a:ext cx="432" cy="336"/>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02" name="Line 97"/>
              <p:cNvSpPr>
                <a:spLocks noChangeShapeType="1"/>
              </p:cNvSpPr>
              <p:nvPr/>
            </p:nvSpPr>
            <p:spPr bwMode="auto">
              <a:xfrm flipH="1" flipV="1">
                <a:off x="1920" y="384"/>
                <a:ext cx="48" cy="144"/>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03" name="Line 98"/>
              <p:cNvSpPr>
                <a:spLocks noChangeShapeType="1"/>
              </p:cNvSpPr>
              <p:nvPr/>
            </p:nvSpPr>
            <p:spPr bwMode="auto">
              <a:xfrm flipH="1">
                <a:off x="1728" y="528"/>
                <a:ext cx="240" cy="48"/>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04" name="Line 99"/>
              <p:cNvSpPr>
                <a:spLocks noChangeShapeType="1"/>
              </p:cNvSpPr>
              <p:nvPr/>
            </p:nvSpPr>
            <p:spPr bwMode="auto">
              <a:xfrm flipH="1">
                <a:off x="1920" y="528"/>
                <a:ext cx="48" cy="432"/>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05" name="Line 100"/>
              <p:cNvSpPr>
                <a:spLocks noChangeShapeType="1"/>
              </p:cNvSpPr>
              <p:nvPr/>
            </p:nvSpPr>
            <p:spPr bwMode="auto">
              <a:xfrm flipH="1">
                <a:off x="1536" y="528"/>
                <a:ext cx="432" cy="240"/>
              </a:xfrm>
              <a:prstGeom prst="line">
                <a:avLst/>
              </a:prstGeom>
              <a:noFill/>
              <a:ln w="6350">
                <a:solidFill>
                  <a:srgbClr val="808080"/>
                </a:solidFill>
                <a:round/>
                <a:headEnd/>
                <a:tailEnd type="stealth" w="sm" len="sm"/>
              </a:ln>
            </p:spPr>
            <p:txBody>
              <a:bodyPr wrap="none" anchor="ctr">
                <a:prstTxWarp prst="textNoShape">
                  <a:avLst/>
                </a:prstTxWarp>
              </a:bodyPr>
              <a:lstStyle/>
              <a:p>
                <a:endParaRPr lang="en-US" sz="900"/>
              </a:p>
            </p:txBody>
          </p:sp>
          <p:sp>
            <p:nvSpPr>
              <p:cNvPr id="92206" name="Freeform 101"/>
              <p:cNvSpPr>
                <a:spLocks/>
              </p:cNvSpPr>
              <p:nvPr/>
            </p:nvSpPr>
            <p:spPr bwMode="auto">
              <a:xfrm>
                <a:off x="1536" y="192"/>
                <a:ext cx="384" cy="768"/>
              </a:xfrm>
              <a:custGeom>
                <a:avLst/>
                <a:gdLst>
                  <a:gd name="T0" fmla="*/ 0 w 384"/>
                  <a:gd name="T1" fmla="*/ 0 h 768"/>
                  <a:gd name="T2" fmla="*/ 0 w 384"/>
                  <a:gd name="T3" fmla="*/ 576 h 768"/>
                  <a:gd name="T4" fmla="*/ 384 w 384"/>
                  <a:gd name="T5" fmla="*/ 768 h 768"/>
                  <a:gd name="T6" fmla="*/ 384 w 384"/>
                  <a:gd name="T7" fmla="*/ 192 h 768"/>
                  <a:gd name="T8" fmla="*/ 0 w 384"/>
                  <a:gd name="T9" fmla="*/ 0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0"/>
                    </a:moveTo>
                    <a:lnTo>
                      <a:pt x="0" y="576"/>
                    </a:lnTo>
                    <a:lnTo>
                      <a:pt x="384" y="768"/>
                    </a:lnTo>
                    <a:lnTo>
                      <a:pt x="384" y="192"/>
                    </a:lnTo>
                    <a:lnTo>
                      <a:pt x="0" y="0"/>
                    </a:lnTo>
                    <a:close/>
                  </a:path>
                </a:pathLst>
              </a:custGeom>
              <a:solidFill>
                <a:srgbClr val="E6E6E6">
                  <a:alpha val="50195"/>
                </a:srgbClr>
              </a:solidFill>
              <a:ln w="6350">
                <a:solidFill>
                  <a:schemeClr val="tx1"/>
                </a:solidFill>
                <a:prstDash val="dash"/>
                <a:round/>
                <a:headEnd/>
                <a:tailEnd/>
              </a:ln>
            </p:spPr>
            <p:txBody>
              <a:bodyPr wrap="none" anchor="ctr">
                <a:prstTxWarp prst="textNoShape">
                  <a:avLst/>
                </a:prstTxWarp>
              </a:bodyPr>
              <a:lstStyle/>
              <a:p>
                <a:endParaRPr lang="en-US" sz="900"/>
              </a:p>
            </p:txBody>
          </p:sp>
          <p:sp>
            <p:nvSpPr>
              <p:cNvPr id="92207" name="Text Box 102"/>
              <p:cNvSpPr txBox="1">
                <a:spLocks noChangeArrowheads="1"/>
              </p:cNvSpPr>
              <p:nvPr/>
            </p:nvSpPr>
            <p:spPr bwMode="auto">
              <a:xfrm>
                <a:off x="1824" y="38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18</a:t>
                </a:r>
              </a:p>
            </p:txBody>
          </p:sp>
          <p:sp>
            <p:nvSpPr>
              <p:cNvPr id="92208" name="Text Box 103"/>
              <p:cNvSpPr txBox="1">
                <a:spLocks noChangeArrowheads="1"/>
              </p:cNvSpPr>
              <p:nvPr/>
            </p:nvSpPr>
            <p:spPr bwMode="auto">
              <a:xfrm>
                <a:off x="1488" y="67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17</a:t>
                </a:r>
              </a:p>
            </p:txBody>
          </p:sp>
          <p:sp>
            <p:nvSpPr>
              <p:cNvPr id="92209" name="Text Box 104"/>
              <p:cNvSpPr txBox="1">
                <a:spLocks noChangeArrowheads="1"/>
              </p:cNvSpPr>
              <p:nvPr/>
            </p:nvSpPr>
            <p:spPr bwMode="auto">
              <a:xfrm>
                <a:off x="1824" y="86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19</a:t>
                </a:r>
              </a:p>
            </p:txBody>
          </p:sp>
          <p:sp>
            <p:nvSpPr>
              <p:cNvPr id="92210" name="Text Box 105"/>
              <p:cNvSpPr txBox="1">
                <a:spLocks noChangeArrowheads="1"/>
              </p:cNvSpPr>
              <p:nvPr/>
            </p:nvSpPr>
            <p:spPr bwMode="auto">
              <a:xfrm>
                <a:off x="1680" y="526"/>
                <a:ext cx="96"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20</a:t>
                </a:r>
              </a:p>
            </p:txBody>
          </p:sp>
          <p:sp>
            <p:nvSpPr>
              <p:cNvPr id="92211" name="Text Box 106"/>
              <p:cNvSpPr txBox="1">
                <a:spLocks noChangeArrowheads="1"/>
              </p:cNvSpPr>
              <p:nvPr/>
            </p:nvSpPr>
            <p:spPr bwMode="auto">
              <a:xfrm>
                <a:off x="1488" y="192"/>
                <a:ext cx="144" cy="98"/>
              </a:xfrm>
              <a:prstGeom prst="rect">
                <a:avLst/>
              </a:prstGeom>
              <a:noFill/>
              <a:ln w="9525">
                <a:noFill/>
                <a:miter lim="800000"/>
                <a:headEnd/>
                <a:tailEnd/>
              </a:ln>
            </p:spPr>
            <p:txBody>
              <a:bodyPr wrap="none" lIns="0" tIns="0" rIns="0" bIns="0" anchor="ctr">
                <a:prstTxWarp prst="textNoShape">
                  <a:avLst/>
                </a:prstTxWarp>
              </a:bodyPr>
              <a:lstStyle/>
              <a:p>
                <a:pPr algn="ctr"/>
                <a:r>
                  <a:rPr lang="en-US" sz="900"/>
                  <a:t>15</a:t>
                </a:r>
              </a:p>
            </p:txBody>
          </p:sp>
        </p:grpSp>
        <p:sp>
          <p:nvSpPr>
            <p:cNvPr id="92181" name="Line 107"/>
            <p:cNvSpPr>
              <a:spLocks noChangeShapeType="1"/>
            </p:cNvSpPr>
            <p:nvPr/>
          </p:nvSpPr>
          <p:spPr bwMode="auto">
            <a:xfrm>
              <a:off x="4320" y="3792"/>
              <a:ext cx="384" cy="192"/>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82" name="Text Box 108"/>
            <p:cNvSpPr txBox="1">
              <a:spLocks noChangeArrowheads="1"/>
            </p:cNvSpPr>
            <p:nvPr/>
          </p:nvSpPr>
          <p:spPr bwMode="auto">
            <a:xfrm>
              <a:off x="4176" y="3696"/>
              <a:ext cx="144"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+Y</a:t>
              </a:r>
            </a:p>
          </p:txBody>
        </p:sp>
        <p:sp>
          <p:nvSpPr>
            <p:cNvPr id="92183" name="Line 109"/>
            <p:cNvSpPr>
              <a:spLocks noChangeShapeType="1"/>
            </p:cNvSpPr>
            <p:nvPr/>
          </p:nvSpPr>
          <p:spPr bwMode="auto">
            <a:xfrm>
              <a:off x="4704" y="3408"/>
              <a:ext cx="0" cy="576"/>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84" name="Text Box 110"/>
            <p:cNvSpPr txBox="1">
              <a:spLocks noChangeArrowheads="1"/>
            </p:cNvSpPr>
            <p:nvPr/>
          </p:nvSpPr>
          <p:spPr bwMode="auto">
            <a:xfrm>
              <a:off x="4608" y="3264"/>
              <a:ext cx="144"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+Z</a:t>
              </a:r>
            </a:p>
          </p:txBody>
        </p:sp>
        <p:sp>
          <p:nvSpPr>
            <p:cNvPr id="92185" name="Line 111"/>
            <p:cNvSpPr>
              <a:spLocks noChangeShapeType="1"/>
            </p:cNvSpPr>
            <p:nvPr/>
          </p:nvSpPr>
          <p:spPr bwMode="auto">
            <a:xfrm flipH="1">
              <a:off x="4704" y="3888"/>
              <a:ext cx="480" cy="96"/>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86" name="Text Box 112"/>
            <p:cNvSpPr txBox="1">
              <a:spLocks noChangeArrowheads="1"/>
            </p:cNvSpPr>
            <p:nvPr/>
          </p:nvSpPr>
          <p:spPr bwMode="auto">
            <a:xfrm>
              <a:off x="5136" y="3840"/>
              <a:ext cx="192"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+X</a:t>
              </a:r>
            </a:p>
          </p:txBody>
        </p:sp>
        <p:sp>
          <p:nvSpPr>
            <p:cNvPr id="92187" name="Text Box 113"/>
            <p:cNvSpPr txBox="1">
              <a:spLocks noChangeArrowheads="1"/>
            </p:cNvSpPr>
            <p:nvPr/>
          </p:nvSpPr>
          <p:spPr bwMode="auto">
            <a:xfrm>
              <a:off x="1872" y="4032"/>
              <a:ext cx="1152" cy="96"/>
            </a:xfrm>
            <a:prstGeom prst="rect">
              <a:avLst/>
            </a:prstGeom>
            <a:noFill/>
            <a:ln w="9525">
              <a:noFill/>
              <a:miter lim="800000"/>
              <a:headEnd/>
              <a:tailEnd/>
            </a:ln>
          </p:spPr>
          <p:txBody>
            <a:bodyPr wrap="none" lIns="0" tIns="0" rIns="0" bIns="0" anchor="ctr">
              <a:prstTxWarp prst="textNoShape">
                <a:avLst/>
              </a:prstTxWarp>
            </a:bodyPr>
            <a:lstStyle/>
            <a:p>
              <a:pPr algn="ctr"/>
              <a:r>
                <a:rPr lang="en-US" sz="900"/>
                <a:t>macroscopic variables</a:t>
              </a:r>
            </a:p>
          </p:txBody>
        </p:sp>
        <p:grpSp>
          <p:nvGrpSpPr>
            <p:cNvPr id="9" name="Group 114"/>
            <p:cNvGrpSpPr>
              <a:grpSpLocks/>
            </p:cNvGrpSpPr>
            <p:nvPr/>
          </p:nvGrpSpPr>
          <p:grpSpPr bwMode="auto">
            <a:xfrm>
              <a:off x="2016" y="3120"/>
              <a:ext cx="864" cy="864"/>
              <a:chOff x="144" y="96"/>
              <a:chExt cx="864" cy="864"/>
            </a:xfrm>
          </p:grpSpPr>
          <p:sp>
            <p:nvSpPr>
              <p:cNvPr id="92198" name="Freeform 115"/>
              <p:cNvSpPr>
                <a:spLocks/>
              </p:cNvSpPr>
              <p:nvPr/>
            </p:nvSpPr>
            <p:spPr bwMode="auto">
              <a:xfrm>
                <a:off x="144" y="192"/>
                <a:ext cx="384" cy="768"/>
              </a:xfrm>
              <a:custGeom>
                <a:avLst/>
                <a:gdLst>
                  <a:gd name="T0" fmla="*/ 0 w 384"/>
                  <a:gd name="T1" fmla="*/ 576 h 768"/>
                  <a:gd name="T2" fmla="*/ 0 w 384"/>
                  <a:gd name="T3" fmla="*/ 0 h 768"/>
                  <a:gd name="T4" fmla="*/ 384 w 384"/>
                  <a:gd name="T5" fmla="*/ 192 h 768"/>
                  <a:gd name="T6" fmla="*/ 384 w 384"/>
                  <a:gd name="T7" fmla="*/ 768 h 768"/>
                  <a:gd name="T8" fmla="*/ 0 w 384"/>
                  <a:gd name="T9" fmla="*/ 576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576"/>
                    </a:moveTo>
                    <a:lnTo>
                      <a:pt x="0" y="0"/>
                    </a:lnTo>
                    <a:lnTo>
                      <a:pt x="384" y="192"/>
                    </a:lnTo>
                    <a:lnTo>
                      <a:pt x="384" y="768"/>
                    </a:lnTo>
                    <a:lnTo>
                      <a:pt x="0" y="576"/>
                    </a:lnTo>
                    <a:close/>
                  </a:path>
                </a:pathLst>
              </a:custGeom>
              <a:solidFill>
                <a:srgbClr val="CCCCCC"/>
              </a:solidFill>
              <a:ln w="6350">
                <a:solidFill>
                  <a:schemeClr val="tx1"/>
                </a:solidFill>
                <a:round/>
                <a:headEnd/>
                <a:tailEnd/>
              </a:ln>
            </p:spPr>
            <p:txBody>
              <a:bodyPr wrap="none" anchor="ctr">
                <a:prstTxWarp prst="textNoShape">
                  <a:avLst/>
                </a:prstTxWarp>
              </a:bodyPr>
              <a:lstStyle/>
              <a:p>
                <a:endParaRPr lang="en-US" sz="900"/>
              </a:p>
            </p:txBody>
          </p:sp>
          <p:sp>
            <p:nvSpPr>
              <p:cNvPr id="92199" name="Freeform 116"/>
              <p:cNvSpPr>
                <a:spLocks/>
              </p:cNvSpPr>
              <p:nvPr/>
            </p:nvSpPr>
            <p:spPr bwMode="auto">
              <a:xfrm>
                <a:off x="144" y="96"/>
                <a:ext cx="864" cy="288"/>
              </a:xfrm>
              <a:custGeom>
                <a:avLst/>
                <a:gdLst>
                  <a:gd name="T0" fmla="*/ 0 w 864"/>
                  <a:gd name="T1" fmla="*/ 96 h 288"/>
                  <a:gd name="T2" fmla="*/ 480 w 864"/>
                  <a:gd name="T3" fmla="*/ 0 h 288"/>
                  <a:gd name="T4" fmla="*/ 864 w 864"/>
                  <a:gd name="T5" fmla="*/ 192 h 288"/>
                  <a:gd name="T6" fmla="*/ 384 w 864"/>
                  <a:gd name="T7" fmla="*/ 288 h 288"/>
                  <a:gd name="T8" fmla="*/ 0 w 864"/>
                  <a:gd name="T9" fmla="*/ 96 h 288"/>
                  <a:gd name="T10" fmla="*/ 0 60000 65536"/>
                  <a:gd name="T11" fmla="*/ 0 60000 65536"/>
                  <a:gd name="T12" fmla="*/ 0 60000 65536"/>
                  <a:gd name="T13" fmla="*/ 0 60000 65536"/>
                  <a:gd name="T14" fmla="*/ 0 60000 65536"/>
                  <a:gd name="T15" fmla="*/ 0 w 864"/>
                  <a:gd name="T16" fmla="*/ 0 h 288"/>
                  <a:gd name="T17" fmla="*/ 864 w 864"/>
                  <a:gd name="T18" fmla="*/ 288 h 288"/>
                </a:gdLst>
                <a:ahLst/>
                <a:cxnLst>
                  <a:cxn ang="T10">
                    <a:pos x="T0" y="T1"/>
                  </a:cxn>
                  <a:cxn ang="T11">
                    <a:pos x="T2" y="T3"/>
                  </a:cxn>
                  <a:cxn ang="T12">
                    <a:pos x="T4" y="T5"/>
                  </a:cxn>
                  <a:cxn ang="T13">
                    <a:pos x="T6" y="T7"/>
                  </a:cxn>
                  <a:cxn ang="T14">
                    <a:pos x="T8" y="T9"/>
                  </a:cxn>
                </a:cxnLst>
                <a:rect l="T15" t="T16" r="T17" b="T18"/>
                <a:pathLst>
                  <a:path w="864" h="288">
                    <a:moveTo>
                      <a:pt x="0" y="96"/>
                    </a:moveTo>
                    <a:lnTo>
                      <a:pt x="480" y="0"/>
                    </a:lnTo>
                    <a:lnTo>
                      <a:pt x="864" y="192"/>
                    </a:lnTo>
                    <a:lnTo>
                      <a:pt x="384" y="288"/>
                    </a:lnTo>
                    <a:lnTo>
                      <a:pt x="0" y="96"/>
                    </a:lnTo>
                    <a:close/>
                  </a:path>
                </a:pathLst>
              </a:custGeom>
              <a:solidFill>
                <a:srgbClr val="E6E6E6"/>
              </a:solidFill>
              <a:ln w="6350">
                <a:solidFill>
                  <a:schemeClr val="tx1"/>
                </a:solidFill>
                <a:round/>
                <a:headEnd/>
                <a:tailEnd/>
              </a:ln>
            </p:spPr>
            <p:txBody>
              <a:bodyPr wrap="none" anchor="ctr">
                <a:prstTxWarp prst="textNoShape">
                  <a:avLst/>
                </a:prstTxWarp>
              </a:bodyPr>
              <a:lstStyle/>
              <a:p>
                <a:endParaRPr lang="en-US" sz="900"/>
              </a:p>
            </p:txBody>
          </p:sp>
          <p:sp>
            <p:nvSpPr>
              <p:cNvPr id="92200" name="Freeform 117"/>
              <p:cNvSpPr>
                <a:spLocks/>
              </p:cNvSpPr>
              <p:nvPr/>
            </p:nvSpPr>
            <p:spPr bwMode="auto">
              <a:xfrm>
                <a:off x="528" y="288"/>
                <a:ext cx="480" cy="672"/>
              </a:xfrm>
              <a:custGeom>
                <a:avLst/>
                <a:gdLst>
                  <a:gd name="T0" fmla="*/ 0 w 480"/>
                  <a:gd name="T1" fmla="*/ 672 h 672"/>
                  <a:gd name="T2" fmla="*/ 0 w 480"/>
                  <a:gd name="T3" fmla="*/ 96 h 672"/>
                  <a:gd name="T4" fmla="*/ 480 w 480"/>
                  <a:gd name="T5" fmla="*/ 0 h 672"/>
                  <a:gd name="T6" fmla="*/ 480 w 480"/>
                  <a:gd name="T7" fmla="*/ 576 h 672"/>
                  <a:gd name="T8" fmla="*/ 0 w 480"/>
                  <a:gd name="T9" fmla="*/ 672 h 672"/>
                  <a:gd name="T10" fmla="*/ 0 60000 65536"/>
                  <a:gd name="T11" fmla="*/ 0 60000 65536"/>
                  <a:gd name="T12" fmla="*/ 0 60000 65536"/>
                  <a:gd name="T13" fmla="*/ 0 60000 65536"/>
                  <a:gd name="T14" fmla="*/ 0 60000 65536"/>
                  <a:gd name="T15" fmla="*/ 0 w 480"/>
                  <a:gd name="T16" fmla="*/ 0 h 672"/>
                  <a:gd name="T17" fmla="*/ 480 w 480"/>
                  <a:gd name="T18" fmla="*/ 672 h 672"/>
                </a:gdLst>
                <a:ahLst/>
                <a:cxnLst>
                  <a:cxn ang="T10">
                    <a:pos x="T0" y="T1"/>
                  </a:cxn>
                  <a:cxn ang="T11">
                    <a:pos x="T2" y="T3"/>
                  </a:cxn>
                  <a:cxn ang="T12">
                    <a:pos x="T4" y="T5"/>
                  </a:cxn>
                  <a:cxn ang="T13">
                    <a:pos x="T6" y="T7"/>
                  </a:cxn>
                  <a:cxn ang="T14">
                    <a:pos x="T8" y="T9"/>
                  </a:cxn>
                </a:cxnLst>
                <a:rect l="T15" t="T16" r="T17" b="T18"/>
                <a:pathLst>
                  <a:path w="480" h="672">
                    <a:moveTo>
                      <a:pt x="0" y="672"/>
                    </a:moveTo>
                    <a:lnTo>
                      <a:pt x="0" y="96"/>
                    </a:lnTo>
                    <a:lnTo>
                      <a:pt x="480" y="0"/>
                    </a:lnTo>
                    <a:lnTo>
                      <a:pt x="480" y="576"/>
                    </a:lnTo>
                    <a:lnTo>
                      <a:pt x="0" y="672"/>
                    </a:lnTo>
                    <a:close/>
                  </a:path>
                </a:pathLst>
              </a:custGeom>
              <a:solidFill>
                <a:srgbClr val="B3B3B3"/>
              </a:solidFill>
              <a:ln w="6350">
                <a:solidFill>
                  <a:schemeClr val="tx1"/>
                </a:solidFill>
                <a:round/>
                <a:headEnd/>
                <a:tailEnd/>
              </a:ln>
            </p:spPr>
            <p:txBody>
              <a:bodyPr wrap="none" anchor="ctr">
                <a:prstTxWarp prst="textNoShape">
                  <a:avLst/>
                </a:prstTxWarp>
              </a:bodyPr>
              <a:lstStyle/>
              <a:p>
                <a:endParaRPr lang="en-US" sz="900"/>
              </a:p>
            </p:txBody>
          </p:sp>
        </p:grpSp>
        <p:sp>
          <p:nvSpPr>
            <p:cNvPr id="92189" name="Line 118"/>
            <p:cNvSpPr>
              <a:spLocks noChangeShapeType="1"/>
            </p:cNvSpPr>
            <p:nvPr/>
          </p:nvSpPr>
          <p:spPr bwMode="auto">
            <a:xfrm>
              <a:off x="2016" y="3792"/>
              <a:ext cx="384" cy="192"/>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90" name="Text Box 119"/>
            <p:cNvSpPr txBox="1">
              <a:spLocks noChangeArrowheads="1"/>
            </p:cNvSpPr>
            <p:nvPr/>
          </p:nvSpPr>
          <p:spPr bwMode="auto">
            <a:xfrm>
              <a:off x="1872" y="3696"/>
              <a:ext cx="144"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+Y</a:t>
              </a:r>
            </a:p>
          </p:txBody>
        </p:sp>
        <p:sp>
          <p:nvSpPr>
            <p:cNvPr id="92191" name="Line 120"/>
            <p:cNvSpPr>
              <a:spLocks noChangeShapeType="1"/>
            </p:cNvSpPr>
            <p:nvPr/>
          </p:nvSpPr>
          <p:spPr bwMode="auto">
            <a:xfrm>
              <a:off x="2400" y="3408"/>
              <a:ext cx="0" cy="576"/>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92" name="Text Box 121"/>
            <p:cNvSpPr txBox="1">
              <a:spLocks noChangeArrowheads="1"/>
            </p:cNvSpPr>
            <p:nvPr/>
          </p:nvSpPr>
          <p:spPr bwMode="auto">
            <a:xfrm>
              <a:off x="2304" y="3264"/>
              <a:ext cx="144"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+Z</a:t>
              </a:r>
            </a:p>
          </p:txBody>
        </p:sp>
        <p:sp>
          <p:nvSpPr>
            <p:cNvPr id="92193" name="Line 122"/>
            <p:cNvSpPr>
              <a:spLocks noChangeShapeType="1"/>
            </p:cNvSpPr>
            <p:nvPr/>
          </p:nvSpPr>
          <p:spPr bwMode="auto">
            <a:xfrm flipH="1">
              <a:off x="2400" y="3888"/>
              <a:ext cx="480" cy="96"/>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900"/>
            </a:p>
          </p:txBody>
        </p:sp>
        <p:sp>
          <p:nvSpPr>
            <p:cNvPr id="92194" name="Text Box 123"/>
            <p:cNvSpPr txBox="1">
              <a:spLocks noChangeArrowheads="1"/>
            </p:cNvSpPr>
            <p:nvPr/>
          </p:nvSpPr>
          <p:spPr bwMode="auto">
            <a:xfrm>
              <a:off x="2832" y="3840"/>
              <a:ext cx="192" cy="144"/>
            </a:xfrm>
            <a:prstGeom prst="rect">
              <a:avLst/>
            </a:prstGeom>
            <a:noFill/>
            <a:ln w="9525">
              <a:noFill/>
              <a:miter lim="800000"/>
              <a:headEnd/>
              <a:tailEnd/>
            </a:ln>
          </p:spPr>
          <p:txBody>
            <a:bodyPr wrap="none" lIns="0" tIns="0" rIns="0" bIns="0" anchor="ctr">
              <a:prstTxWarp prst="textNoShape">
                <a:avLst/>
              </a:prstTxWarp>
            </a:bodyPr>
            <a:lstStyle/>
            <a:p>
              <a:pPr algn="ctr"/>
              <a:r>
                <a:rPr lang="en-US" sz="900"/>
                <a:t>+X</a:t>
              </a:r>
            </a:p>
          </p:txBody>
        </p:sp>
        <p:sp>
          <p:nvSpPr>
            <p:cNvPr id="92195" name="AutoShape 124"/>
            <p:cNvSpPr>
              <a:spLocks/>
            </p:cNvSpPr>
            <p:nvPr/>
          </p:nvSpPr>
          <p:spPr bwMode="auto">
            <a:xfrm>
              <a:off x="2976" y="3072"/>
              <a:ext cx="96" cy="960"/>
            </a:xfrm>
            <a:prstGeom prst="leftBrace">
              <a:avLst>
                <a:gd name="adj1" fmla="val 83333"/>
                <a:gd name="adj2" fmla="val 50000"/>
              </a:avLst>
            </a:prstGeom>
            <a:noFill/>
            <a:ln w="9525">
              <a:solidFill>
                <a:schemeClr val="tx1"/>
              </a:solidFill>
              <a:round/>
              <a:headEnd/>
              <a:tailEnd/>
            </a:ln>
          </p:spPr>
          <p:txBody>
            <a:bodyPr wrap="none" anchor="ctr">
              <a:prstTxWarp prst="textNoShape">
                <a:avLst/>
              </a:prstTxWarp>
            </a:bodyPr>
            <a:lstStyle/>
            <a:p>
              <a:endParaRPr lang="en-US" sz="900"/>
            </a:p>
          </p:txBody>
        </p:sp>
        <p:sp>
          <p:nvSpPr>
            <p:cNvPr id="92196" name="Line 125"/>
            <p:cNvSpPr>
              <a:spLocks noChangeShapeType="1"/>
            </p:cNvSpPr>
            <p:nvPr/>
          </p:nvSpPr>
          <p:spPr bwMode="auto">
            <a:xfrm flipH="1">
              <a:off x="2736" y="3552"/>
              <a:ext cx="240" cy="0"/>
            </a:xfrm>
            <a:prstGeom prst="line">
              <a:avLst/>
            </a:prstGeom>
            <a:noFill/>
            <a:ln w="9525">
              <a:solidFill>
                <a:schemeClr val="tx1"/>
              </a:solidFill>
              <a:round/>
              <a:headEnd/>
              <a:tailEnd/>
            </a:ln>
          </p:spPr>
          <p:txBody>
            <a:bodyPr wrap="none" anchor="ctr">
              <a:prstTxWarp prst="textNoShape">
                <a:avLst/>
              </a:prstTxWarp>
            </a:bodyPr>
            <a:lstStyle/>
            <a:p>
              <a:endParaRPr lang="en-US" sz="900"/>
            </a:p>
          </p:txBody>
        </p:sp>
        <p:sp>
          <p:nvSpPr>
            <p:cNvPr id="92197" name="Oval 126"/>
            <p:cNvSpPr>
              <a:spLocks noChangeArrowheads="1"/>
            </p:cNvSpPr>
            <p:nvPr/>
          </p:nvSpPr>
          <p:spPr bwMode="auto">
            <a:xfrm>
              <a:off x="2640" y="3504"/>
              <a:ext cx="96" cy="96"/>
            </a:xfrm>
            <a:prstGeom prst="ellipse">
              <a:avLst/>
            </a:prstGeom>
            <a:solidFill>
              <a:srgbClr val="CCCCCC"/>
            </a:solidFill>
            <a:ln w="6350">
              <a:solidFill>
                <a:schemeClr val="tx1"/>
              </a:solidFill>
              <a:prstDash val="dash"/>
              <a:round/>
              <a:headEnd/>
              <a:tailEnd/>
            </a:ln>
          </p:spPr>
          <p:txBody>
            <a:bodyPr wrap="none" anchor="ctr">
              <a:prstTxWarp prst="textNoShape">
                <a:avLst/>
              </a:prstTxWarp>
            </a:bodyPr>
            <a:lstStyle/>
            <a:p>
              <a:endParaRPr lang="en-US" sz="90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BAE62F10-0226-5646-8445-AF22952C4643}" type="slidenum">
              <a:rPr lang="en-US" smtClean="0"/>
              <a:pPr/>
              <a:t>22</a:t>
            </a:fld>
            <a:endParaRPr lang="en-US" smtClean="0"/>
          </a:p>
        </p:txBody>
      </p:sp>
      <p:sp>
        <p:nvSpPr>
          <p:cNvPr id="92164" name="Rectangle 2"/>
          <p:cNvSpPr>
            <a:spLocks noGrp="1" noChangeArrowheads="1"/>
          </p:cNvSpPr>
          <p:nvPr>
            <p:ph type="title"/>
          </p:nvPr>
        </p:nvSpPr>
        <p:spPr>
          <a:xfrm>
            <a:off x="0" y="0"/>
            <a:ext cx="9144000" cy="914400"/>
          </a:xfrm>
          <a:noFill/>
        </p:spPr>
        <p:txBody>
          <a:bodyPr/>
          <a:lstStyle/>
          <a:p>
            <a:pPr eaLnBrk="1" hangingPunct="1"/>
            <a:r>
              <a:rPr lang="en-US"/>
              <a:t>LBMHD</a:t>
            </a:r>
          </a:p>
        </p:txBody>
      </p:sp>
      <p:sp>
        <p:nvSpPr>
          <p:cNvPr id="92165" name="Rectangle 3"/>
          <p:cNvSpPr>
            <a:spLocks noGrp="1" noChangeArrowheads="1"/>
          </p:cNvSpPr>
          <p:nvPr>
            <p:ph type="body" idx="1"/>
          </p:nvPr>
        </p:nvSpPr>
        <p:spPr>
          <a:xfrm>
            <a:off x="455613" y="1143000"/>
            <a:ext cx="8226425" cy="5715000"/>
          </a:xfrm>
          <a:noFill/>
        </p:spPr>
        <p:txBody>
          <a:bodyPr/>
          <a:lstStyle/>
          <a:p>
            <a:pPr eaLnBrk="1" hangingPunct="1"/>
            <a:r>
              <a:rPr lang="en-US" sz="1800" dirty="0" smtClean="0"/>
              <a:t>Code Structure</a:t>
            </a:r>
          </a:p>
          <a:p>
            <a:pPr lvl="1" eaLnBrk="1" hangingPunct="1"/>
            <a:r>
              <a:rPr lang="en-US" sz="1600" dirty="0" smtClean="0"/>
              <a:t>time evolution through a series of </a:t>
            </a:r>
            <a:r>
              <a:rPr lang="en-US" sz="1600" i="1" dirty="0" smtClean="0"/>
              <a:t>collision( )</a:t>
            </a:r>
            <a:r>
              <a:rPr lang="en-US" sz="1600" dirty="0" smtClean="0"/>
              <a:t> and </a:t>
            </a:r>
            <a:r>
              <a:rPr lang="en-US" sz="1600" i="1" dirty="0" smtClean="0"/>
              <a:t>stream( )</a:t>
            </a:r>
            <a:r>
              <a:rPr lang="en-US" sz="1600" dirty="0" smtClean="0"/>
              <a:t> functions</a:t>
            </a:r>
          </a:p>
          <a:p>
            <a:pPr eaLnBrk="1" hangingPunct="1"/>
            <a:r>
              <a:rPr lang="en-US" sz="1800" i="1" dirty="0" smtClean="0"/>
              <a:t>stream( )</a:t>
            </a:r>
          </a:p>
          <a:p>
            <a:pPr lvl="1"/>
            <a:r>
              <a:rPr lang="en-US" sz="1600" dirty="0" smtClean="0"/>
              <a:t>performs a ghost zone exchange of data to facilitate distributed memory implementations as well as boundary conditions</a:t>
            </a:r>
          </a:p>
          <a:p>
            <a:pPr lvl="1"/>
            <a:r>
              <a:rPr lang="en-US" sz="1600" dirty="0" smtClean="0"/>
              <a:t>should constitute 10% of the runtime</a:t>
            </a:r>
          </a:p>
          <a:p>
            <a:pPr eaLnBrk="1" hangingPunct="1"/>
            <a:r>
              <a:rPr lang="en-US" sz="1800" i="1" dirty="0" smtClean="0"/>
              <a:t>collision( )</a:t>
            </a:r>
            <a:r>
              <a:rPr lang="en-US" sz="1800" dirty="0" smtClean="0"/>
              <a:t>’</a:t>
            </a:r>
            <a:r>
              <a:rPr lang="en-US" sz="1800" dirty="0" err="1" smtClean="0"/>
              <a:t>s</a:t>
            </a:r>
            <a:r>
              <a:rPr lang="en-US" sz="1800" i="1" dirty="0" smtClean="0"/>
              <a:t> </a:t>
            </a:r>
            <a:r>
              <a:rPr lang="en-US" sz="1800" dirty="0" smtClean="0"/>
              <a:t>Arithmetic </a:t>
            </a:r>
            <a:r>
              <a:rPr lang="en-US" sz="1800" dirty="0"/>
              <a:t>Intensity:</a:t>
            </a:r>
          </a:p>
          <a:p>
            <a:pPr lvl="1" eaLnBrk="1" hangingPunct="1"/>
            <a:r>
              <a:rPr lang="en-US" sz="1400" dirty="0"/>
              <a:t>Must read 73 doubles, and update 79 doubles per lattice update (1216 bytes)</a:t>
            </a:r>
          </a:p>
          <a:p>
            <a:pPr lvl="1" eaLnBrk="1" hangingPunct="1"/>
            <a:r>
              <a:rPr lang="en-US" sz="1400" dirty="0"/>
              <a:t>Requires about 1300 floating point operations per lattice update</a:t>
            </a:r>
          </a:p>
          <a:p>
            <a:pPr lvl="1" eaLnBrk="1" hangingPunct="1"/>
            <a:r>
              <a:rPr lang="en-US" sz="1400" b="1" dirty="0">
                <a:solidFill>
                  <a:srgbClr val="0000FF"/>
                </a:solidFill>
              </a:rPr>
              <a:t>Just over 1.0 flops/byte (</a:t>
            </a:r>
            <a:r>
              <a:rPr lang="en-US" sz="1400" b="1" dirty="0" smtClean="0">
                <a:solidFill>
                  <a:srgbClr val="0000FF"/>
                </a:solidFill>
              </a:rPr>
              <a:t>ideal architecture)</a:t>
            </a:r>
          </a:p>
          <a:p>
            <a:pPr lvl="1" eaLnBrk="1" hangingPunct="1"/>
            <a:r>
              <a:rPr lang="en-US" sz="1400" dirty="0" smtClean="0"/>
              <a:t>Suggests LBMHD is</a:t>
            </a:r>
            <a:r>
              <a:rPr lang="en-US" sz="1400" b="1" dirty="0" smtClean="0">
                <a:solidFill>
                  <a:srgbClr val="0000FF"/>
                </a:solidFill>
              </a:rPr>
              <a:t> </a:t>
            </a:r>
            <a:r>
              <a:rPr lang="en-US" sz="1400" b="1" dirty="0" smtClean="0">
                <a:solidFill>
                  <a:srgbClr val="FF0080"/>
                </a:solidFill>
              </a:rPr>
              <a:t>memory-bound</a:t>
            </a:r>
            <a:r>
              <a:rPr lang="en-US" sz="1400" dirty="0" smtClean="0">
                <a:solidFill>
                  <a:srgbClr val="FF0080"/>
                </a:solidFill>
              </a:rPr>
              <a:t> </a:t>
            </a:r>
            <a:r>
              <a:rPr lang="en-US" sz="1400" dirty="0" smtClean="0"/>
              <a:t>on the Cray XT4/XE6.</a:t>
            </a:r>
          </a:p>
          <a:p>
            <a:pPr eaLnBrk="1" hangingPunct="1"/>
            <a:endParaRPr lang="en-US" sz="1800" dirty="0" smtClean="0"/>
          </a:p>
          <a:p>
            <a:pPr eaLnBrk="1" hangingPunct="1"/>
            <a:r>
              <a:rPr lang="en-US" sz="1800" dirty="0" smtClean="0"/>
              <a:t>Structure-of-arrays layout (component’s are separated) ensures that cache </a:t>
            </a:r>
            <a:r>
              <a:rPr lang="en-US" sz="1800" dirty="0"/>
              <a:t>capacity requirements are independent of problem size</a:t>
            </a:r>
            <a:endParaRPr lang="en-US" sz="1800" dirty="0" smtClean="0"/>
          </a:p>
          <a:p>
            <a:pPr eaLnBrk="1" hangingPunct="1"/>
            <a:r>
              <a:rPr lang="en-US" sz="1800" dirty="0" smtClean="0"/>
              <a:t>However, TLB capacity &amp; streams increases to &gt;150 entries</a:t>
            </a:r>
          </a:p>
          <a:p>
            <a:pPr eaLnBrk="1" hangingPunct="1"/>
            <a:endParaRPr lang="en-US" sz="1800" dirty="0" smtClean="0"/>
          </a:p>
          <a:p>
            <a:pPr eaLnBrk="1" hangingPunct="1"/>
            <a:r>
              <a:rPr lang="en-US" sz="1800" dirty="0" smtClean="0"/>
              <a:t>periodic boundary conditions</a:t>
            </a:r>
            <a:endParaRPr lang="en-US" sz="1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LBMHD Stencil</a:t>
            </a:r>
            <a:endParaRPr lang="en-US" dirty="0"/>
          </a:p>
        </p:txBody>
      </p:sp>
      <p:sp>
        <p:nvSpPr>
          <p:cNvPr id="3" name="Content Placeholder 2"/>
          <p:cNvSpPr>
            <a:spLocks noGrp="1"/>
          </p:cNvSpPr>
          <p:nvPr>
            <p:ph idx="1"/>
          </p:nvPr>
        </p:nvSpPr>
        <p:spPr/>
        <p:txBody>
          <a:bodyPr/>
          <a:lstStyle/>
          <a:p>
            <a:r>
              <a:rPr lang="en-US" dirty="0" smtClean="0"/>
              <a:t>Simplified example reading from 9 arrays and writing to 9 arrays</a:t>
            </a:r>
          </a:p>
          <a:p>
            <a:r>
              <a:rPr lang="en-US" dirty="0" smtClean="0"/>
              <a:t>Actual LBMHD reads 73, writes 79 arrays</a:t>
            </a:r>
            <a:endParaRPr lang="en-US"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23</a:t>
            </a:fld>
            <a:endParaRPr lang="en-US"/>
          </a:p>
        </p:txBody>
      </p:sp>
      <p:pic>
        <p:nvPicPr>
          <p:cNvPr id="5" name="Picture 4" descr="memory_lattice.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2667000"/>
            <a:ext cx="9144000" cy="3810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3" name="Picture 292" descr="vectorize.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914400" y="3352800"/>
            <a:ext cx="7315197" cy="3657600"/>
          </a:xfrm>
          <a:prstGeom prst="rect">
            <a:avLst/>
          </a:prstGeom>
        </p:spPr>
      </p:pic>
      <p:sp>
        <p:nvSpPr>
          <p:cNvPr id="2" name="Title 1"/>
          <p:cNvSpPr>
            <a:spLocks noGrp="1"/>
          </p:cNvSpPr>
          <p:nvPr>
            <p:ph type="title"/>
          </p:nvPr>
        </p:nvSpPr>
        <p:spPr/>
        <p:txBody>
          <a:bodyPr/>
          <a:lstStyle/>
          <a:p>
            <a:r>
              <a:rPr lang="en-US" dirty="0" err="1" smtClean="0"/>
              <a:t>Vectorization</a:t>
            </a:r>
            <a:endParaRPr lang="en-US"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24</a:t>
            </a:fld>
            <a:endParaRPr lang="en-US"/>
          </a:p>
        </p:txBody>
      </p:sp>
      <p:sp>
        <p:nvSpPr>
          <p:cNvPr id="6" name="Rectangle 5"/>
          <p:cNvSpPr/>
          <p:nvPr/>
        </p:nvSpPr>
        <p:spPr bwMode="auto">
          <a:xfrm>
            <a:off x="1524000" y="4876800"/>
            <a:ext cx="57150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 name="Rectangle 6"/>
          <p:cNvSpPr/>
          <p:nvPr/>
        </p:nvSpPr>
        <p:spPr bwMode="auto">
          <a:xfrm>
            <a:off x="1447800" y="6705600"/>
            <a:ext cx="57150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 name="Rectangle 7"/>
          <p:cNvSpPr/>
          <p:nvPr/>
        </p:nvSpPr>
        <p:spPr bwMode="auto">
          <a:xfrm>
            <a:off x="3276600" y="3429000"/>
            <a:ext cx="48768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3" name="Content Placeholder 2"/>
          <p:cNvSpPr>
            <a:spLocks noGrp="1"/>
          </p:cNvSpPr>
          <p:nvPr>
            <p:ph idx="1"/>
          </p:nvPr>
        </p:nvSpPr>
        <p:spPr>
          <a:xfrm>
            <a:off x="455613" y="1143000"/>
            <a:ext cx="8688387" cy="5256213"/>
          </a:xfrm>
        </p:spPr>
        <p:txBody>
          <a:bodyPr/>
          <a:lstStyle/>
          <a:p>
            <a:r>
              <a:rPr lang="en-US" sz="1800" dirty="0" smtClean="0"/>
              <a:t>Two phases with a lattice method’s collision() operator:</a:t>
            </a:r>
          </a:p>
          <a:p>
            <a:pPr lvl="1"/>
            <a:r>
              <a:rPr lang="en-US" sz="1600" dirty="0" smtClean="0">
                <a:solidFill>
                  <a:srgbClr val="0000FF"/>
                </a:solidFill>
              </a:rPr>
              <a:t>reconstruction of macroscopic variables</a:t>
            </a:r>
          </a:p>
          <a:p>
            <a:pPr lvl="1"/>
            <a:r>
              <a:rPr lang="en-US" sz="1600" dirty="0" smtClean="0">
                <a:solidFill>
                  <a:srgbClr val="FF0080"/>
                </a:solidFill>
              </a:rPr>
              <a:t>updating discretized velocities</a:t>
            </a:r>
          </a:p>
          <a:p>
            <a:r>
              <a:rPr lang="en-US" sz="1800" dirty="0" smtClean="0"/>
              <a:t>Nominally, all flops are completed for one point before proceeding to the next.</a:t>
            </a:r>
          </a:p>
          <a:p>
            <a:r>
              <a:rPr lang="en-US" sz="1800" dirty="0" smtClean="0"/>
              <a:t>Change to do a vector’s worth one operation at a time</a:t>
            </a:r>
          </a:p>
          <a:p>
            <a:r>
              <a:rPr lang="en-US" sz="1800" dirty="0" smtClean="0"/>
              <a:t>Regularizes memory access pattern at the expense of increased L1 bandwidth.</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Rectangle 9"/>
          <p:cNvSpPr>
            <a:spLocks noGrp="1" noChangeArrowheads="1"/>
          </p:cNvSpPr>
          <p:nvPr>
            <p:ph type="sldNum" sz="quarter" idx="10"/>
          </p:nvPr>
        </p:nvSpPr>
        <p:spPr bwMode="auto">
          <a:noFill/>
          <a:ln>
            <a:miter lim="800000"/>
            <a:headEnd/>
            <a:tailEnd/>
          </a:ln>
        </p:spPr>
        <p:txBody>
          <a:bodyPr wrap="square" numCol="1" anchorCtr="0" compatLnSpc="1">
            <a:prstTxWarp prst="textNoShape">
              <a:avLst/>
            </a:prstTxWarp>
          </a:bodyPr>
          <a:lstStyle/>
          <a:p>
            <a:fld id="{BB43FFC1-1147-C64B-A3BF-FE4A484D3651}" type="slidenum">
              <a:rPr lang="en-US" smtClean="0"/>
              <a:pPr/>
              <a:t>25</a:t>
            </a:fld>
            <a:endParaRPr lang="en-US" smtClean="0"/>
          </a:p>
        </p:txBody>
      </p:sp>
      <p:sp>
        <p:nvSpPr>
          <p:cNvPr id="134147" name="Rectangle 2"/>
          <p:cNvSpPr>
            <a:spLocks noGrp="1" noChangeArrowheads="1"/>
          </p:cNvSpPr>
          <p:nvPr>
            <p:ph type="ctrTitle"/>
          </p:nvPr>
        </p:nvSpPr>
        <p:spPr/>
        <p:txBody>
          <a:bodyPr/>
          <a:lstStyle/>
          <a:p>
            <a:pPr eaLnBrk="1" hangingPunct="1"/>
            <a:r>
              <a:rPr lang="en-US" sz="4800" dirty="0" smtClean="0"/>
              <a:t>Results</a:t>
            </a:r>
            <a:endParaRPr lang="en-US" sz="4800" dirty="0"/>
          </a:p>
        </p:txBody>
      </p:sp>
      <p:sp>
        <p:nvSpPr>
          <p:cNvPr id="134148" name="Rectangle 3"/>
          <p:cNvSpPr>
            <a:spLocks noGrp="1" noChangeArrowheads="1"/>
          </p:cNvSpPr>
          <p:nvPr>
            <p:ph type="subTitle" idx="1"/>
          </p:nvPr>
        </p:nvSpPr>
        <p:spPr/>
        <p:txBody>
          <a:bodyPr/>
          <a:lstStyle/>
          <a:p>
            <a:pPr algn="l" eaLnBrk="1" hangingPunct="1"/>
            <a:r>
              <a:rPr lang="en-US" dirty="0" smtClean="0"/>
              <a:t>Explored performance on 3 </a:t>
            </a:r>
            <a:r>
              <a:rPr lang="en-US" dirty="0" err="1" smtClean="0"/>
              <a:t>ultrascale</a:t>
            </a:r>
            <a:r>
              <a:rPr lang="en-US" dirty="0" smtClean="0"/>
              <a:t> machines using 2048 nodes on each and running a 1GB, 4GB, and if possible 16GB(per node) problem size.</a:t>
            </a:r>
          </a:p>
          <a:p>
            <a:pPr algn="l" eaLnBrk="1" hangingPunct="1"/>
            <a:endParaRPr lang="en-US" dirty="0" smtClean="0"/>
          </a:p>
          <a:p>
            <a:pPr algn="l">
              <a:buFont typeface="Arial"/>
              <a:buChar char="•"/>
            </a:pPr>
            <a:r>
              <a:rPr lang="en-US" dirty="0" smtClean="0"/>
              <a:t>IBM Blue Gene/P at Argonne (Intrepid)	8,192 cores</a:t>
            </a:r>
          </a:p>
          <a:p>
            <a:pPr algn="l" eaLnBrk="1" hangingPunct="1">
              <a:buFont typeface="Arial"/>
              <a:buChar char="•"/>
            </a:pPr>
            <a:r>
              <a:rPr lang="en-US" dirty="0" smtClean="0"/>
              <a:t>Cray XT4 at NERSC (Franklin)		8,192 cores</a:t>
            </a:r>
          </a:p>
          <a:p>
            <a:pPr algn="l" eaLnBrk="1" hangingPunct="1">
              <a:buFont typeface="Arial"/>
              <a:buChar char="•"/>
            </a:pPr>
            <a:r>
              <a:rPr lang="en-US" dirty="0" smtClean="0"/>
              <a:t>Cray XE6 at NERSC (Hopper)		49,152 cores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Results</a:t>
            </a:r>
            <a:br>
              <a:rPr lang="en-US" dirty="0" smtClean="0"/>
            </a:br>
            <a:r>
              <a:rPr lang="en-US" sz="1600" dirty="0" smtClean="0"/>
              <a:t>(using 2048 nodes on each machine)</a:t>
            </a:r>
            <a:endParaRPr lang="en-US" sz="1600" dirty="0"/>
          </a:p>
        </p:txBody>
      </p:sp>
      <p:sp>
        <p:nvSpPr>
          <p:cNvPr id="3" name="Content Placeholder 2"/>
          <p:cNvSpPr>
            <a:spLocks noGrp="1"/>
          </p:cNvSpPr>
          <p:nvPr>
            <p:ph idx="1"/>
          </p:nvPr>
        </p:nvSpPr>
        <p:spPr>
          <a:xfrm>
            <a:off x="455613" y="1143000"/>
            <a:ext cx="4116387" cy="5256213"/>
          </a:xfrm>
        </p:spPr>
        <p:txBody>
          <a:bodyPr/>
          <a:lstStyle/>
          <a:p>
            <a:r>
              <a:rPr lang="en-US" sz="1600" dirty="0" smtClean="0"/>
              <a:t>We present the best data for progressively more aggressive auto-tuning efforts</a:t>
            </a:r>
          </a:p>
          <a:p>
            <a:r>
              <a:rPr lang="en-US" sz="1600" dirty="0" smtClean="0"/>
              <a:t>Remember, Hopper has 6x as many cores per node as Intrepid or Franklin.  So performance per node is far greater.</a:t>
            </a:r>
          </a:p>
          <a:p>
            <a:endParaRPr lang="en-US" sz="1600" dirty="0" smtClean="0"/>
          </a:p>
          <a:p>
            <a:r>
              <a:rPr lang="en-US" sz="1600" dirty="0" smtClean="0"/>
              <a:t>auto-tuning can improve performance</a:t>
            </a:r>
          </a:p>
          <a:p>
            <a:r>
              <a:rPr lang="en-US" sz="1600" dirty="0" smtClean="0"/>
              <a:t>ISA-specific optimizations (e.g. SIMD intrinsics) help more</a:t>
            </a:r>
          </a:p>
          <a:p>
            <a:r>
              <a:rPr lang="en-US" sz="1600" dirty="0" smtClean="0"/>
              <a:t>Overall, we see speedups of up to 3.4x</a:t>
            </a:r>
          </a:p>
          <a:p>
            <a:endParaRPr lang="en-US" sz="1600" dirty="0" smtClean="0"/>
          </a:p>
          <a:p>
            <a:r>
              <a:rPr lang="en-US" sz="1600" dirty="0" smtClean="0"/>
              <a:t>As problem size increased, so to does performance.  However, the value of threading is diminished.</a:t>
            </a:r>
          </a:p>
          <a:p>
            <a:endParaRPr lang="en-US" sz="1600" dirty="0" smtClean="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26</a:t>
            </a:fld>
            <a:endParaRPr lang="en-US"/>
          </a:p>
        </p:txBody>
      </p:sp>
      <p:pic>
        <p:nvPicPr>
          <p:cNvPr id="7" name="Picture 6" descr="perf.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0" y="1371600"/>
            <a:ext cx="4572000" cy="4572000"/>
          </a:xfrm>
          <a:prstGeom prst="rect">
            <a:avLst/>
          </a:prstGeom>
        </p:spPr>
      </p:pic>
      <p:sp>
        <p:nvSpPr>
          <p:cNvPr id="6" name="TextBox 5"/>
          <p:cNvSpPr txBox="1"/>
          <p:nvPr/>
        </p:nvSpPr>
        <p:spPr>
          <a:xfrm>
            <a:off x="5105400" y="5943600"/>
            <a:ext cx="1054495" cy="276999"/>
          </a:xfrm>
          <a:prstGeom prst="rect">
            <a:avLst/>
          </a:prstGeom>
          <a:noFill/>
        </p:spPr>
        <p:txBody>
          <a:bodyPr wrap="none" rtlCol="0">
            <a:spAutoFit/>
          </a:bodyPr>
          <a:lstStyle/>
          <a:p>
            <a:r>
              <a:rPr lang="en-US" sz="1200" dirty="0" smtClean="0"/>
              <a:t>Blue Gene/P</a:t>
            </a:r>
            <a:endParaRPr lang="en-US" sz="1200" dirty="0"/>
          </a:p>
        </p:txBody>
      </p:sp>
      <p:sp>
        <p:nvSpPr>
          <p:cNvPr id="8" name="TextBox 7"/>
          <p:cNvSpPr txBox="1"/>
          <p:nvPr/>
        </p:nvSpPr>
        <p:spPr>
          <a:xfrm>
            <a:off x="6200893" y="5939135"/>
            <a:ext cx="1139930" cy="461665"/>
          </a:xfrm>
          <a:prstGeom prst="rect">
            <a:avLst/>
          </a:prstGeom>
          <a:noFill/>
        </p:spPr>
        <p:txBody>
          <a:bodyPr wrap="none" rtlCol="0">
            <a:spAutoFit/>
          </a:bodyPr>
          <a:lstStyle/>
          <a:p>
            <a:pPr algn="ctr"/>
            <a:r>
              <a:rPr lang="en-US" sz="1200" dirty="0" smtClean="0"/>
              <a:t>1P Quad-core</a:t>
            </a:r>
          </a:p>
          <a:p>
            <a:pPr algn="ctr"/>
            <a:r>
              <a:rPr lang="en-US" sz="1200" dirty="0" smtClean="0"/>
              <a:t>Opteron</a:t>
            </a:r>
            <a:endParaRPr lang="en-US" sz="1200" dirty="0"/>
          </a:p>
        </p:txBody>
      </p:sp>
      <p:sp>
        <p:nvSpPr>
          <p:cNvPr id="9" name="TextBox 8"/>
          <p:cNvSpPr txBox="1"/>
          <p:nvPr/>
        </p:nvSpPr>
        <p:spPr>
          <a:xfrm>
            <a:off x="7875042" y="5943600"/>
            <a:ext cx="934646" cy="461665"/>
          </a:xfrm>
          <a:prstGeom prst="rect">
            <a:avLst/>
          </a:prstGeom>
          <a:noFill/>
        </p:spPr>
        <p:txBody>
          <a:bodyPr wrap="none" rtlCol="0">
            <a:spAutoFit/>
          </a:bodyPr>
          <a:lstStyle/>
          <a:p>
            <a:pPr algn="ctr"/>
            <a:r>
              <a:rPr lang="en-US" sz="1200" dirty="0" smtClean="0"/>
              <a:t>2P 12-core</a:t>
            </a:r>
          </a:p>
          <a:p>
            <a:pPr algn="ctr"/>
            <a:r>
              <a:rPr lang="en-US" sz="1200" dirty="0" smtClean="0"/>
              <a:t>Opteron</a:t>
            </a: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Results</a:t>
            </a:r>
            <a:br>
              <a:rPr lang="en-US" dirty="0" smtClean="0"/>
            </a:br>
            <a:r>
              <a:rPr lang="en-US" sz="1600" dirty="0" smtClean="0"/>
              <a:t>(using 2048 nodes on each machine)</a:t>
            </a:r>
            <a:endParaRPr lang="en-US" sz="1600" dirty="0"/>
          </a:p>
        </p:txBody>
      </p:sp>
      <p:sp>
        <p:nvSpPr>
          <p:cNvPr id="3" name="Content Placeholder 2"/>
          <p:cNvSpPr>
            <a:spLocks noGrp="1"/>
          </p:cNvSpPr>
          <p:nvPr>
            <p:ph idx="1"/>
          </p:nvPr>
        </p:nvSpPr>
        <p:spPr>
          <a:xfrm>
            <a:off x="455613" y="1143000"/>
            <a:ext cx="4116387" cy="5256213"/>
          </a:xfrm>
        </p:spPr>
        <p:txBody>
          <a:bodyPr/>
          <a:lstStyle/>
          <a:p>
            <a:r>
              <a:rPr lang="en-US" sz="1600" dirty="0" smtClean="0"/>
              <a:t>We present the best data for progressively more aggressive auto-tuning efforts</a:t>
            </a:r>
          </a:p>
          <a:p>
            <a:r>
              <a:rPr lang="en-US" sz="1600" dirty="0" smtClean="0"/>
              <a:t>Remember, Hopper has 6x as many cores per node as Intrepid or Franklin.  So performance per node is far greater.</a:t>
            </a:r>
          </a:p>
          <a:p>
            <a:endParaRPr lang="en-US" sz="1600" dirty="0" smtClean="0"/>
          </a:p>
          <a:p>
            <a:r>
              <a:rPr lang="en-US" sz="1600" dirty="0" smtClean="0"/>
              <a:t>auto-tuning can improve performance</a:t>
            </a:r>
          </a:p>
          <a:p>
            <a:r>
              <a:rPr lang="en-US" sz="1600" dirty="0" smtClean="0"/>
              <a:t>ISA-specific optimizations (e.g. SIMD intrinsics) help more</a:t>
            </a:r>
          </a:p>
          <a:p>
            <a:r>
              <a:rPr lang="en-US" sz="1600" dirty="0" smtClean="0"/>
              <a:t>As problem size increased, so to does performance.  However, the value of threading is diminished.</a:t>
            </a:r>
          </a:p>
          <a:p>
            <a:endParaRPr lang="en-US" sz="1600" dirty="0" smtClean="0"/>
          </a:p>
          <a:p>
            <a:r>
              <a:rPr lang="en-US" sz="1600" b="1" i="1" dirty="0" smtClean="0">
                <a:solidFill>
                  <a:srgbClr val="FF0080"/>
                </a:solidFill>
              </a:rPr>
              <a:t>For small problems, MPI time can dominate runtime on Hopper</a:t>
            </a:r>
          </a:p>
          <a:p>
            <a:r>
              <a:rPr lang="en-US" sz="1600" b="1" i="1" dirty="0" smtClean="0">
                <a:solidFill>
                  <a:srgbClr val="FF0080"/>
                </a:solidFill>
              </a:rPr>
              <a:t>Threading mitigates this</a:t>
            </a:r>
          </a:p>
          <a:p>
            <a:endParaRPr lang="en-US" sz="1600" dirty="0" smtClean="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27</a:t>
            </a:fld>
            <a:endParaRPr lang="en-US"/>
          </a:p>
        </p:txBody>
      </p:sp>
      <p:pic>
        <p:nvPicPr>
          <p:cNvPr id="6" name="Picture 5" descr="comm_1gb.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0" y="1596688"/>
            <a:ext cx="4572000" cy="381351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Results</a:t>
            </a:r>
            <a:br>
              <a:rPr lang="en-US" dirty="0" smtClean="0"/>
            </a:br>
            <a:r>
              <a:rPr lang="en-US" sz="1600" dirty="0" smtClean="0"/>
              <a:t>(using 2048 nodes on each machine)</a:t>
            </a:r>
            <a:endParaRPr lang="en-US" sz="1600" dirty="0"/>
          </a:p>
        </p:txBody>
      </p:sp>
      <p:sp>
        <p:nvSpPr>
          <p:cNvPr id="3" name="Content Placeholder 2"/>
          <p:cNvSpPr>
            <a:spLocks noGrp="1"/>
          </p:cNvSpPr>
          <p:nvPr>
            <p:ph idx="1"/>
          </p:nvPr>
        </p:nvSpPr>
        <p:spPr>
          <a:xfrm>
            <a:off x="455613" y="1143000"/>
            <a:ext cx="4116387" cy="5256213"/>
          </a:xfrm>
        </p:spPr>
        <p:txBody>
          <a:bodyPr/>
          <a:lstStyle/>
          <a:p>
            <a:r>
              <a:rPr lang="en-US" sz="1600" dirty="0" smtClean="0"/>
              <a:t>We present the best data for progressively more aggressive auto-tuning efforts</a:t>
            </a:r>
          </a:p>
          <a:p>
            <a:r>
              <a:rPr lang="en-US" sz="1600" dirty="0" smtClean="0"/>
              <a:t>Remember, Hopper has 6x as many cores per node as Intrepid or Franklin.  So performance per node is far greater.</a:t>
            </a:r>
          </a:p>
          <a:p>
            <a:endParaRPr lang="en-US" sz="1600" dirty="0" smtClean="0"/>
          </a:p>
          <a:p>
            <a:r>
              <a:rPr lang="en-US" sz="1600" dirty="0" smtClean="0"/>
              <a:t>auto-tuning can improve performance</a:t>
            </a:r>
          </a:p>
          <a:p>
            <a:r>
              <a:rPr lang="en-US" sz="1600" dirty="0" smtClean="0"/>
              <a:t>ISA-specific optimizations (e.g. SIMD intrinsics) help more</a:t>
            </a:r>
          </a:p>
          <a:p>
            <a:r>
              <a:rPr lang="en-US" sz="1600" dirty="0" smtClean="0"/>
              <a:t>As problem size increased, so to does performance.  However, the value of threading is diminished.</a:t>
            </a:r>
          </a:p>
          <a:p>
            <a:endParaRPr lang="en-US" sz="1600" dirty="0" smtClean="0"/>
          </a:p>
          <a:p>
            <a:r>
              <a:rPr lang="en-US" sz="1600" b="1" dirty="0" smtClean="0">
                <a:solidFill>
                  <a:srgbClr val="0000FF"/>
                </a:solidFill>
              </a:rPr>
              <a:t>For large problems, MPI time remains a small fraction of overall time</a:t>
            </a:r>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28</a:t>
            </a:fld>
            <a:endParaRPr lang="en-US"/>
          </a:p>
        </p:txBody>
      </p:sp>
      <p:pic>
        <p:nvPicPr>
          <p:cNvPr id="7" name="Picture 6" descr="comm_max.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0" y="1596688"/>
            <a:ext cx="4572000" cy="381351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Results</a:t>
            </a:r>
            <a:br>
              <a:rPr lang="en-US" dirty="0" smtClean="0"/>
            </a:br>
            <a:r>
              <a:rPr lang="en-US" sz="1600" dirty="0" smtClean="0"/>
              <a:t>(using 2048 nodes on each machine)</a:t>
            </a:r>
            <a:endParaRPr lang="en-US" sz="1600" dirty="0"/>
          </a:p>
        </p:txBody>
      </p:sp>
      <p:sp>
        <p:nvSpPr>
          <p:cNvPr id="3" name="Content Placeholder 2"/>
          <p:cNvSpPr>
            <a:spLocks noGrp="1"/>
          </p:cNvSpPr>
          <p:nvPr>
            <p:ph idx="1"/>
          </p:nvPr>
        </p:nvSpPr>
        <p:spPr>
          <a:xfrm>
            <a:off x="455613" y="1143000"/>
            <a:ext cx="4116387" cy="5256213"/>
          </a:xfrm>
        </p:spPr>
        <p:txBody>
          <a:bodyPr/>
          <a:lstStyle/>
          <a:p>
            <a:r>
              <a:rPr lang="en-US" sz="1800" dirty="0" smtClean="0"/>
              <a:t>Ultimately, energy is becoming the great equalizer among machines.</a:t>
            </a:r>
          </a:p>
          <a:p>
            <a:endParaRPr lang="en-US" sz="1800" dirty="0" smtClean="0"/>
          </a:p>
          <a:p>
            <a:r>
              <a:rPr lang="en-US" sz="1800" dirty="0" smtClean="0"/>
              <a:t>Hoper has 6x the cores, but burns 15x the power of Intrepid.  </a:t>
            </a:r>
          </a:p>
          <a:p>
            <a:endParaRPr lang="en-US" sz="1800" dirty="0" smtClean="0"/>
          </a:p>
          <a:p>
            <a:r>
              <a:rPr lang="en-US" sz="1800" dirty="0" smtClean="0"/>
              <a:t>To visualize this, we explore energy efficiency (</a:t>
            </a:r>
            <a:r>
              <a:rPr lang="en-US" sz="1800" dirty="0" err="1" smtClean="0"/>
              <a:t>Mflop/s</a:t>
            </a:r>
            <a:r>
              <a:rPr lang="en-US" sz="1800" dirty="0" smtClean="0"/>
              <a:t> per Watt)</a:t>
            </a:r>
          </a:p>
          <a:p>
            <a:endParaRPr lang="en-US" sz="1800" dirty="0" smtClean="0"/>
          </a:p>
          <a:p>
            <a:endParaRPr lang="en-US" sz="1800" dirty="0" smtClean="0"/>
          </a:p>
          <a:p>
            <a:r>
              <a:rPr lang="en-US" sz="1800" dirty="0" smtClean="0"/>
              <a:t>Clearly, despite the performance differences, energy efficiency is remarkably similar.</a:t>
            </a:r>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29</a:t>
            </a:fld>
            <a:endParaRPr lang="en-US"/>
          </a:p>
        </p:txBody>
      </p:sp>
      <p:pic>
        <p:nvPicPr>
          <p:cNvPr id="6" name="Picture 5" descr="power.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0" y="2057400"/>
            <a:ext cx="4572000" cy="381351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Fundamentals</a:t>
            </a:r>
            <a:endParaRPr lang="en-US" dirty="0"/>
          </a:p>
        </p:txBody>
      </p:sp>
      <p:sp>
        <p:nvSpPr>
          <p:cNvPr id="5" name="Subtitle 4"/>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A6688060-3351-004F-BDDD-4D2330D7A48F}"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PDEs</a:t>
            </a:r>
            <a:r>
              <a:rPr lang="en-US" dirty="0" smtClean="0"/>
              <a:t> on Structured Grids:</a:t>
            </a:r>
            <a:br>
              <a:rPr lang="en-US" dirty="0" smtClean="0"/>
            </a:br>
            <a:r>
              <a:rPr lang="en-US" dirty="0" smtClean="0"/>
              <a:t>High-order Wave Equation Stencils</a:t>
            </a:r>
            <a:endParaRPr lang="en-US" dirty="0"/>
          </a:p>
        </p:txBody>
      </p:sp>
      <p:sp>
        <p:nvSpPr>
          <p:cNvPr id="5" name="Subtitle 4"/>
          <p:cNvSpPr>
            <a:spLocks noGrp="1"/>
          </p:cNvSpPr>
          <p:nvPr>
            <p:ph type="subTitle" idx="1"/>
          </p:nvPr>
        </p:nvSpPr>
        <p:spPr/>
        <p:txBody>
          <a:bodyPr/>
          <a:lstStyle/>
          <a:p>
            <a:pPr algn="l"/>
            <a:r>
              <a:rPr lang="en-US" sz="1200" dirty="0" smtClean="0"/>
              <a:t>J. </a:t>
            </a:r>
            <a:r>
              <a:rPr lang="en-US" sz="1200" dirty="0" err="1" smtClean="0"/>
              <a:t>Kreuger</a:t>
            </a:r>
            <a:r>
              <a:rPr lang="en-US" sz="1200" dirty="0" smtClean="0"/>
              <a:t>, D. </a:t>
            </a:r>
            <a:r>
              <a:rPr lang="en-US" sz="1200" dirty="0" err="1" smtClean="0"/>
              <a:t>Donofrio</a:t>
            </a:r>
            <a:r>
              <a:rPr lang="en-US" sz="1200" dirty="0" smtClean="0"/>
              <a:t>, J. </a:t>
            </a:r>
            <a:r>
              <a:rPr lang="en-US" sz="1200" dirty="0" err="1" smtClean="0"/>
              <a:t>Shalf</a:t>
            </a:r>
            <a:r>
              <a:rPr lang="en-US" sz="1200" dirty="0" smtClean="0"/>
              <a:t>, M. </a:t>
            </a:r>
            <a:r>
              <a:rPr lang="en-US" sz="1200" dirty="0" err="1" smtClean="0"/>
              <a:t>Mohiyuddin</a:t>
            </a:r>
            <a:r>
              <a:rPr lang="en-US" sz="1200" dirty="0" smtClean="0"/>
              <a:t>, S. Williams, L. </a:t>
            </a:r>
            <a:r>
              <a:rPr lang="en-US" sz="1200" dirty="0" err="1" smtClean="0"/>
              <a:t>Oliker</a:t>
            </a:r>
            <a:r>
              <a:rPr lang="en-US" sz="1200" dirty="0" smtClean="0"/>
              <a:t>, F.J. </a:t>
            </a:r>
            <a:r>
              <a:rPr lang="en-US" sz="1200" dirty="0" err="1" smtClean="0"/>
              <a:t>Pfreundt</a:t>
            </a:r>
            <a:r>
              <a:rPr lang="en-US" sz="1200" dirty="0" smtClean="0"/>
              <a:t>, "Hardware/Software Co-design for Energy-</a:t>
            </a:r>
            <a:r>
              <a:rPr lang="en-US" sz="1200" dirty="0" err="1" smtClean="0"/>
              <a:t>Efﬁcient</a:t>
            </a:r>
            <a:r>
              <a:rPr lang="en-US" sz="1200" dirty="0" smtClean="0"/>
              <a:t> Seismic Modeling", (to appear at) Supercomputing (SC), 2011. </a:t>
            </a:r>
            <a:endParaRPr lang="en-US" sz="1200"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143000"/>
            <a:ext cx="8688387" cy="5256213"/>
          </a:xfrm>
        </p:spPr>
        <p:txBody>
          <a:bodyPr/>
          <a:lstStyle/>
          <a:p>
            <a:r>
              <a:rPr lang="en-US" dirty="0" smtClean="0"/>
              <a:t>8</a:t>
            </a:r>
            <a:r>
              <a:rPr lang="en-US" baseline="30000" dirty="0" smtClean="0"/>
              <a:t>th</a:t>
            </a:r>
            <a:r>
              <a:rPr lang="en-US" dirty="0" smtClean="0"/>
              <a:t> Order Finite Difference </a:t>
            </a:r>
            <a:r>
              <a:rPr lang="en-US" b="1" dirty="0" smtClean="0"/>
              <a:t>isotropic, inhomogeneous </a:t>
            </a:r>
            <a:r>
              <a:rPr lang="en-US" dirty="0" smtClean="0"/>
              <a:t>wave equation:</a:t>
            </a:r>
          </a:p>
          <a:p>
            <a:pPr lvl="1">
              <a:buNone/>
            </a:pPr>
            <a:r>
              <a:rPr lang="en-US" sz="1300" dirty="0" smtClean="0">
                <a:latin typeface="Lucida Console"/>
                <a:cs typeface="Lucida Console"/>
              </a:rPr>
              <a:t>for all </a:t>
            </a:r>
            <a:r>
              <a:rPr lang="en-US" sz="1300" dirty="0" err="1" smtClean="0">
                <a:latin typeface="Lucida Console"/>
                <a:cs typeface="Lucida Console"/>
              </a:rPr>
              <a:t>x,y,z</a:t>
            </a:r>
            <a:r>
              <a:rPr lang="en-US" sz="1300" dirty="0" smtClean="0">
                <a:latin typeface="Lucida Console"/>
                <a:cs typeface="Lucida Console"/>
              </a:rPr>
              <a:t>:</a:t>
            </a:r>
          </a:p>
          <a:p>
            <a:pPr lvl="1">
              <a:buNone/>
            </a:pPr>
            <a:r>
              <a:rPr lang="en-US" sz="1300" dirty="0" smtClean="0">
                <a:latin typeface="Lucida Console"/>
                <a:cs typeface="Lucida Console"/>
              </a:rPr>
              <a:t>  </a:t>
            </a:r>
            <a:r>
              <a:rPr lang="en-US" sz="1300" dirty="0" err="1" smtClean="0">
                <a:latin typeface="Lucida Console"/>
                <a:cs typeface="Lucida Console"/>
              </a:rPr>
              <a:t>laplacian</a:t>
            </a:r>
            <a:r>
              <a:rPr lang="en-US" sz="1300" dirty="0" smtClean="0">
                <a:latin typeface="Lucida Console"/>
                <a:cs typeface="Lucida Console"/>
              </a:rPr>
              <a:t> = coeff[0]*</a:t>
            </a:r>
            <a:r>
              <a:rPr lang="en-US" sz="1300" dirty="0" err="1" smtClean="0">
                <a:latin typeface="Lucida Console"/>
                <a:cs typeface="Lucida Console"/>
              </a:rPr>
              <a:t>u[x,y,z,t</a:t>
            </a:r>
            <a:r>
              <a:rPr lang="en-US" sz="1300" dirty="0" smtClean="0">
                <a:latin typeface="Lucida Console"/>
                <a:cs typeface="Lucida Console"/>
              </a:rPr>
              <a:t>];</a:t>
            </a:r>
          </a:p>
          <a:p>
            <a:pPr lvl="1">
              <a:buNone/>
            </a:pPr>
            <a:r>
              <a:rPr lang="en-US" sz="1300" dirty="0" smtClean="0">
                <a:latin typeface="Lucida Console"/>
                <a:cs typeface="Lucida Console"/>
              </a:rPr>
              <a:t>  </a:t>
            </a:r>
            <a:r>
              <a:rPr lang="en-US" sz="1300" dirty="0" err="1" smtClean="0">
                <a:latin typeface="Lucida Console"/>
                <a:cs typeface="Lucida Console"/>
              </a:rPr>
              <a:t>for(r</a:t>
            </a:r>
            <a:r>
              <a:rPr lang="en-US" sz="1300" dirty="0" smtClean="0">
                <a:latin typeface="Lucida Console"/>
                <a:cs typeface="Lucida Console"/>
              </a:rPr>
              <a:t>=1;r&lt;=4;r++){</a:t>
            </a:r>
          </a:p>
          <a:p>
            <a:pPr lvl="1">
              <a:buNone/>
            </a:pPr>
            <a:r>
              <a:rPr lang="en-US" sz="1300" dirty="0" smtClean="0">
                <a:latin typeface="Lucida Console"/>
                <a:cs typeface="Lucida Console"/>
              </a:rPr>
              <a:t>    </a:t>
            </a:r>
            <a:r>
              <a:rPr lang="en-US" sz="1300" dirty="0" err="1" smtClean="0">
                <a:latin typeface="Lucida Console"/>
                <a:cs typeface="Lucida Console"/>
              </a:rPr>
              <a:t>laplacian</a:t>
            </a:r>
            <a:r>
              <a:rPr lang="en-US" sz="1300" dirty="0" smtClean="0">
                <a:latin typeface="Lucida Console"/>
                <a:cs typeface="Lucida Console"/>
              </a:rPr>
              <a:t> += </a:t>
            </a:r>
            <a:r>
              <a:rPr lang="en-US" sz="1300" dirty="0" err="1" smtClean="0">
                <a:latin typeface="Lucida Console"/>
                <a:cs typeface="Lucida Console"/>
              </a:rPr>
              <a:t>coeff[r</a:t>
            </a:r>
            <a:r>
              <a:rPr lang="en-US" sz="1300" dirty="0" smtClean="0">
                <a:latin typeface="Lucida Console"/>
                <a:cs typeface="Lucida Console"/>
              </a:rPr>
              <a:t>]*( </a:t>
            </a:r>
            <a:r>
              <a:rPr lang="en-US" sz="1300" dirty="0" err="1" smtClean="0">
                <a:latin typeface="Lucida Console"/>
                <a:cs typeface="Lucida Console"/>
              </a:rPr>
              <a:t>u[x,y,z+r,t</a:t>
            </a:r>
            <a:r>
              <a:rPr lang="en-US" sz="1300" dirty="0" smtClean="0">
                <a:latin typeface="Lucida Console"/>
                <a:cs typeface="Lucida Console"/>
              </a:rPr>
              <a:t>] + </a:t>
            </a:r>
            <a:r>
              <a:rPr lang="en-US" sz="1300" dirty="0" err="1" smtClean="0">
                <a:latin typeface="Lucida Console"/>
                <a:cs typeface="Lucida Console"/>
              </a:rPr>
              <a:t>u[x,y,z-r,t</a:t>
            </a:r>
            <a:r>
              <a:rPr lang="en-US" sz="1300" dirty="0" smtClean="0">
                <a:latin typeface="Lucida Console"/>
                <a:cs typeface="Lucida Console"/>
              </a:rPr>
              <a:t>] +</a:t>
            </a:r>
          </a:p>
          <a:p>
            <a:pPr lvl="1">
              <a:buNone/>
            </a:pPr>
            <a:r>
              <a:rPr lang="en-US" sz="1300" dirty="0" smtClean="0">
                <a:latin typeface="Lucida Console"/>
                <a:cs typeface="Lucida Console"/>
              </a:rPr>
              <a:t>                            </a:t>
            </a:r>
            <a:r>
              <a:rPr lang="en-US" sz="1300" dirty="0" err="1" smtClean="0">
                <a:latin typeface="Lucida Console"/>
                <a:cs typeface="Lucida Console"/>
              </a:rPr>
              <a:t>u[x,y+r,z,t</a:t>
            </a:r>
            <a:r>
              <a:rPr lang="en-US" sz="1300" dirty="0" smtClean="0">
                <a:latin typeface="Lucida Console"/>
                <a:cs typeface="Lucida Console"/>
              </a:rPr>
              <a:t>] + </a:t>
            </a:r>
            <a:r>
              <a:rPr lang="en-US" sz="1300" dirty="0" err="1" smtClean="0">
                <a:latin typeface="Lucida Console"/>
                <a:cs typeface="Lucida Console"/>
              </a:rPr>
              <a:t>u[x,y-r,z,t</a:t>
            </a:r>
            <a:r>
              <a:rPr lang="en-US" sz="1300" dirty="0" smtClean="0">
                <a:latin typeface="Lucida Console"/>
                <a:cs typeface="Lucida Console"/>
              </a:rPr>
              <a:t>] + </a:t>
            </a:r>
          </a:p>
          <a:p>
            <a:pPr lvl="1">
              <a:buNone/>
            </a:pPr>
            <a:r>
              <a:rPr lang="en-US" sz="1300" dirty="0" smtClean="0">
                <a:latin typeface="Lucida Console"/>
                <a:cs typeface="Lucida Console"/>
              </a:rPr>
              <a:t>                            </a:t>
            </a:r>
            <a:r>
              <a:rPr lang="en-US" sz="1300" dirty="0" err="1" smtClean="0">
                <a:latin typeface="Lucida Console"/>
                <a:cs typeface="Lucida Console"/>
              </a:rPr>
              <a:t>u[x+r,y,z,t</a:t>
            </a:r>
            <a:r>
              <a:rPr lang="en-US" sz="1300" dirty="0" smtClean="0">
                <a:latin typeface="Lucida Console"/>
                <a:cs typeface="Lucida Console"/>
              </a:rPr>
              <a:t>] + </a:t>
            </a:r>
            <a:r>
              <a:rPr lang="en-US" sz="1300" dirty="0" err="1" smtClean="0">
                <a:latin typeface="Lucida Console"/>
                <a:cs typeface="Lucida Console"/>
              </a:rPr>
              <a:t>u[x-r,y,z,t</a:t>
            </a:r>
            <a:r>
              <a:rPr lang="en-US" sz="1300" dirty="0" smtClean="0">
                <a:latin typeface="Lucida Console"/>
                <a:cs typeface="Lucida Console"/>
              </a:rPr>
              <a:t>]   );</a:t>
            </a:r>
          </a:p>
          <a:p>
            <a:pPr lvl="1">
              <a:buNone/>
            </a:pPr>
            <a:r>
              <a:rPr lang="en-US" sz="1300" dirty="0" smtClean="0">
                <a:latin typeface="Lucida Console"/>
                <a:cs typeface="Lucida Console"/>
              </a:rPr>
              <a:t>  }</a:t>
            </a:r>
          </a:p>
          <a:p>
            <a:pPr lvl="1">
              <a:buNone/>
            </a:pPr>
            <a:r>
              <a:rPr lang="en-US" sz="1300" dirty="0" smtClean="0">
                <a:latin typeface="Lucida Console"/>
                <a:cs typeface="Lucida Console"/>
              </a:rPr>
              <a:t>  u[x,y,z,t+1] = 2.0*</a:t>
            </a:r>
            <a:r>
              <a:rPr lang="en-US" sz="1300" dirty="0" err="1" smtClean="0">
                <a:latin typeface="Lucida Console"/>
                <a:cs typeface="Lucida Console"/>
              </a:rPr>
              <a:t>u[x,y,z,t</a:t>
            </a:r>
            <a:r>
              <a:rPr lang="en-US" sz="1300" dirty="0" smtClean="0">
                <a:latin typeface="Lucida Console"/>
                <a:cs typeface="Lucida Console"/>
              </a:rPr>
              <a:t>] - u[x,y,z,t-1] + </a:t>
            </a:r>
            <a:r>
              <a:rPr lang="en-US" sz="1300" dirty="0" err="1" smtClean="0">
                <a:latin typeface="Lucida Console"/>
                <a:cs typeface="Lucida Console"/>
              </a:rPr>
              <a:t>vel[x,y,z,t</a:t>
            </a:r>
            <a:r>
              <a:rPr lang="en-US" sz="1300" dirty="0" smtClean="0">
                <a:latin typeface="Lucida Console"/>
                <a:cs typeface="Lucida Console"/>
              </a:rPr>
              <a:t>]*</a:t>
            </a:r>
            <a:r>
              <a:rPr lang="en-US" sz="1300" dirty="0" err="1" smtClean="0">
                <a:latin typeface="Lucida Console"/>
                <a:cs typeface="Lucida Console"/>
              </a:rPr>
              <a:t>laplacian</a:t>
            </a:r>
            <a:r>
              <a:rPr lang="en-US" sz="1300" dirty="0" smtClean="0">
                <a:latin typeface="Lucida Console"/>
                <a:cs typeface="Lucida Console"/>
              </a:rPr>
              <a:t>;</a:t>
            </a:r>
          </a:p>
          <a:p>
            <a:pPr lvl="1">
              <a:buNone/>
            </a:pPr>
            <a:endParaRPr lang="en-US" sz="1000" dirty="0" smtClean="0">
              <a:latin typeface="Lucida Console"/>
              <a:cs typeface="Lucida Console"/>
            </a:endParaRPr>
          </a:p>
          <a:p>
            <a:r>
              <a:rPr lang="en-US" dirty="0" smtClean="0"/>
              <a:t>Clearly each 8</a:t>
            </a:r>
            <a:r>
              <a:rPr lang="en-US" baseline="30000" dirty="0" smtClean="0"/>
              <a:t>th</a:t>
            </a:r>
            <a:r>
              <a:rPr lang="en-US" dirty="0" smtClean="0"/>
              <a:t> order wave equation stencil performs:</a:t>
            </a:r>
          </a:p>
          <a:p>
            <a:pPr lvl="1"/>
            <a:r>
              <a:rPr lang="en-US" dirty="0" smtClean="0"/>
              <a:t>33 floating-point operations</a:t>
            </a:r>
          </a:p>
          <a:p>
            <a:pPr lvl="1"/>
            <a:r>
              <a:rPr lang="en-US" dirty="0" smtClean="0"/>
              <a:t>29 memory references</a:t>
            </a:r>
          </a:p>
          <a:p>
            <a:pPr lvl="1">
              <a:buNone/>
            </a:pPr>
            <a:r>
              <a:rPr lang="en-US" dirty="0" smtClean="0"/>
              <a:t>	</a:t>
            </a:r>
            <a:r>
              <a:rPr lang="en-US" i="1" dirty="0" smtClean="0">
                <a:solidFill>
                  <a:schemeClr val="bg1">
                    <a:lumMod val="50000"/>
                  </a:schemeClr>
                </a:solidFill>
              </a:rPr>
              <a:t>all but 4 should be</a:t>
            </a:r>
          </a:p>
          <a:p>
            <a:pPr lvl="1">
              <a:buNone/>
            </a:pPr>
            <a:r>
              <a:rPr lang="en-US" i="1" dirty="0" smtClean="0">
                <a:solidFill>
                  <a:schemeClr val="bg1">
                    <a:lumMod val="50000"/>
                  </a:schemeClr>
                </a:solidFill>
              </a:rPr>
              <a:t>	filtered by an ideal</a:t>
            </a:r>
          </a:p>
          <a:p>
            <a:pPr lvl="1">
              <a:buNone/>
            </a:pPr>
            <a:r>
              <a:rPr lang="en-US" i="1" dirty="0" smtClean="0">
                <a:solidFill>
                  <a:schemeClr val="bg1">
                    <a:lumMod val="50000"/>
                  </a:schemeClr>
                </a:solidFill>
              </a:rPr>
              <a:t>	cache</a:t>
            </a:r>
          </a:p>
          <a:p>
            <a:pPr lvl="1"/>
            <a:r>
              <a:rPr lang="en-US" dirty="0" smtClean="0"/>
              <a:t>20 memory streams</a:t>
            </a:r>
          </a:p>
          <a:p>
            <a:pPr lvl="1">
              <a:buNone/>
            </a:pPr>
            <a:r>
              <a:rPr lang="en-US" i="1" dirty="0" smtClean="0">
                <a:solidFill>
                  <a:schemeClr val="bg1">
                    <a:lumMod val="50000"/>
                  </a:schemeClr>
                </a:solidFill>
              </a:rPr>
              <a:t>	all but 4 should be filtered</a:t>
            </a:r>
            <a:endParaRPr lang="en-US" dirty="0" smtClean="0"/>
          </a:p>
          <a:p>
            <a:endParaRPr lang="en-US" dirty="0" smtClean="0"/>
          </a:p>
        </p:txBody>
      </p:sp>
      <p:sp>
        <p:nvSpPr>
          <p:cNvPr id="2" name="Title 1"/>
          <p:cNvSpPr>
            <a:spLocks noGrp="1"/>
          </p:cNvSpPr>
          <p:nvPr>
            <p:ph type="title"/>
          </p:nvPr>
        </p:nvSpPr>
        <p:spPr/>
        <p:txBody>
          <a:bodyPr/>
          <a:lstStyle/>
          <a:p>
            <a:r>
              <a:rPr lang="en-US" dirty="0" smtClean="0"/>
              <a:t>8</a:t>
            </a:r>
            <a:r>
              <a:rPr lang="en-US" baseline="30000" dirty="0" smtClean="0"/>
              <a:t>th</a:t>
            </a:r>
            <a:r>
              <a:rPr lang="en-US" dirty="0" smtClean="0"/>
              <a:t> Order Wave Equation</a:t>
            </a:r>
            <a:br>
              <a:rPr lang="en-US" dirty="0" smtClean="0"/>
            </a:br>
            <a:r>
              <a:rPr lang="en-US" sz="2400" dirty="0" smtClean="0"/>
              <a:t>(25-point stencil)</a:t>
            </a:r>
            <a:endParaRPr lang="en-US" sz="2400" dirty="0"/>
          </a:p>
        </p:txBody>
      </p:sp>
      <p:sp>
        <p:nvSpPr>
          <p:cNvPr id="4" name="Slide Number Placeholder 3"/>
          <p:cNvSpPr>
            <a:spLocks noGrp="1"/>
          </p:cNvSpPr>
          <p:nvPr>
            <p:ph type="sldNum" sz="quarter" idx="10"/>
          </p:nvPr>
        </p:nvSpPr>
        <p:spPr>
          <a:xfrm>
            <a:off x="7010400" y="6553200"/>
            <a:ext cx="2133600" cy="238125"/>
          </a:xfrm>
        </p:spPr>
        <p:txBody>
          <a:bodyPr/>
          <a:lstStyle/>
          <a:p>
            <a:pPr>
              <a:defRPr/>
            </a:pPr>
            <a:fld id="{6D99BADD-F8EF-F84C-8DD2-E30475D2CD91}" type="slidenum">
              <a:rPr lang="en-US" smtClean="0"/>
              <a:pPr>
                <a:defRPr/>
              </a:pPr>
              <a:t>31</a:t>
            </a:fld>
            <a:endParaRPr lang="en-US"/>
          </a:p>
        </p:txBody>
      </p:sp>
      <p:grpSp>
        <p:nvGrpSpPr>
          <p:cNvPr id="6" name="Group 33"/>
          <p:cNvGrpSpPr>
            <a:grpSpLocks noChangeAspect="1"/>
          </p:cNvGrpSpPr>
          <p:nvPr/>
        </p:nvGrpSpPr>
        <p:grpSpPr>
          <a:xfrm>
            <a:off x="3657600" y="4215498"/>
            <a:ext cx="5486400" cy="2337702"/>
            <a:chOff x="4497388" y="4343400"/>
            <a:chExt cx="4113212" cy="1752600"/>
          </a:xfrm>
        </p:grpSpPr>
        <p:sp>
          <p:nvSpPr>
            <p:cNvPr id="5" name="Text Box 3"/>
            <p:cNvSpPr txBox="1">
              <a:spLocks noChangeArrowheads="1"/>
            </p:cNvSpPr>
            <p:nvPr/>
          </p:nvSpPr>
          <p:spPr bwMode="auto">
            <a:xfrm>
              <a:off x="4497388" y="5791200"/>
              <a:ext cx="1828800"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PDE grid</a:t>
              </a:r>
            </a:p>
          </p:txBody>
        </p:sp>
        <p:grpSp>
          <p:nvGrpSpPr>
            <p:cNvPr id="34" name="Group 4"/>
            <p:cNvGrpSpPr>
              <a:grpSpLocks/>
            </p:cNvGrpSpPr>
            <p:nvPr/>
          </p:nvGrpSpPr>
          <p:grpSpPr bwMode="auto">
            <a:xfrm>
              <a:off x="4725988" y="4343400"/>
              <a:ext cx="1371600" cy="1371600"/>
              <a:chOff x="144" y="96"/>
              <a:chExt cx="864" cy="864"/>
            </a:xfrm>
          </p:grpSpPr>
          <p:sp>
            <p:nvSpPr>
              <p:cNvPr id="7" name="Freeform 5"/>
              <p:cNvSpPr>
                <a:spLocks/>
              </p:cNvSpPr>
              <p:nvPr/>
            </p:nvSpPr>
            <p:spPr bwMode="auto">
              <a:xfrm>
                <a:off x="144" y="192"/>
                <a:ext cx="384" cy="768"/>
              </a:xfrm>
              <a:custGeom>
                <a:avLst/>
                <a:gdLst>
                  <a:gd name="T0" fmla="*/ 0 w 384"/>
                  <a:gd name="T1" fmla="*/ 576 h 768"/>
                  <a:gd name="T2" fmla="*/ 0 w 384"/>
                  <a:gd name="T3" fmla="*/ 0 h 768"/>
                  <a:gd name="T4" fmla="*/ 384 w 384"/>
                  <a:gd name="T5" fmla="*/ 192 h 768"/>
                  <a:gd name="T6" fmla="*/ 384 w 384"/>
                  <a:gd name="T7" fmla="*/ 768 h 768"/>
                  <a:gd name="T8" fmla="*/ 0 w 384"/>
                  <a:gd name="T9" fmla="*/ 576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576"/>
                    </a:moveTo>
                    <a:lnTo>
                      <a:pt x="0" y="0"/>
                    </a:lnTo>
                    <a:lnTo>
                      <a:pt x="384" y="192"/>
                    </a:lnTo>
                    <a:lnTo>
                      <a:pt x="384" y="768"/>
                    </a:lnTo>
                    <a:lnTo>
                      <a:pt x="0" y="576"/>
                    </a:lnTo>
                    <a:close/>
                  </a:path>
                </a:pathLst>
              </a:custGeom>
              <a:solidFill>
                <a:srgbClr val="CCCCCC">
                  <a:alpha val="50195"/>
                </a:srgbClr>
              </a:solidFill>
              <a:ln w="6350">
                <a:solidFill>
                  <a:schemeClr val="tx1"/>
                </a:solidFill>
                <a:round/>
                <a:headEnd/>
                <a:tailEnd/>
              </a:ln>
            </p:spPr>
            <p:txBody>
              <a:bodyPr wrap="none" anchor="ctr">
                <a:prstTxWarp prst="textNoShape">
                  <a:avLst/>
                </a:prstTxWarp>
              </a:bodyPr>
              <a:lstStyle/>
              <a:p>
                <a:endParaRPr lang="en-US" sz="1200"/>
              </a:p>
            </p:txBody>
          </p:sp>
          <p:sp>
            <p:nvSpPr>
              <p:cNvPr id="8" name="Freeform 6"/>
              <p:cNvSpPr>
                <a:spLocks/>
              </p:cNvSpPr>
              <p:nvPr/>
            </p:nvSpPr>
            <p:spPr bwMode="auto">
              <a:xfrm>
                <a:off x="144" y="96"/>
                <a:ext cx="864" cy="288"/>
              </a:xfrm>
              <a:custGeom>
                <a:avLst/>
                <a:gdLst>
                  <a:gd name="T0" fmla="*/ 0 w 864"/>
                  <a:gd name="T1" fmla="*/ 96 h 288"/>
                  <a:gd name="T2" fmla="*/ 480 w 864"/>
                  <a:gd name="T3" fmla="*/ 0 h 288"/>
                  <a:gd name="T4" fmla="*/ 864 w 864"/>
                  <a:gd name="T5" fmla="*/ 192 h 288"/>
                  <a:gd name="T6" fmla="*/ 384 w 864"/>
                  <a:gd name="T7" fmla="*/ 288 h 288"/>
                  <a:gd name="T8" fmla="*/ 0 w 864"/>
                  <a:gd name="T9" fmla="*/ 96 h 288"/>
                  <a:gd name="T10" fmla="*/ 0 60000 65536"/>
                  <a:gd name="T11" fmla="*/ 0 60000 65536"/>
                  <a:gd name="T12" fmla="*/ 0 60000 65536"/>
                  <a:gd name="T13" fmla="*/ 0 60000 65536"/>
                  <a:gd name="T14" fmla="*/ 0 60000 65536"/>
                  <a:gd name="T15" fmla="*/ 0 w 864"/>
                  <a:gd name="T16" fmla="*/ 0 h 288"/>
                  <a:gd name="T17" fmla="*/ 864 w 864"/>
                  <a:gd name="T18" fmla="*/ 288 h 288"/>
                </a:gdLst>
                <a:ahLst/>
                <a:cxnLst>
                  <a:cxn ang="T10">
                    <a:pos x="T0" y="T1"/>
                  </a:cxn>
                  <a:cxn ang="T11">
                    <a:pos x="T2" y="T3"/>
                  </a:cxn>
                  <a:cxn ang="T12">
                    <a:pos x="T4" y="T5"/>
                  </a:cxn>
                  <a:cxn ang="T13">
                    <a:pos x="T6" y="T7"/>
                  </a:cxn>
                  <a:cxn ang="T14">
                    <a:pos x="T8" y="T9"/>
                  </a:cxn>
                </a:cxnLst>
                <a:rect l="T15" t="T16" r="T17" b="T18"/>
                <a:pathLst>
                  <a:path w="864" h="288">
                    <a:moveTo>
                      <a:pt x="0" y="96"/>
                    </a:moveTo>
                    <a:lnTo>
                      <a:pt x="480" y="0"/>
                    </a:lnTo>
                    <a:lnTo>
                      <a:pt x="864" y="192"/>
                    </a:lnTo>
                    <a:lnTo>
                      <a:pt x="384" y="288"/>
                    </a:lnTo>
                    <a:lnTo>
                      <a:pt x="0" y="96"/>
                    </a:lnTo>
                    <a:close/>
                  </a:path>
                </a:pathLst>
              </a:custGeom>
              <a:solidFill>
                <a:srgbClr val="E6E6E6">
                  <a:alpha val="50195"/>
                </a:srgbClr>
              </a:solidFill>
              <a:ln w="6350">
                <a:solidFill>
                  <a:schemeClr val="tx1"/>
                </a:solidFill>
                <a:round/>
                <a:headEnd/>
                <a:tailEnd/>
              </a:ln>
            </p:spPr>
            <p:txBody>
              <a:bodyPr wrap="none" anchor="ctr">
                <a:prstTxWarp prst="textNoShape">
                  <a:avLst/>
                </a:prstTxWarp>
              </a:bodyPr>
              <a:lstStyle/>
              <a:p>
                <a:endParaRPr lang="en-US" sz="1200"/>
              </a:p>
            </p:txBody>
          </p:sp>
          <p:sp>
            <p:nvSpPr>
              <p:cNvPr id="9" name="Freeform 7"/>
              <p:cNvSpPr>
                <a:spLocks/>
              </p:cNvSpPr>
              <p:nvPr/>
            </p:nvSpPr>
            <p:spPr bwMode="auto">
              <a:xfrm>
                <a:off x="528" y="288"/>
                <a:ext cx="480" cy="672"/>
              </a:xfrm>
              <a:custGeom>
                <a:avLst/>
                <a:gdLst>
                  <a:gd name="T0" fmla="*/ 0 w 480"/>
                  <a:gd name="T1" fmla="*/ 672 h 672"/>
                  <a:gd name="T2" fmla="*/ 0 w 480"/>
                  <a:gd name="T3" fmla="*/ 96 h 672"/>
                  <a:gd name="T4" fmla="*/ 480 w 480"/>
                  <a:gd name="T5" fmla="*/ 0 h 672"/>
                  <a:gd name="T6" fmla="*/ 480 w 480"/>
                  <a:gd name="T7" fmla="*/ 576 h 672"/>
                  <a:gd name="T8" fmla="*/ 0 w 480"/>
                  <a:gd name="T9" fmla="*/ 672 h 672"/>
                  <a:gd name="T10" fmla="*/ 0 60000 65536"/>
                  <a:gd name="T11" fmla="*/ 0 60000 65536"/>
                  <a:gd name="T12" fmla="*/ 0 60000 65536"/>
                  <a:gd name="T13" fmla="*/ 0 60000 65536"/>
                  <a:gd name="T14" fmla="*/ 0 60000 65536"/>
                  <a:gd name="T15" fmla="*/ 0 w 480"/>
                  <a:gd name="T16" fmla="*/ 0 h 672"/>
                  <a:gd name="T17" fmla="*/ 480 w 480"/>
                  <a:gd name="T18" fmla="*/ 672 h 672"/>
                </a:gdLst>
                <a:ahLst/>
                <a:cxnLst>
                  <a:cxn ang="T10">
                    <a:pos x="T0" y="T1"/>
                  </a:cxn>
                  <a:cxn ang="T11">
                    <a:pos x="T2" y="T3"/>
                  </a:cxn>
                  <a:cxn ang="T12">
                    <a:pos x="T4" y="T5"/>
                  </a:cxn>
                  <a:cxn ang="T13">
                    <a:pos x="T6" y="T7"/>
                  </a:cxn>
                  <a:cxn ang="T14">
                    <a:pos x="T8" y="T9"/>
                  </a:cxn>
                </a:cxnLst>
                <a:rect l="T15" t="T16" r="T17" b="T18"/>
                <a:pathLst>
                  <a:path w="480" h="672">
                    <a:moveTo>
                      <a:pt x="0" y="672"/>
                    </a:moveTo>
                    <a:lnTo>
                      <a:pt x="0" y="96"/>
                    </a:lnTo>
                    <a:lnTo>
                      <a:pt x="480" y="0"/>
                    </a:lnTo>
                    <a:lnTo>
                      <a:pt x="480" y="576"/>
                    </a:lnTo>
                    <a:lnTo>
                      <a:pt x="0" y="672"/>
                    </a:lnTo>
                    <a:close/>
                  </a:path>
                </a:pathLst>
              </a:custGeom>
              <a:solidFill>
                <a:srgbClr val="B3B3B3">
                  <a:alpha val="50195"/>
                </a:srgbClr>
              </a:solidFill>
              <a:ln w="6350">
                <a:solidFill>
                  <a:schemeClr val="tx1"/>
                </a:solidFill>
                <a:round/>
                <a:headEnd/>
                <a:tailEnd/>
              </a:ln>
            </p:spPr>
            <p:txBody>
              <a:bodyPr wrap="none" anchor="ctr">
                <a:prstTxWarp prst="textNoShape">
                  <a:avLst/>
                </a:prstTxWarp>
              </a:bodyPr>
              <a:lstStyle/>
              <a:p>
                <a:endParaRPr lang="en-US" sz="1200"/>
              </a:p>
            </p:txBody>
          </p:sp>
        </p:grpSp>
        <p:sp>
          <p:nvSpPr>
            <p:cNvPr id="10" name="Line 8"/>
            <p:cNvSpPr>
              <a:spLocks noChangeShapeType="1"/>
            </p:cNvSpPr>
            <p:nvPr/>
          </p:nvSpPr>
          <p:spPr bwMode="auto">
            <a:xfrm>
              <a:off x="4725988" y="5410200"/>
              <a:ext cx="609600" cy="304800"/>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1200"/>
            </a:p>
          </p:txBody>
        </p:sp>
        <p:sp>
          <p:nvSpPr>
            <p:cNvPr id="11" name="Text Box 9"/>
            <p:cNvSpPr txBox="1">
              <a:spLocks noChangeArrowheads="1"/>
            </p:cNvSpPr>
            <p:nvPr/>
          </p:nvSpPr>
          <p:spPr bwMode="auto">
            <a:xfrm>
              <a:off x="4497388" y="5257800"/>
              <a:ext cx="228600"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+Y</a:t>
              </a:r>
            </a:p>
          </p:txBody>
        </p:sp>
        <p:sp>
          <p:nvSpPr>
            <p:cNvPr id="12" name="Line 10"/>
            <p:cNvSpPr>
              <a:spLocks noChangeShapeType="1"/>
            </p:cNvSpPr>
            <p:nvPr/>
          </p:nvSpPr>
          <p:spPr bwMode="auto">
            <a:xfrm>
              <a:off x="5335588" y="4800600"/>
              <a:ext cx="0" cy="914400"/>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1200"/>
            </a:p>
          </p:txBody>
        </p:sp>
        <p:sp>
          <p:nvSpPr>
            <p:cNvPr id="13" name="Text Box 11"/>
            <p:cNvSpPr txBox="1">
              <a:spLocks noChangeArrowheads="1"/>
            </p:cNvSpPr>
            <p:nvPr/>
          </p:nvSpPr>
          <p:spPr bwMode="auto">
            <a:xfrm>
              <a:off x="5183188" y="4572000"/>
              <a:ext cx="228600"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+Z</a:t>
              </a:r>
            </a:p>
          </p:txBody>
        </p:sp>
        <p:sp>
          <p:nvSpPr>
            <p:cNvPr id="14" name="Line 12"/>
            <p:cNvSpPr>
              <a:spLocks noChangeShapeType="1"/>
            </p:cNvSpPr>
            <p:nvPr/>
          </p:nvSpPr>
          <p:spPr bwMode="auto">
            <a:xfrm flipH="1">
              <a:off x="5335588" y="5562600"/>
              <a:ext cx="762000" cy="152400"/>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1200"/>
            </a:p>
          </p:txBody>
        </p:sp>
        <p:sp>
          <p:nvSpPr>
            <p:cNvPr id="15" name="Text Box 13"/>
            <p:cNvSpPr txBox="1">
              <a:spLocks noChangeArrowheads="1"/>
            </p:cNvSpPr>
            <p:nvPr/>
          </p:nvSpPr>
          <p:spPr bwMode="auto">
            <a:xfrm>
              <a:off x="6021388" y="5486400"/>
              <a:ext cx="304800"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+X</a:t>
              </a:r>
            </a:p>
          </p:txBody>
        </p:sp>
        <p:sp>
          <p:nvSpPr>
            <p:cNvPr id="16" name="Line 14"/>
            <p:cNvSpPr>
              <a:spLocks noChangeShapeType="1"/>
            </p:cNvSpPr>
            <p:nvPr/>
          </p:nvSpPr>
          <p:spPr bwMode="auto">
            <a:xfrm flipH="1">
              <a:off x="5791200" y="4382162"/>
              <a:ext cx="1676841" cy="570839"/>
            </a:xfrm>
            <a:prstGeom prst="line">
              <a:avLst/>
            </a:prstGeom>
            <a:noFill/>
            <a:ln w="6350">
              <a:solidFill>
                <a:schemeClr val="tx1"/>
              </a:solidFill>
              <a:prstDash val="dash"/>
              <a:round/>
              <a:headEnd/>
              <a:tailEnd/>
            </a:ln>
          </p:spPr>
          <p:txBody>
            <a:bodyPr wrap="none" anchor="ctr">
              <a:prstTxWarp prst="textNoShape">
                <a:avLst/>
              </a:prstTxWarp>
            </a:bodyPr>
            <a:lstStyle/>
            <a:p>
              <a:endParaRPr lang="en-US" sz="1200"/>
            </a:p>
          </p:txBody>
        </p:sp>
        <p:sp>
          <p:nvSpPr>
            <p:cNvPr id="17" name="Oval 15"/>
            <p:cNvSpPr>
              <a:spLocks noChangeArrowheads="1"/>
            </p:cNvSpPr>
            <p:nvPr/>
          </p:nvSpPr>
          <p:spPr bwMode="auto">
            <a:xfrm>
              <a:off x="5716588" y="4953000"/>
              <a:ext cx="152400" cy="152400"/>
            </a:xfrm>
            <a:prstGeom prst="ellipse">
              <a:avLst/>
            </a:prstGeom>
            <a:solidFill>
              <a:srgbClr val="CCCCCC">
                <a:alpha val="50195"/>
              </a:srgbClr>
            </a:solidFill>
            <a:ln w="6350">
              <a:solidFill>
                <a:schemeClr val="tx1"/>
              </a:solidFill>
              <a:prstDash val="dash"/>
              <a:round/>
              <a:headEnd/>
              <a:tailEnd/>
            </a:ln>
          </p:spPr>
          <p:txBody>
            <a:bodyPr wrap="none" anchor="ctr">
              <a:prstTxWarp prst="textNoShape">
                <a:avLst/>
              </a:prstTxWarp>
            </a:bodyPr>
            <a:lstStyle/>
            <a:p>
              <a:endParaRPr lang="en-US" sz="1200"/>
            </a:p>
          </p:txBody>
        </p:sp>
        <p:sp>
          <p:nvSpPr>
            <p:cNvPr id="19" name="Text Box 17"/>
            <p:cNvSpPr txBox="1">
              <a:spLocks noChangeArrowheads="1"/>
            </p:cNvSpPr>
            <p:nvPr/>
          </p:nvSpPr>
          <p:spPr bwMode="auto">
            <a:xfrm>
              <a:off x="6781800" y="5791200"/>
              <a:ext cx="1828800"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dirty="0"/>
                <a:t>stencil for</a:t>
              </a:r>
              <a:r>
                <a:rPr lang="en-US" sz="1200" dirty="0" smtClean="0"/>
                <a:t> wave equation </a:t>
              </a:r>
              <a:r>
                <a:rPr lang="en-US" sz="1200" dirty="0"/>
                <a:t>PDE</a:t>
              </a:r>
              <a:endParaRPr lang="en-US" sz="1200" i="1" dirty="0"/>
            </a:p>
          </p:txBody>
        </p:sp>
        <p:sp>
          <p:nvSpPr>
            <p:cNvPr id="32" name="Oval 31"/>
            <p:cNvSpPr>
              <a:spLocks noChangeArrowheads="1"/>
            </p:cNvSpPr>
            <p:nvPr/>
          </p:nvSpPr>
          <p:spPr bwMode="auto">
            <a:xfrm>
              <a:off x="7010400" y="4343400"/>
              <a:ext cx="1371600" cy="1371600"/>
            </a:xfrm>
            <a:prstGeom prst="ellipse">
              <a:avLst/>
            </a:prstGeom>
            <a:noFill/>
            <a:ln w="6350">
              <a:solidFill>
                <a:schemeClr val="tx1"/>
              </a:solidFill>
              <a:prstDash val="dash"/>
              <a:round/>
              <a:headEnd/>
              <a:tailEnd/>
            </a:ln>
          </p:spPr>
          <p:txBody>
            <a:bodyPr wrap="none" anchor="ctr">
              <a:prstTxWarp prst="textNoShape">
                <a:avLst/>
              </a:prstTxWarp>
            </a:bodyPr>
            <a:lstStyle/>
            <a:p>
              <a:endParaRPr lang="en-US" sz="1200"/>
            </a:p>
          </p:txBody>
        </p:sp>
        <p:sp>
          <p:nvSpPr>
            <p:cNvPr id="33" name="Line 32"/>
            <p:cNvSpPr>
              <a:spLocks noChangeShapeType="1"/>
            </p:cNvSpPr>
            <p:nvPr/>
          </p:nvSpPr>
          <p:spPr bwMode="auto">
            <a:xfrm flipH="1" flipV="1">
              <a:off x="5791199" y="5105400"/>
              <a:ext cx="1733970" cy="590704"/>
            </a:xfrm>
            <a:prstGeom prst="line">
              <a:avLst/>
            </a:prstGeom>
            <a:noFill/>
            <a:ln w="6350">
              <a:solidFill>
                <a:schemeClr val="tx1"/>
              </a:solidFill>
              <a:prstDash val="dash"/>
              <a:round/>
              <a:headEnd/>
              <a:tailEnd/>
            </a:ln>
          </p:spPr>
          <p:txBody>
            <a:bodyPr wrap="none" anchor="ctr">
              <a:prstTxWarp prst="textNoShape">
                <a:avLst/>
              </a:prstTxWarp>
            </a:bodyPr>
            <a:lstStyle/>
            <a:p>
              <a:endParaRPr lang="en-US" sz="1200"/>
            </a:p>
          </p:txBody>
        </p:sp>
      </p:grpSp>
      <p:grpSp>
        <p:nvGrpSpPr>
          <p:cNvPr id="116" name="Group 115"/>
          <p:cNvGrpSpPr/>
          <p:nvPr/>
        </p:nvGrpSpPr>
        <p:grpSpPr>
          <a:xfrm>
            <a:off x="7239134" y="4448175"/>
            <a:ext cx="1371600" cy="1371600"/>
            <a:chOff x="9296400" y="2971800"/>
            <a:chExt cx="3657600" cy="3657600"/>
          </a:xfrm>
        </p:grpSpPr>
        <p:sp>
          <p:nvSpPr>
            <p:cNvPr id="142" name="Line 20"/>
            <p:cNvSpPr>
              <a:spLocks noChangeShapeType="1"/>
            </p:cNvSpPr>
            <p:nvPr/>
          </p:nvSpPr>
          <p:spPr bwMode="auto">
            <a:xfrm flipH="1" flipV="1">
              <a:off x="10820409" y="4648200"/>
              <a:ext cx="304800" cy="1524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43" name="Line 20"/>
            <p:cNvSpPr>
              <a:spLocks noChangeShapeType="1"/>
            </p:cNvSpPr>
            <p:nvPr/>
          </p:nvSpPr>
          <p:spPr bwMode="auto">
            <a:xfrm flipH="1">
              <a:off x="10668000" y="4800600"/>
              <a:ext cx="457203" cy="76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44" name="Line 20"/>
            <p:cNvSpPr>
              <a:spLocks noChangeShapeType="1"/>
            </p:cNvSpPr>
            <p:nvPr/>
          </p:nvSpPr>
          <p:spPr bwMode="auto">
            <a:xfrm flipH="1" flipV="1">
              <a:off x="11125209" y="4343400"/>
              <a:ext cx="0" cy="457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45" name="Line 20"/>
            <p:cNvSpPr>
              <a:spLocks noChangeShapeType="1"/>
            </p:cNvSpPr>
            <p:nvPr/>
          </p:nvSpPr>
          <p:spPr bwMode="auto">
            <a:xfrm flipH="1" flipV="1">
              <a:off x="11125209" y="4800600"/>
              <a:ext cx="0" cy="457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46" name="Line 20"/>
            <p:cNvSpPr>
              <a:spLocks noChangeShapeType="1"/>
            </p:cNvSpPr>
            <p:nvPr/>
          </p:nvSpPr>
          <p:spPr bwMode="auto">
            <a:xfrm flipH="1" flipV="1">
              <a:off x="11125209" y="4800600"/>
              <a:ext cx="304800" cy="1524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47" name="Line 20"/>
            <p:cNvSpPr>
              <a:spLocks noChangeShapeType="1"/>
            </p:cNvSpPr>
            <p:nvPr/>
          </p:nvSpPr>
          <p:spPr bwMode="auto">
            <a:xfrm flipH="1">
              <a:off x="11125206" y="4724400"/>
              <a:ext cx="457203" cy="76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48" name="Line 20"/>
            <p:cNvSpPr>
              <a:spLocks noChangeShapeType="1"/>
            </p:cNvSpPr>
            <p:nvPr/>
          </p:nvSpPr>
          <p:spPr bwMode="auto">
            <a:xfrm flipH="1">
              <a:off x="11582403" y="4648200"/>
              <a:ext cx="457203" cy="76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49" name="Line 20"/>
            <p:cNvSpPr>
              <a:spLocks noChangeShapeType="1"/>
            </p:cNvSpPr>
            <p:nvPr/>
          </p:nvSpPr>
          <p:spPr bwMode="auto">
            <a:xfrm flipH="1">
              <a:off x="12039600" y="4572000"/>
              <a:ext cx="457203" cy="76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0" name="Line 20"/>
            <p:cNvSpPr>
              <a:spLocks noChangeShapeType="1"/>
            </p:cNvSpPr>
            <p:nvPr/>
          </p:nvSpPr>
          <p:spPr bwMode="auto">
            <a:xfrm flipH="1">
              <a:off x="12496797" y="4495800"/>
              <a:ext cx="457203" cy="76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1" name="Line 20"/>
            <p:cNvSpPr>
              <a:spLocks noChangeShapeType="1"/>
            </p:cNvSpPr>
            <p:nvPr/>
          </p:nvSpPr>
          <p:spPr bwMode="auto">
            <a:xfrm flipH="1">
              <a:off x="10210806" y="4876800"/>
              <a:ext cx="457203" cy="76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2" name="Line 20"/>
            <p:cNvSpPr>
              <a:spLocks noChangeShapeType="1"/>
            </p:cNvSpPr>
            <p:nvPr/>
          </p:nvSpPr>
          <p:spPr bwMode="auto">
            <a:xfrm flipH="1">
              <a:off x="9753603" y="4953000"/>
              <a:ext cx="457203" cy="76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3" name="Line 20"/>
            <p:cNvSpPr>
              <a:spLocks noChangeShapeType="1"/>
            </p:cNvSpPr>
            <p:nvPr/>
          </p:nvSpPr>
          <p:spPr bwMode="auto">
            <a:xfrm flipH="1">
              <a:off x="9296400" y="5029200"/>
              <a:ext cx="457203" cy="76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4" name="Line 20"/>
            <p:cNvSpPr>
              <a:spLocks noChangeShapeType="1"/>
            </p:cNvSpPr>
            <p:nvPr/>
          </p:nvSpPr>
          <p:spPr bwMode="auto">
            <a:xfrm flipH="1" flipV="1">
              <a:off x="11125200" y="3886200"/>
              <a:ext cx="0" cy="457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5" name="Line 20"/>
            <p:cNvSpPr>
              <a:spLocks noChangeShapeType="1"/>
            </p:cNvSpPr>
            <p:nvPr/>
          </p:nvSpPr>
          <p:spPr bwMode="auto">
            <a:xfrm flipH="1" flipV="1">
              <a:off x="11125191" y="3429000"/>
              <a:ext cx="0" cy="457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6" name="Line 20"/>
            <p:cNvSpPr>
              <a:spLocks noChangeShapeType="1"/>
            </p:cNvSpPr>
            <p:nvPr/>
          </p:nvSpPr>
          <p:spPr bwMode="auto">
            <a:xfrm flipH="1" flipV="1">
              <a:off x="11125182" y="2971800"/>
              <a:ext cx="0" cy="457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7" name="Line 20"/>
            <p:cNvSpPr>
              <a:spLocks noChangeShapeType="1"/>
            </p:cNvSpPr>
            <p:nvPr/>
          </p:nvSpPr>
          <p:spPr bwMode="auto">
            <a:xfrm flipH="1" flipV="1">
              <a:off x="11125200" y="5257800"/>
              <a:ext cx="0" cy="457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8" name="Line 20"/>
            <p:cNvSpPr>
              <a:spLocks noChangeShapeType="1"/>
            </p:cNvSpPr>
            <p:nvPr/>
          </p:nvSpPr>
          <p:spPr bwMode="auto">
            <a:xfrm flipH="1" flipV="1">
              <a:off x="11125191" y="5715000"/>
              <a:ext cx="0" cy="457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59" name="Line 20"/>
            <p:cNvSpPr>
              <a:spLocks noChangeShapeType="1"/>
            </p:cNvSpPr>
            <p:nvPr/>
          </p:nvSpPr>
          <p:spPr bwMode="auto">
            <a:xfrm flipH="1" flipV="1">
              <a:off x="11125182" y="6172200"/>
              <a:ext cx="0" cy="4572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60" name="Line 20"/>
            <p:cNvSpPr>
              <a:spLocks noChangeShapeType="1"/>
            </p:cNvSpPr>
            <p:nvPr/>
          </p:nvSpPr>
          <p:spPr bwMode="auto">
            <a:xfrm flipH="1" flipV="1">
              <a:off x="10515600" y="4495800"/>
              <a:ext cx="304800" cy="1524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61" name="Line 20"/>
            <p:cNvSpPr>
              <a:spLocks noChangeShapeType="1"/>
            </p:cNvSpPr>
            <p:nvPr/>
          </p:nvSpPr>
          <p:spPr bwMode="auto">
            <a:xfrm flipH="1" flipV="1">
              <a:off x="10210791" y="4343400"/>
              <a:ext cx="304800" cy="1524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62" name="Line 20"/>
            <p:cNvSpPr>
              <a:spLocks noChangeShapeType="1"/>
            </p:cNvSpPr>
            <p:nvPr/>
          </p:nvSpPr>
          <p:spPr bwMode="auto">
            <a:xfrm flipH="1" flipV="1">
              <a:off x="9905982" y="4191000"/>
              <a:ext cx="304800" cy="1524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63" name="Line 20"/>
            <p:cNvSpPr>
              <a:spLocks noChangeShapeType="1"/>
            </p:cNvSpPr>
            <p:nvPr/>
          </p:nvSpPr>
          <p:spPr bwMode="auto">
            <a:xfrm flipH="1" flipV="1">
              <a:off x="11430000" y="4953000"/>
              <a:ext cx="304800" cy="1524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64" name="Line 20"/>
            <p:cNvSpPr>
              <a:spLocks noChangeShapeType="1"/>
            </p:cNvSpPr>
            <p:nvPr/>
          </p:nvSpPr>
          <p:spPr bwMode="auto">
            <a:xfrm flipH="1" flipV="1">
              <a:off x="11734791" y="5105400"/>
              <a:ext cx="304800" cy="1524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sp>
          <p:nvSpPr>
            <p:cNvPr id="165" name="Line 20"/>
            <p:cNvSpPr>
              <a:spLocks noChangeShapeType="1"/>
            </p:cNvSpPr>
            <p:nvPr/>
          </p:nvSpPr>
          <p:spPr bwMode="auto">
            <a:xfrm flipH="1" flipV="1">
              <a:off x="12039582" y="5257800"/>
              <a:ext cx="304800" cy="152400"/>
            </a:xfrm>
            <a:prstGeom prst="line">
              <a:avLst/>
            </a:prstGeom>
            <a:noFill/>
            <a:ln w="12700">
              <a:solidFill>
                <a:srgbClr val="808080"/>
              </a:solidFill>
              <a:round/>
              <a:headEnd type="oval" w="med" len="med"/>
              <a:tailEnd type="oval" w="med" len="med"/>
            </a:ln>
          </p:spPr>
          <p:txBody>
            <a:bodyPr wrap="none" anchor="ctr">
              <a:prstTxWarp prst="textNoShape">
                <a:avLst/>
              </a:prstTxWarp>
            </a:bodyPr>
            <a:lstStyle/>
            <a:p>
              <a:endParaRPr lang="en-US" sz="700">
                <a:effectLst>
                  <a:glow>
                    <a:schemeClr val="tx1">
                      <a:alpha val="0"/>
                    </a:schemeClr>
                  </a:glow>
                </a:effectLst>
              </a:endParaRPr>
            </a:p>
          </p:txBody>
        </p:sp>
      </p:grpSp>
      <p:sp>
        <p:nvSpPr>
          <p:cNvPr id="117" name="Text Box 23"/>
          <p:cNvSpPr txBox="1">
            <a:spLocks noChangeArrowheads="1"/>
          </p:cNvSpPr>
          <p:nvPr/>
        </p:nvSpPr>
        <p:spPr bwMode="auto">
          <a:xfrm>
            <a:off x="7982039" y="5191125"/>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y+1</a:t>
            </a:r>
          </a:p>
        </p:txBody>
      </p:sp>
      <p:sp>
        <p:nvSpPr>
          <p:cNvPr id="118" name="Text Box 25"/>
          <p:cNvSpPr txBox="1">
            <a:spLocks noChangeArrowheads="1"/>
          </p:cNvSpPr>
          <p:nvPr/>
        </p:nvSpPr>
        <p:spPr bwMode="auto">
          <a:xfrm>
            <a:off x="7753484" y="5162418"/>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x-1</a:t>
            </a:r>
          </a:p>
        </p:txBody>
      </p:sp>
      <p:sp>
        <p:nvSpPr>
          <p:cNvPr id="119" name="Text Box 26"/>
          <p:cNvSpPr txBox="1">
            <a:spLocks noChangeArrowheads="1"/>
          </p:cNvSpPr>
          <p:nvPr/>
        </p:nvSpPr>
        <p:spPr bwMode="auto">
          <a:xfrm>
            <a:off x="7810634" y="5276850"/>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z-1</a:t>
            </a:r>
          </a:p>
        </p:txBody>
      </p:sp>
      <p:sp>
        <p:nvSpPr>
          <p:cNvPr id="120" name="Text Box 27"/>
          <p:cNvSpPr txBox="1">
            <a:spLocks noChangeArrowheads="1"/>
          </p:cNvSpPr>
          <p:nvPr/>
        </p:nvSpPr>
        <p:spPr bwMode="auto">
          <a:xfrm>
            <a:off x="7810634" y="4933950"/>
            <a:ext cx="114345" cy="57150"/>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z+1</a:t>
            </a:r>
          </a:p>
        </p:txBody>
      </p:sp>
      <p:sp>
        <p:nvSpPr>
          <p:cNvPr id="121" name="Text Box 29"/>
          <p:cNvSpPr txBox="1">
            <a:spLocks noChangeArrowheads="1"/>
          </p:cNvSpPr>
          <p:nvPr/>
        </p:nvSpPr>
        <p:spPr bwMode="auto">
          <a:xfrm>
            <a:off x="7924934" y="5076825"/>
            <a:ext cx="114300" cy="57150"/>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err="1">
                <a:effectLst>
                  <a:glow>
                    <a:schemeClr val="tx1">
                      <a:alpha val="0"/>
                    </a:schemeClr>
                  </a:glow>
                </a:effectLst>
              </a:rPr>
              <a:t>x,y,z</a:t>
            </a:r>
            <a:endParaRPr lang="en-US" sz="700" dirty="0">
              <a:effectLst>
                <a:glow>
                  <a:schemeClr val="tx1">
                    <a:alpha val="0"/>
                  </a:schemeClr>
                </a:glow>
              </a:effectLst>
            </a:endParaRPr>
          </a:p>
        </p:txBody>
      </p:sp>
      <p:sp>
        <p:nvSpPr>
          <p:cNvPr id="122" name="Text Box 25"/>
          <p:cNvSpPr txBox="1">
            <a:spLocks noChangeArrowheads="1"/>
          </p:cNvSpPr>
          <p:nvPr/>
        </p:nvSpPr>
        <p:spPr bwMode="auto">
          <a:xfrm>
            <a:off x="7581989" y="5191125"/>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x</a:t>
            </a:r>
            <a:r>
              <a:rPr lang="en-US" sz="700" dirty="0" smtClean="0">
                <a:effectLst>
                  <a:glow>
                    <a:schemeClr val="tx1">
                      <a:alpha val="0"/>
                    </a:schemeClr>
                  </a:glow>
                </a:effectLst>
              </a:rPr>
              <a:t>-2</a:t>
            </a:r>
            <a:endParaRPr lang="en-US" sz="700" dirty="0">
              <a:effectLst>
                <a:glow>
                  <a:schemeClr val="tx1">
                    <a:alpha val="0"/>
                  </a:schemeClr>
                </a:glow>
              </a:effectLst>
            </a:endParaRPr>
          </a:p>
        </p:txBody>
      </p:sp>
      <p:sp>
        <p:nvSpPr>
          <p:cNvPr id="123" name="Text Box 25"/>
          <p:cNvSpPr txBox="1">
            <a:spLocks noChangeArrowheads="1"/>
          </p:cNvSpPr>
          <p:nvPr/>
        </p:nvSpPr>
        <p:spPr bwMode="auto">
          <a:xfrm>
            <a:off x="7410495" y="5219832"/>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x</a:t>
            </a:r>
            <a:r>
              <a:rPr lang="en-US" sz="700" dirty="0" smtClean="0">
                <a:effectLst>
                  <a:glow>
                    <a:schemeClr val="tx1">
                      <a:alpha val="0"/>
                    </a:schemeClr>
                  </a:glow>
                </a:effectLst>
              </a:rPr>
              <a:t>-3</a:t>
            </a:r>
            <a:endParaRPr lang="en-US" sz="700" dirty="0">
              <a:effectLst>
                <a:glow>
                  <a:schemeClr val="tx1">
                    <a:alpha val="0"/>
                  </a:schemeClr>
                </a:glow>
              </a:effectLst>
            </a:endParaRPr>
          </a:p>
        </p:txBody>
      </p:sp>
      <p:sp>
        <p:nvSpPr>
          <p:cNvPr id="124" name="Text Box 25"/>
          <p:cNvSpPr txBox="1">
            <a:spLocks noChangeArrowheads="1"/>
          </p:cNvSpPr>
          <p:nvPr/>
        </p:nvSpPr>
        <p:spPr bwMode="auto">
          <a:xfrm>
            <a:off x="7239000" y="5248539"/>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x</a:t>
            </a:r>
            <a:r>
              <a:rPr lang="en-US" sz="700" dirty="0" smtClean="0">
                <a:effectLst>
                  <a:glow>
                    <a:schemeClr val="tx1">
                      <a:alpha val="0"/>
                    </a:schemeClr>
                  </a:glow>
                </a:effectLst>
              </a:rPr>
              <a:t>-4</a:t>
            </a:r>
            <a:endParaRPr lang="en-US" sz="700" dirty="0">
              <a:effectLst>
                <a:glow>
                  <a:schemeClr val="tx1">
                    <a:alpha val="0"/>
                  </a:schemeClr>
                </a:glow>
              </a:effectLst>
            </a:endParaRPr>
          </a:p>
        </p:txBody>
      </p:sp>
      <p:sp>
        <p:nvSpPr>
          <p:cNvPr id="125" name="Text Box 26"/>
          <p:cNvSpPr txBox="1">
            <a:spLocks noChangeArrowheads="1"/>
          </p:cNvSpPr>
          <p:nvPr/>
        </p:nvSpPr>
        <p:spPr bwMode="auto">
          <a:xfrm>
            <a:off x="7810634" y="5448300"/>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z</a:t>
            </a:r>
            <a:r>
              <a:rPr lang="en-US" sz="700" dirty="0" smtClean="0">
                <a:effectLst>
                  <a:glow>
                    <a:schemeClr val="tx1">
                      <a:alpha val="0"/>
                    </a:schemeClr>
                  </a:glow>
                </a:effectLst>
              </a:rPr>
              <a:t>-2</a:t>
            </a:r>
            <a:endParaRPr lang="en-US" sz="700" dirty="0">
              <a:effectLst>
                <a:glow>
                  <a:schemeClr val="tx1">
                    <a:alpha val="0"/>
                  </a:schemeClr>
                </a:glow>
              </a:effectLst>
            </a:endParaRPr>
          </a:p>
        </p:txBody>
      </p:sp>
      <p:sp>
        <p:nvSpPr>
          <p:cNvPr id="126" name="Text Box 26"/>
          <p:cNvSpPr txBox="1">
            <a:spLocks noChangeArrowheads="1"/>
          </p:cNvSpPr>
          <p:nvPr/>
        </p:nvSpPr>
        <p:spPr bwMode="auto">
          <a:xfrm>
            <a:off x="7810634" y="5619750"/>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z</a:t>
            </a:r>
            <a:r>
              <a:rPr lang="en-US" sz="700" dirty="0" smtClean="0">
                <a:effectLst>
                  <a:glow>
                    <a:schemeClr val="tx1">
                      <a:alpha val="0"/>
                    </a:schemeClr>
                  </a:glow>
                </a:effectLst>
              </a:rPr>
              <a:t>-3</a:t>
            </a:r>
            <a:endParaRPr lang="en-US" sz="700" dirty="0">
              <a:effectLst>
                <a:glow>
                  <a:schemeClr val="tx1">
                    <a:alpha val="0"/>
                  </a:schemeClr>
                </a:glow>
              </a:effectLst>
            </a:endParaRPr>
          </a:p>
        </p:txBody>
      </p:sp>
      <p:sp>
        <p:nvSpPr>
          <p:cNvPr id="127" name="Text Box 26"/>
          <p:cNvSpPr txBox="1">
            <a:spLocks noChangeArrowheads="1"/>
          </p:cNvSpPr>
          <p:nvPr/>
        </p:nvSpPr>
        <p:spPr bwMode="auto">
          <a:xfrm>
            <a:off x="7810634" y="5791200"/>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z</a:t>
            </a:r>
            <a:r>
              <a:rPr lang="en-US" sz="700" dirty="0" smtClean="0">
                <a:effectLst>
                  <a:glow>
                    <a:schemeClr val="tx1">
                      <a:alpha val="0"/>
                    </a:schemeClr>
                  </a:glow>
                </a:effectLst>
              </a:rPr>
              <a:t>-4</a:t>
            </a:r>
            <a:endParaRPr lang="en-US" sz="700" dirty="0">
              <a:effectLst>
                <a:glow>
                  <a:schemeClr val="tx1">
                    <a:alpha val="0"/>
                  </a:schemeClr>
                </a:glow>
              </a:effectLst>
            </a:endParaRPr>
          </a:p>
        </p:txBody>
      </p:sp>
      <p:sp>
        <p:nvSpPr>
          <p:cNvPr id="128" name="Text Box 25"/>
          <p:cNvSpPr txBox="1">
            <a:spLocks noChangeArrowheads="1"/>
          </p:cNvSpPr>
          <p:nvPr/>
        </p:nvSpPr>
        <p:spPr bwMode="auto">
          <a:xfrm>
            <a:off x="8096339" y="5105400"/>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smtClean="0">
                <a:effectLst>
                  <a:glow>
                    <a:schemeClr val="tx1">
                      <a:alpha val="0"/>
                    </a:schemeClr>
                  </a:glow>
                </a:effectLst>
              </a:rPr>
              <a:t>x+1</a:t>
            </a:r>
            <a:endParaRPr lang="en-US" sz="700" dirty="0">
              <a:effectLst>
                <a:glow>
                  <a:schemeClr val="tx1">
                    <a:alpha val="0"/>
                  </a:schemeClr>
                </a:glow>
              </a:effectLst>
            </a:endParaRPr>
          </a:p>
        </p:txBody>
      </p:sp>
      <p:sp>
        <p:nvSpPr>
          <p:cNvPr id="129" name="Text Box 25"/>
          <p:cNvSpPr txBox="1">
            <a:spLocks noChangeArrowheads="1"/>
          </p:cNvSpPr>
          <p:nvPr/>
        </p:nvSpPr>
        <p:spPr bwMode="auto">
          <a:xfrm>
            <a:off x="8267789" y="5076825"/>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smtClean="0">
                <a:effectLst>
                  <a:glow>
                    <a:schemeClr val="tx1">
                      <a:alpha val="0"/>
                    </a:schemeClr>
                  </a:glow>
                </a:effectLst>
              </a:rPr>
              <a:t>x+1</a:t>
            </a:r>
            <a:endParaRPr lang="en-US" sz="700" dirty="0">
              <a:effectLst>
                <a:glow>
                  <a:schemeClr val="tx1">
                    <a:alpha val="0"/>
                  </a:schemeClr>
                </a:glow>
              </a:effectLst>
            </a:endParaRPr>
          </a:p>
        </p:txBody>
      </p:sp>
      <p:sp>
        <p:nvSpPr>
          <p:cNvPr id="130" name="Text Box 25"/>
          <p:cNvSpPr txBox="1">
            <a:spLocks noChangeArrowheads="1"/>
          </p:cNvSpPr>
          <p:nvPr/>
        </p:nvSpPr>
        <p:spPr bwMode="auto">
          <a:xfrm>
            <a:off x="8439239" y="5048250"/>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smtClean="0">
                <a:effectLst>
                  <a:glow>
                    <a:schemeClr val="tx1">
                      <a:alpha val="0"/>
                    </a:schemeClr>
                  </a:glow>
                </a:effectLst>
              </a:rPr>
              <a:t>x+1</a:t>
            </a:r>
            <a:endParaRPr lang="en-US" sz="700" dirty="0">
              <a:effectLst>
                <a:glow>
                  <a:schemeClr val="tx1">
                    <a:alpha val="0"/>
                  </a:schemeClr>
                </a:glow>
              </a:effectLst>
            </a:endParaRPr>
          </a:p>
        </p:txBody>
      </p:sp>
      <p:sp>
        <p:nvSpPr>
          <p:cNvPr id="131" name="Text Box 25"/>
          <p:cNvSpPr txBox="1">
            <a:spLocks noChangeArrowheads="1"/>
          </p:cNvSpPr>
          <p:nvPr/>
        </p:nvSpPr>
        <p:spPr bwMode="auto">
          <a:xfrm>
            <a:off x="8610689" y="5019675"/>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smtClean="0">
                <a:effectLst>
                  <a:glow>
                    <a:schemeClr val="tx1">
                      <a:alpha val="0"/>
                    </a:schemeClr>
                  </a:glow>
                </a:effectLst>
              </a:rPr>
              <a:t>x+1</a:t>
            </a:r>
            <a:endParaRPr lang="en-US" sz="700" dirty="0">
              <a:effectLst>
                <a:glow>
                  <a:schemeClr val="tx1">
                    <a:alpha val="0"/>
                  </a:schemeClr>
                </a:glow>
              </a:effectLst>
            </a:endParaRPr>
          </a:p>
        </p:txBody>
      </p:sp>
      <p:sp>
        <p:nvSpPr>
          <p:cNvPr id="132" name="Text Box 23"/>
          <p:cNvSpPr txBox="1">
            <a:spLocks noChangeArrowheads="1"/>
          </p:cNvSpPr>
          <p:nvPr/>
        </p:nvSpPr>
        <p:spPr bwMode="auto">
          <a:xfrm>
            <a:off x="8096339" y="5248275"/>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y</a:t>
            </a:r>
            <a:r>
              <a:rPr lang="en-US" sz="700" dirty="0" smtClean="0">
                <a:effectLst>
                  <a:glow>
                    <a:schemeClr val="tx1">
                      <a:alpha val="0"/>
                    </a:schemeClr>
                  </a:glow>
                </a:effectLst>
              </a:rPr>
              <a:t>+2</a:t>
            </a:r>
            <a:endParaRPr lang="en-US" sz="700" dirty="0">
              <a:effectLst>
                <a:glow>
                  <a:schemeClr val="tx1">
                    <a:alpha val="0"/>
                  </a:schemeClr>
                </a:glow>
              </a:effectLst>
            </a:endParaRPr>
          </a:p>
        </p:txBody>
      </p:sp>
      <p:sp>
        <p:nvSpPr>
          <p:cNvPr id="133" name="Text Box 23"/>
          <p:cNvSpPr txBox="1">
            <a:spLocks noChangeArrowheads="1"/>
          </p:cNvSpPr>
          <p:nvPr/>
        </p:nvSpPr>
        <p:spPr bwMode="auto">
          <a:xfrm>
            <a:off x="8210639" y="5305425"/>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y</a:t>
            </a:r>
            <a:r>
              <a:rPr lang="en-US" sz="700" dirty="0" smtClean="0">
                <a:effectLst>
                  <a:glow>
                    <a:schemeClr val="tx1">
                      <a:alpha val="0"/>
                    </a:schemeClr>
                  </a:glow>
                </a:effectLst>
              </a:rPr>
              <a:t>+3</a:t>
            </a:r>
            <a:endParaRPr lang="en-US" sz="700" dirty="0">
              <a:effectLst>
                <a:glow>
                  <a:schemeClr val="tx1">
                    <a:alpha val="0"/>
                  </a:schemeClr>
                </a:glow>
              </a:effectLst>
            </a:endParaRPr>
          </a:p>
        </p:txBody>
      </p:sp>
      <p:sp>
        <p:nvSpPr>
          <p:cNvPr id="134" name="Text Box 23"/>
          <p:cNvSpPr txBox="1">
            <a:spLocks noChangeArrowheads="1"/>
          </p:cNvSpPr>
          <p:nvPr/>
        </p:nvSpPr>
        <p:spPr bwMode="auto">
          <a:xfrm>
            <a:off x="8324939" y="5362575"/>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y</a:t>
            </a:r>
            <a:r>
              <a:rPr lang="en-US" sz="700" dirty="0" smtClean="0">
                <a:effectLst>
                  <a:glow>
                    <a:schemeClr val="tx1">
                      <a:alpha val="0"/>
                    </a:schemeClr>
                  </a:glow>
                </a:effectLst>
              </a:rPr>
              <a:t>+4</a:t>
            </a:r>
            <a:endParaRPr lang="en-US" sz="700" dirty="0">
              <a:effectLst>
                <a:glow>
                  <a:schemeClr val="tx1">
                    <a:alpha val="0"/>
                  </a:schemeClr>
                </a:glow>
              </a:effectLst>
            </a:endParaRPr>
          </a:p>
        </p:txBody>
      </p:sp>
      <p:sp>
        <p:nvSpPr>
          <p:cNvPr id="135" name="Text Box 23"/>
          <p:cNvSpPr txBox="1">
            <a:spLocks noChangeArrowheads="1"/>
          </p:cNvSpPr>
          <p:nvPr/>
        </p:nvSpPr>
        <p:spPr bwMode="auto">
          <a:xfrm>
            <a:off x="7696334" y="5048250"/>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smtClean="0">
                <a:effectLst>
                  <a:glow>
                    <a:schemeClr val="tx1">
                      <a:alpha val="0"/>
                    </a:schemeClr>
                  </a:glow>
                </a:effectLst>
              </a:rPr>
              <a:t>y-1</a:t>
            </a:r>
            <a:endParaRPr lang="en-US" sz="700" dirty="0">
              <a:effectLst>
                <a:glow>
                  <a:schemeClr val="tx1">
                    <a:alpha val="0"/>
                  </a:schemeClr>
                </a:glow>
              </a:effectLst>
            </a:endParaRPr>
          </a:p>
        </p:txBody>
      </p:sp>
      <p:sp>
        <p:nvSpPr>
          <p:cNvPr id="136" name="Text Box 23"/>
          <p:cNvSpPr txBox="1">
            <a:spLocks noChangeArrowheads="1"/>
          </p:cNvSpPr>
          <p:nvPr/>
        </p:nvSpPr>
        <p:spPr bwMode="auto">
          <a:xfrm>
            <a:off x="7581989" y="4990968"/>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smtClean="0">
                <a:effectLst>
                  <a:glow>
                    <a:schemeClr val="tx1">
                      <a:alpha val="0"/>
                    </a:schemeClr>
                  </a:glow>
                </a:effectLst>
              </a:rPr>
              <a:t>y-2</a:t>
            </a:r>
            <a:endParaRPr lang="en-US" sz="700" dirty="0">
              <a:effectLst>
                <a:glow>
                  <a:schemeClr val="tx1">
                    <a:alpha val="0"/>
                  </a:schemeClr>
                </a:glow>
              </a:effectLst>
            </a:endParaRPr>
          </a:p>
        </p:txBody>
      </p:sp>
      <p:sp>
        <p:nvSpPr>
          <p:cNvPr id="137" name="Text Box 23"/>
          <p:cNvSpPr txBox="1">
            <a:spLocks noChangeArrowheads="1"/>
          </p:cNvSpPr>
          <p:nvPr/>
        </p:nvSpPr>
        <p:spPr bwMode="auto">
          <a:xfrm>
            <a:off x="7467645" y="4933685"/>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smtClean="0">
                <a:effectLst>
                  <a:glow>
                    <a:schemeClr val="tx1">
                      <a:alpha val="0"/>
                    </a:schemeClr>
                  </a:glow>
                </a:effectLst>
              </a:rPr>
              <a:t>y-3</a:t>
            </a:r>
            <a:endParaRPr lang="en-US" sz="700" dirty="0">
              <a:effectLst>
                <a:glow>
                  <a:schemeClr val="tx1">
                    <a:alpha val="0"/>
                  </a:schemeClr>
                </a:glow>
              </a:effectLst>
            </a:endParaRPr>
          </a:p>
        </p:txBody>
      </p:sp>
      <p:sp>
        <p:nvSpPr>
          <p:cNvPr id="138" name="Text Box 23"/>
          <p:cNvSpPr txBox="1">
            <a:spLocks noChangeArrowheads="1"/>
          </p:cNvSpPr>
          <p:nvPr/>
        </p:nvSpPr>
        <p:spPr bwMode="auto">
          <a:xfrm>
            <a:off x="7353300" y="4876403"/>
            <a:ext cx="114345" cy="57282"/>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smtClean="0">
                <a:effectLst>
                  <a:glow>
                    <a:schemeClr val="tx1">
                      <a:alpha val="0"/>
                    </a:schemeClr>
                  </a:glow>
                </a:effectLst>
              </a:rPr>
              <a:t>y-4</a:t>
            </a:r>
            <a:endParaRPr lang="en-US" sz="700" dirty="0">
              <a:effectLst>
                <a:glow>
                  <a:schemeClr val="tx1">
                    <a:alpha val="0"/>
                  </a:schemeClr>
                </a:glow>
              </a:effectLst>
            </a:endParaRPr>
          </a:p>
        </p:txBody>
      </p:sp>
      <p:sp>
        <p:nvSpPr>
          <p:cNvPr id="139" name="Text Box 27"/>
          <p:cNvSpPr txBox="1">
            <a:spLocks noChangeArrowheads="1"/>
          </p:cNvSpPr>
          <p:nvPr/>
        </p:nvSpPr>
        <p:spPr bwMode="auto">
          <a:xfrm>
            <a:off x="7810634" y="4762500"/>
            <a:ext cx="114345" cy="57150"/>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z</a:t>
            </a:r>
            <a:r>
              <a:rPr lang="en-US" sz="700" dirty="0" smtClean="0">
                <a:effectLst>
                  <a:glow>
                    <a:schemeClr val="tx1">
                      <a:alpha val="0"/>
                    </a:schemeClr>
                  </a:glow>
                </a:effectLst>
              </a:rPr>
              <a:t>+2</a:t>
            </a:r>
            <a:endParaRPr lang="en-US" sz="700" dirty="0">
              <a:effectLst>
                <a:glow>
                  <a:schemeClr val="tx1">
                    <a:alpha val="0"/>
                  </a:schemeClr>
                </a:glow>
              </a:effectLst>
            </a:endParaRPr>
          </a:p>
        </p:txBody>
      </p:sp>
      <p:sp>
        <p:nvSpPr>
          <p:cNvPr id="140" name="Text Box 27"/>
          <p:cNvSpPr txBox="1">
            <a:spLocks noChangeArrowheads="1"/>
          </p:cNvSpPr>
          <p:nvPr/>
        </p:nvSpPr>
        <p:spPr bwMode="auto">
          <a:xfrm>
            <a:off x="7810634" y="4591050"/>
            <a:ext cx="114345" cy="57150"/>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z</a:t>
            </a:r>
            <a:r>
              <a:rPr lang="en-US" sz="700" dirty="0" smtClean="0">
                <a:effectLst>
                  <a:glow>
                    <a:schemeClr val="tx1">
                      <a:alpha val="0"/>
                    </a:schemeClr>
                  </a:glow>
                </a:effectLst>
              </a:rPr>
              <a:t>+3</a:t>
            </a:r>
            <a:endParaRPr lang="en-US" sz="700" dirty="0">
              <a:effectLst>
                <a:glow>
                  <a:schemeClr val="tx1">
                    <a:alpha val="0"/>
                  </a:schemeClr>
                </a:glow>
              </a:effectLst>
            </a:endParaRPr>
          </a:p>
        </p:txBody>
      </p:sp>
      <p:sp>
        <p:nvSpPr>
          <p:cNvPr id="141" name="Text Box 27"/>
          <p:cNvSpPr txBox="1">
            <a:spLocks noChangeArrowheads="1"/>
          </p:cNvSpPr>
          <p:nvPr/>
        </p:nvSpPr>
        <p:spPr bwMode="auto">
          <a:xfrm>
            <a:off x="7810634" y="4419600"/>
            <a:ext cx="114345" cy="57150"/>
          </a:xfrm>
          <a:prstGeom prst="rect">
            <a:avLst/>
          </a:prstGeom>
          <a:noFill/>
          <a:ln w="9525">
            <a:noFill/>
            <a:miter lim="800000"/>
            <a:headEnd/>
            <a:tailEnd/>
          </a:ln>
        </p:spPr>
        <p:txBody>
          <a:bodyPr wrap="none" lIns="0" tIns="0" rIns="0" bIns="0" anchor="ctr">
            <a:prstTxWarp prst="textNoShape">
              <a:avLst/>
            </a:prstTxWarp>
          </a:bodyPr>
          <a:lstStyle/>
          <a:p>
            <a:pPr algn="ctr"/>
            <a:r>
              <a:rPr lang="en-US" sz="700" dirty="0">
                <a:effectLst>
                  <a:glow>
                    <a:schemeClr val="tx1">
                      <a:alpha val="0"/>
                    </a:schemeClr>
                  </a:glow>
                </a:effectLst>
              </a:rPr>
              <a:t>z</a:t>
            </a:r>
            <a:r>
              <a:rPr lang="en-US" sz="700" dirty="0" smtClean="0">
                <a:effectLst>
                  <a:glow>
                    <a:schemeClr val="tx1">
                      <a:alpha val="0"/>
                    </a:schemeClr>
                  </a:glow>
                </a:effectLst>
              </a:rPr>
              <a:t>+4</a:t>
            </a:r>
            <a:endParaRPr lang="en-US" sz="700" dirty="0">
              <a:effectLst>
                <a:glow>
                  <a:schemeClr val="tx1">
                    <a:alpha val="0"/>
                  </a:schemeClr>
                </a:glo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Comparisons:</a:t>
            </a:r>
            <a:r>
              <a:rPr lang="en-US" sz="2400" dirty="0" smtClean="0"/>
              <a:t/>
            </a:r>
            <a:br>
              <a:rPr lang="en-US" sz="2400" dirty="0" smtClean="0"/>
            </a:br>
            <a:r>
              <a:rPr lang="en-US" sz="2400" dirty="0" smtClean="0"/>
              <a:t>High-order Wave Eqn. vs. LBMHD/7/27pt</a:t>
            </a:r>
            <a:endParaRPr lang="en-US" sz="2400" dirty="0"/>
          </a:p>
        </p:txBody>
      </p:sp>
      <p:sp>
        <p:nvSpPr>
          <p:cNvPr id="3" name="Content Placeholder 2"/>
          <p:cNvSpPr>
            <a:spLocks noGrp="1"/>
          </p:cNvSpPr>
          <p:nvPr>
            <p:ph idx="1"/>
          </p:nvPr>
        </p:nvSpPr>
        <p:spPr/>
        <p:txBody>
          <a:bodyPr/>
          <a:lstStyle/>
          <a:p>
            <a:r>
              <a:rPr lang="en-US" dirty="0" smtClean="0"/>
              <a:t>Compared to the 7-pt/27-point stencil, high-order wave equation:</a:t>
            </a:r>
          </a:p>
          <a:p>
            <a:pPr lvl="1"/>
            <a:r>
              <a:rPr lang="en-US" dirty="0" smtClean="0"/>
              <a:t>generates far more address streams</a:t>
            </a:r>
          </a:p>
          <a:p>
            <a:pPr lvl="1"/>
            <a:r>
              <a:rPr lang="en-US" dirty="0" smtClean="0"/>
              <a:t>access 4 arrays instead of 2</a:t>
            </a:r>
          </a:p>
          <a:p>
            <a:pPr lvl="1"/>
            <a:r>
              <a:rPr lang="en-US" dirty="0" smtClean="0"/>
              <a:t>demands a much larger cache working set</a:t>
            </a:r>
          </a:p>
          <a:p>
            <a:pPr lvl="1"/>
            <a:endParaRPr lang="en-US" dirty="0" smtClean="0"/>
          </a:p>
          <a:p>
            <a:r>
              <a:rPr lang="en-US" dirty="0" smtClean="0"/>
              <a:t>However, compared to LBMHD, high-order wave equation:</a:t>
            </a:r>
          </a:p>
          <a:p>
            <a:pPr lvl="1"/>
            <a:r>
              <a:rPr lang="en-US" dirty="0" smtClean="0"/>
              <a:t>performs far fewer flops</a:t>
            </a:r>
          </a:p>
          <a:p>
            <a:pPr lvl="1"/>
            <a:r>
              <a:rPr lang="en-US" dirty="0" smtClean="0"/>
              <a:t>generates far fewer streams</a:t>
            </a:r>
          </a:p>
          <a:p>
            <a:pPr lvl="1"/>
            <a:r>
              <a:rPr lang="en-US" dirty="0" smtClean="0"/>
              <a:t>has temporal reuse (LBMHD has no temporal reuse) and thus demands a much larger cache working set.</a:t>
            </a:r>
          </a:p>
          <a:p>
            <a:pPr lvl="1"/>
            <a:endParaRPr lang="en-US" dirty="0" smtClean="0"/>
          </a:p>
          <a:p>
            <a:r>
              <a:rPr lang="en-US" dirty="0" smtClean="0"/>
              <a:t>With proper optimization, based on the Roofline model, we expect all three to be memory bound.</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reference.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28600" y="1905000"/>
            <a:ext cx="6096000" cy="4572000"/>
          </a:xfrm>
          <a:prstGeom prst="rect">
            <a:avLst/>
          </a:prstGeom>
        </p:spPr>
      </p:pic>
      <p:sp>
        <p:nvSpPr>
          <p:cNvPr id="2" name="Title 1"/>
          <p:cNvSpPr>
            <a:spLocks noGrp="1"/>
          </p:cNvSpPr>
          <p:nvPr>
            <p:ph type="title"/>
          </p:nvPr>
        </p:nvSpPr>
        <p:spPr/>
        <p:txBody>
          <a:bodyPr/>
          <a:lstStyle/>
          <a:p>
            <a:r>
              <a:rPr lang="en-US" dirty="0" smtClean="0"/>
              <a:t>Reference Performance</a:t>
            </a:r>
            <a:br>
              <a:rPr lang="en-US" dirty="0" smtClean="0"/>
            </a:br>
            <a:r>
              <a:rPr lang="en-US" sz="2400" dirty="0" smtClean="0"/>
              <a:t>(single node, single-precision, 512</a:t>
            </a:r>
            <a:r>
              <a:rPr lang="en-US" sz="2400" baseline="30000" dirty="0" smtClean="0"/>
              <a:t>3</a:t>
            </a:r>
            <a:r>
              <a:rPr lang="en-US" sz="2400" dirty="0" smtClean="0"/>
              <a:t>)</a:t>
            </a:r>
            <a:endParaRPr lang="en-US" sz="2400" dirty="0"/>
          </a:p>
        </p:txBody>
      </p:sp>
      <p:sp>
        <p:nvSpPr>
          <p:cNvPr id="3" name="Content Placeholder 2"/>
          <p:cNvSpPr>
            <a:spLocks noGrp="1"/>
          </p:cNvSpPr>
          <p:nvPr>
            <p:ph idx="1"/>
          </p:nvPr>
        </p:nvSpPr>
        <p:spPr>
          <a:xfrm>
            <a:off x="5029200" y="1143000"/>
            <a:ext cx="4114800" cy="5256213"/>
          </a:xfrm>
        </p:spPr>
        <p:txBody>
          <a:bodyPr/>
          <a:lstStyle/>
          <a:p>
            <a:r>
              <a:rPr lang="en-US" dirty="0" smtClean="0"/>
              <a:t>start with reference implementation on a 2P Nehalem-based Xeon</a:t>
            </a:r>
          </a:p>
          <a:p>
            <a:r>
              <a:rPr lang="en-US" b="1" dirty="0" smtClean="0">
                <a:solidFill>
                  <a:srgbClr val="FF0080"/>
                </a:solidFill>
              </a:rPr>
              <a:t>Fermi-accelerated node is 17x faster</a:t>
            </a:r>
          </a:p>
          <a:p>
            <a:r>
              <a:rPr lang="en-US" dirty="0" smtClean="0"/>
              <a:t>This is surprising given Fermi only less than 3x the sustained bandwidth as this 2P Nehalem</a:t>
            </a:r>
          </a:p>
          <a:p>
            <a:r>
              <a:rPr lang="en-US" dirty="0" smtClean="0"/>
              <a:t>NOTE: no MPI communication</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endParaRPr lang="en-US"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34</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Where are we on the roofline?</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lang="en-US" sz="2000" kern="0" dirty="0" smtClean="0">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255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mstencil/s</a:t>
            </a:r>
            <a:r>
              <a:rPr kumimoji="0" lang="en-US" sz="2000" b="0" i="0" u="none" strike="noStrike" kern="0" cap="none" spc="0" normalizeH="0" baseline="0" noProof="0" dirty="0" smtClean="0">
                <a:ln>
                  <a:noFill/>
                </a:ln>
                <a:solidFill>
                  <a:schemeClr val="tx1"/>
                </a:solidFill>
                <a:effectLst/>
                <a:uLnTx/>
                <a:uFillTx/>
                <a:latin typeface="+mn-lt"/>
                <a:ea typeface="+mn-ea"/>
                <a:cs typeface="+mn-cs"/>
              </a:rPr>
              <a:t> = 8.4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gflop/s</a:t>
            </a:r>
            <a:endParaRPr lang="en-US" sz="2000" kern="0" dirty="0" smtClean="0">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lang="en-US" sz="2000" kern="0" dirty="0" err="1" smtClean="0">
                <a:latin typeface="+mn-lt"/>
                <a:ea typeface="+mn-ea"/>
                <a:cs typeface="+mn-cs"/>
              </a:rPr>
              <a:t>flop:byte</a:t>
            </a:r>
            <a:r>
              <a:rPr lang="en-US" sz="2000" kern="0" dirty="0" smtClean="0">
                <a:latin typeface="+mn-lt"/>
                <a:ea typeface="+mn-ea"/>
                <a:cs typeface="+mn-cs"/>
              </a:rPr>
              <a:t> &lt;&lt; 1.65</a:t>
            </a:r>
          </a:p>
          <a:p>
            <a:pPr marL="342900" marR="0" lvl="0" indent="-342900" algn="l" defTabSz="914400" rtl="0" eaLnBrk="1" fontAlgn="base" latinLnBrk="0" hangingPunct="1">
              <a:lnSpc>
                <a:spcPct val="100000"/>
              </a:lnSpc>
              <a:spcBef>
                <a:spcPct val="20000"/>
              </a:spcBef>
              <a:spcAft>
                <a:spcPct val="0"/>
              </a:spcAft>
              <a:buClr>
                <a:srgbClr val="000080"/>
              </a:buClr>
              <a:buSzPct val="85000"/>
              <a:tabLst/>
              <a:defRPr/>
            </a:pPr>
            <a:r>
              <a:rPr lang="en-US" sz="2000" kern="0" noProof="0" dirty="0" smtClean="0">
                <a:latin typeface="+mn-lt"/>
                <a:ea typeface="+mn-ea"/>
                <a:cs typeface="+mn-cs"/>
              </a:rPr>
              <a:t>	</a:t>
            </a:r>
            <a:r>
              <a:rPr lang="en-US" sz="2000" kern="0" dirty="0" smtClean="0">
                <a:latin typeface="+mn-lt"/>
                <a:ea typeface="+mn-ea"/>
                <a:cs typeface="+mn-cs"/>
              </a:rPr>
              <a:t>compulsory misses &amp;</a:t>
            </a:r>
          </a:p>
          <a:p>
            <a:pPr marL="342900" marR="0" lvl="0" indent="-342900" algn="l" defTabSz="914400" rtl="0" eaLnBrk="1" fontAlgn="base" latinLnBrk="0" hangingPunct="1">
              <a:lnSpc>
                <a:spcPct val="100000"/>
              </a:lnSpc>
              <a:spcBef>
                <a:spcPct val="20000"/>
              </a:spcBef>
              <a:spcAft>
                <a:spcPct val="0"/>
              </a:spcAft>
              <a:buClr>
                <a:srgbClr val="000080"/>
              </a:buClr>
              <a:buSzPct val="85000"/>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write allocates</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grpSp>
        <p:nvGrpSpPr>
          <p:cNvPr id="6" name="Group 23"/>
          <p:cNvGrpSpPr>
            <a:grpSpLocks/>
          </p:cNvGrpSpPr>
          <p:nvPr/>
        </p:nvGrpSpPr>
        <p:grpSpPr bwMode="auto">
          <a:xfrm>
            <a:off x="696913" y="1371600"/>
            <a:ext cx="4332287" cy="4800599"/>
            <a:chOff x="439" y="864"/>
            <a:chExt cx="2729" cy="3024"/>
          </a:xfrm>
        </p:grpSpPr>
        <p:sp>
          <p:nvSpPr>
            <p:cNvPr id="26" name="Text Box 24"/>
            <p:cNvSpPr txBox="1">
              <a:spLocks noChangeAspect="1" noChangeArrowheads="1"/>
            </p:cNvSpPr>
            <p:nvPr/>
          </p:nvSpPr>
          <p:spPr bwMode="auto">
            <a:xfrm>
              <a:off x="439" y="864"/>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dirty="0" smtClean="0"/>
                <a:t>512.0</a:t>
              </a:r>
              <a:endParaRPr lang="en-US" sz="1800" dirty="0"/>
            </a:p>
          </p:txBody>
        </p:sp>
        <p:sp>
          <p:nvSpPr>
            <p:cNvPr id="27" name="Text Box 25"/>
            <p:cNvSpPr txBox="1">
              <a:spLocks noChangeAspect="1" noChangeArrowheads="1"/>
            </p:cNvSpPr>
            <p:nvPr/>
          </p:nvSpPr>
          <p:spPr bwMode="auto">
            <a:xfrm>
              <a:off x="445"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8" name="Text Box 26"/>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29" name="Text Box 27"/>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0" name="Text Box 28"/>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1" name="Text Box 29"/>
            <p:cNvSpPr txBox="1">
              <a:spLocks noChangeAspect="1" noChangeArrowheads="1"/>
            </p:cNvSpPr>
            <p:nvPr/>
          </p:nvSpPr>
          <p:spPr bwMode="auto">
            <a:xfrm>
              <a:off x="445" y="2593"/>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2" name="Text Box 30"/>
            <p:cNvSpPr txBox="1">
              <a:spLocks noChangeAspect="1" noChangeArrowheads="1"/>
            </p:cNvSpPr>
            <p:nvPr/>
          </p:nvSpPr>
          <p:spPr bwMode="auto">
            <a:xfrm>
              <a:off x="445" y="230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3" name="Text Box 31"/>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4" name="Text Box 32"/>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5" name="Text Box 33"/>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6" name="Text Box 34"/>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7" name="Text Box 35"/>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8" name="Text Box 36"/>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39" name="Text Box 37"/>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0" name="Text Box 38"/>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dirty="0"/>
                <a:t>2</a:t>
              </a:r>
            </a:p>
          </p:txBody>
        </p:sp>
        <p:sp>
          <p:nvSpPr>
            <p:cNvPr id="41" name="Text Box 39"/>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2" name="Text Box 40"/>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3" name="Text Box 41"/>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grpSp>
        <p:nvGrpSpPr>
          <p:cNvPr id="25" name="Group 55"/>
          <p:cNvGrpSpPr>
            <a:grpSpLocks/>
          </p:cNvGrpSpPr>
          <p:nvPr/>
        </p:nvGrpSpPr>
        <p:grpSpPr bwMode="auto">
          <a:xfrm>
            <a:off x="1601788" y="1373188"/>
            <a:ext cx="3427412" cy="4341812"/>
            <a:chOff x="1009" y="865"/>
            <a:chExt cx="2159" cy="2735"/>
          </a:xfrm>
        </p:grpSpPr>
        <p:sp>
          <p:nvSpPr>
            <p:cNvPr id="58" name="Line 56"/>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9" name="Line 57"/>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60" name="Text Box 58"/>
          <p:cNvSpPr txBox="1">
            <a:spLocks noChangeAspect="1" noChangeArrowheads="1"/>
          </p:cNvSpPr>
          <p:nvPr/>
        </p:nvSpPr>
        <p:spPr bwMode="auto">
          <a:xfrm>
            <a:off x="16779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dirty="0" smtClean="0"/>
              <a:t>Xeon E5530</a:t>
            </a:r>
          </a:p>
          <a:p>
            <a:pPr algn="ctr"/>
            <a:r>
              <a:rPr lang="en-US" sz="2400" b="1" dirty="0" smtClean="0"/>
              <a:t>(Nehalem)</a:t>
            </a:r>
            <a:endParaRPr lang="en-US" sz="2400" b="1" dirty="0"/>
          </a:p>
        </p:txBody>
      </p:sp>
      <p:sp>
        <p:nvSpPr>
          <p:cNvPr id="77" name="Right Triangle 76"/>
          <p:cNvSpPr/>
          <p:nvPr/>
        </p:nvSpPr>
        <p:spPr bwMode="auto">
          <a:xfrm flipH="1">
            <a:off x="1600200" y="2362200"/>
            <a:ext cx="2438400" cy="2438400"/>
          </a:xfrm>
          <a:prstGeom prst="rtTriangle">
            <a:avLst/>
          </a:prstGeom>
          <a:solidFill>
            <a:srgbClr val="0000FF">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4" name="Diagonal Stripe 73"/>
          <p:cNvSpPr/>
          <p:nvPr/>
        </p:nvSpPr>
        <p:spPr bwMode="auto">
          <a:xfrm>
            <a:off x="1600200" y="2819400"/>
            <a:ext cx="2438400" cy="2438400"/>
          </a:xfrm>
          <a:prstGeom prst="diagStripe">
            <a:avLst>
              <a:gd name="adj" fmla="val 80278"/>
            </a:avLst>
          </a:prstGeom>
          <a:solidFill>
            <a:srgbClr val="FF008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79" name="Rectangle 78"/>
          <p:cNvSpPr/>
          <p:nvPr/>
        </p:nvSpPr>
        <p:spPr bwMode="auto">
          <a:xfrm>
            <a:off x="4038600" y="2362200"/>
            <a:ext cx="762000" cy="2438400"/>
          </a:xfrm>
          <a:prstGeom prst="rect">
            <a:avLst/>
          </a:prstGeom>
          <a:solidFill>
            <a:srgbClr val="0000FF">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46" name="Line 44"/>
          <p:cNvSpPr>
            <a:spLocks noChangeAspect="1" noChangeShapeType="1"/>
          </p:cNvSpPr>
          <p:nvPr/>
        </p:nvSpPr>
        <p:spPr bwMode="auto">
          <a:xfrm flipH="1" flipV="1">
            <a:off x="3581400" y="2819400"/>
            <a:ext cx="12192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7" name="Text Box 45"/>
          <p:cNvSpPr txBox="1">
            <a:spLocks noChangeAspect="1" noChangeArrowheads="1"/>
          </p:cNvSpPr>
          <p:nvPr/>
        </p:nvSpPr>
        <p:spPr bwMode="auto">
          <a:xfrm>
            <a:off x="3171825" y="35052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dirty="0" err="1">
                <a:solidFill>
                  <a:srgbClr val="0000FF"/>
                </a:solidFill>
              </a:rPr>
              <a:t>w</a:t>
            </a:r>
            <a:r>
              <a:rPr lang="en-US" sz="1200" dirty="0">
                <a:solidFill>
                  <a:srgbClr val="0000FF"/>
                </a:solidFill>
              </a:rPr>
              <a:t>/out SIMD</a:t>
            </a:r>
          </a:p>
        </p:txBody>
      </p:sp>
      <p:sp>
        <p:nvSpPr>
          <p:cNvPr id="48" name="Line 46"/>
          <p:cNvSpPr>
            <a:spLocks noChangeAspect="1" noChangeShapeType="1"/>
          </p:cNvSpPr>
          <p:nvPr/>
        </p:nvSpPr>
        <p:spPr bwMode="auto">
          <a:xfrm flipH="1" flipV="1">
            <a:off x="2667000" y="3733800"/>
            <a:ext cx="21336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2" name="Text Box 50"/>
          <p:cNvSpPr txBox="1">
            <a:spLocks noChangeAspect="1" noChangeArrowheads="1"/>
          </p:cNvSpPr>
          <p:nvPr/>
        </p:nvSpPr>
        <p:spPr bwMode="auto">
          <a:xfrm>
            <a:off x="2487613" y="2590800"/>
            <a:ext cx="2312987" cy="228600"/>
          </a:xfrm>
          <a:prstGeom prst="rect">
            <a:avLst/>
          </a:prstGeom>
          <a:noFill/>
          <a:ln w="12700">
            <a:noFill/>
            <a:miter lim="800000"/>
            <a:headEnd/>
            <a:tailEnd/>
          </a:ln>
        </p:spPr>
        <p:txBody>
          <a:bodyPr lIns="0" tIns="0" rIns="0" bIns="0" anchor="b">
            <a:prstTxWarp prst="textNoShape">
              <a:avLst/>
            </a:prstTxWarp>
          </a:bodyPr>
          <a:lstStyle/>
          <a:p>
            <a:pPr algn="r"/>
            <a:r>
              <a:rPr lang="en-US" sz="1200" dirty="0" err="1">
                <a:solidFill>
                  <a:srgbClr val="0000FF"/>
                </a:solidFill>
              </a:rPr>
              <a:t>mul</a:t>
            </a:r>
            <a:r>
              <a:rPr lang="en-US" sz="1200" dirty="0">
                <a:solidFill>
                  <a:srgbClr val="0000FF"/>
                </a:solidFill>
              </a:rPr>
              <a:t> / add imbalance</a:t>
            </a:r>
          </a:p>
        </p:txBody>
      </p:sp>
      <p:sp>
        <p:nvSpPr>
          <p:cNvPr id="53" name="Text Box 51"/>
          <p:cNvSpPr txBox="1">
            <a:spLocks noChangeAspect="1" noChangeArrowheads="1"/>
          </p:cNvSpPr>
          <p:nvPr/>
        </p:nvSpPr>
        <p:spPr bwMode="auto">
          <a:xfrm>
            <a:off x="3171825" y="45720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dirty="0" err="1">
                <a:solidFill>
                  <a:srgbClr val="0000FF"/>
                </a:solidFill>
              </a:rPr>
              <a:t>w</a:t>
            </a:r>
            <a:r>
              <a:rPr lang="en-US" sz="1200" dirty="0">
                <a:solidFill>
                  <a:srgbClr val="0000FF"/>
                </a:solidFill>
              </a:rPr>
              <a:t>/out ILP</a:t>
            </a:r>
          </a:p>
        </p:txBody>
      </p:sp>
      <p:sp>
        <p:nvSpPr>
          <p:cNvPr id="61" name="Text Box 640"/>
          <p:cNvSpPr txBox="1">
            <a:spLocks noChangeAspect="1" noChangeArrowheads="1"/>
          </p:cNvSpPr>
          <p:nvPr/>
        </p:nvSpPr>
        <p:spPr bwMode="auto">
          <a:xfrm>
            <a:off x="3171825" y="21336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dirty="0">
                <a:solidFill>
                  <a:srgbClr val="0000FF"/>
                </a:solidFill>
              </a:rPr>
              <a:t>peak</a:t>
            </a:r>
            <a:r>
              <a:rPr lang="en-US" sz="1800" b="1" dirty="0" smtClean="0">
                <a:solidFill>
                  <a:srgbClr val="0000FF"/>
                </a:solidFill>
              </a:rPr>
              <a:t> SP</a:t>
            </a:r>
            <a:endParaRPr lang="en-US" sz="1800" b="1" dirty="0">
              <a:solidFill>
                <a:srgbClr val="0000FF"/>
              </a:solidFill>
            </a:endParaRPr>
          </a:p>
        </p:txBody>
      </p:sp>
      <p:sp>
        <p:nvSpPr>
          <p:cNvPr id="62" name="Line 647"/>
          <p:cNvSpPr>
            <a:spLocks noChangeAspect="1" noChangeShapeType="1"/>
          </p:cNvSpPr>
          <p:nvPr/>
        </p:nvSpPr>
        <p:spPr bwMode="auto">
          <a:xfrm flipV="1">
            <a:off x="1600200" y="2362200"/>
            <a:ext cx="2438400" cy="24384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63" name="Line 637"/>
          <p:cNvSpPr>
            <a:spLocks noChangeAspect="1" noChangeShapeType="1"/>
          </p:cNvSpPr>
          <p:nvPr/>
        </p:nvSpPr>
        <p:spPr bwMode="auto">
          <a:xfrm flipH="1" flipV="1">
            <a:off x="4038600" y="2362200"/>
            <a:ext cx="7620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49" name="Line 47"/>
          <p:cNvSpPr>
            <a:spLocks noChangeAspect="1" noChangeShapeType="1"/>
          </p:cNvSpPr>
          <p:nvPr/>
        </p:nvSpPr>
        <p:spPr bwMode="auto">
          <a:xfrm flipH="1" flipV="1">
            <a:off x="1600200" y="4800600"/>
            <a:ext cx="32004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1" name="Line 644"/>
          <p:cNvSpPr>
            <a:spLocks noChangeAspect="1" noChangeShapeType="1"/>
          </p:cNvSpPr>
          <p:nvPr/>
        </p:nvSpPr>
        <p:spPr bwMode="auto">
          <a:xfrm flipV="1">
            <a:off x="1601788" y="2362200"/>
            <a:ext cx="2895600" cy="2895600"/>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5" name="Text Box 53"/>
          <p:cNvSpPr txBox="1">
            <a:spLocks noChangeAspect="1" noChangeArrowheads="1"/>
          </p:cNvSpPr>
          <p:nvPr/>
        </p:nvSpPr>
        <p:spPr bwMode="auto">
          <a:xfrm rot="18900000">
            <a:off x="1373188" y="3864771"/>
            <a:ext cx="2741612" cy="228600"/>
          </a:xfrm>
          <a:prstGeom prst="rect">
            <a:avLst/>
          </a:prstGeom>
          <a:noFill/>
          <a:ln w="12700">
            <a:noFill/>
            <a:miter lim="800000"/>
            <a:headEnd/>
            <a:tailEnd/>
          </a:ln>
        </p:spPr>
        <p:txBody>
          <a:bodyPr lIns="0" tIns="0" rIns="0" bIns="0" anchor="b">
            <a:prstTxWarp prst="textNoShape">
              <a:avLst/>
            </a:prstTxWarp>
          </a:bodyPr>
          <a:lstStyle/>
          <a:p>
            <a:r>
              <a:rPr lang="en-US" sz="1200" dirty="0" err="1">
                <a:solidFill>
                  <a:srgbClr val="FF0080"/>
                </a:solidFill>
              </a:rPr>
              <a:t>w</a:t>
            </a:r>
            <a:r>
              <a:rPr lang="en-US" sz="1200" dirty="0">
                <a:solidFill>
                  <a:srgbClr val="FF0080"/>
                </a:solidFill>
              </a:rPr>
              <a:t>/out NUMA</a:t>
            </a:r>
          </a:p>
        </p:txBody>
      </p:sp>
      <p:sp>
        <p:nvSpPr>
          <p:cNvPr id="81" name="Line 64"/>
          <p:cNvSpPr>
            <a:spLocks noChangeShapeType="1"/>
          </p:cNvSpPr>
          <p:nvPr/>
        </p:nvSpPr>
        <p:spPr bwMode="auto">
          <a:xfrm>
            <a:off x="3276600" y="2514600"/>
            <a:ext cx="0" cy="3200400"/>
          </a:xfrm>
          <a:prstGeom prst="line">
            <a:avLst/>
          </a:prstGeom>
          <a:noFill/>
          <a:ln w="38100">
            <a:solidFill>
              <a:srgbClr val="008000"/>
            </a:solidFill>
            <a:round/>
            <a:headEnd/>
            <a:tailEnd/>
          </a:ln>
        </p:spPr>
        <p:txBody>
          <a:bodyPr wrap="none" anchor="ctr">
            <a:prstTxWarp prst="textNoShape">
              <a:avLst/>
            </a:prstTxWarp>
          </a:bodyPr>
          <a:lstStyle/>
          <a:p>
            <a:endParaRPr lang="en-US"/>
          </a:p>
        </p:txBody>
      </p:sp>
      <p:sp>
        <p:nvSpPr>
          <p:cNvPr id="82" name="Text Box 68"/>
          <p:cNvSpPr txBox="1">
            <a:spLocks noChangeAspect="1" noChangeArrowheads="1"/>
          </p:cNvSpPr>
          <p:nvPr/>
        </p:nvSpPr>
        <p:spPr bwMode="auto">
          <a:xfrm rot="5400000">
            <a:off x="18288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dirty="0" smtClean="0">
                <a:solidFill>
                  <a:srgbClr val="008040"/>
                </a:solidFill>
              </a:rPr>
              <a:t>write allocate arithmetic intensity</a:t>
            </a:r>
            <a:endParaRPr lang="en-US" sz="1200" dirty="0">
              <a:solidFill>
                <a:srgbClr val="008040"/>
              </a:solidFill>
            </a:endParaRPr>
          </a:p>
        </p:txBody>
      </p:sp>
      <p:sp>
        <p:nvSpPr>
          <p:cNvPr id="64" name="Text Box 62"/>
          <p:cNvSpPr txBox="1">
            <a:spLocks noChangeAspect="1" noChangeArrowheads="1"/>
          </p:cNvSpPr>
          <p:nvPr/>
        </p:nvSpPr>
        <p:spPr bwMode="auto">
          <a:xfrm rot="18900000">
            <a:off x="1373188" y="3407571"/>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dirty="0">
                <a:solidFill>
                  <a:srgbClr val="FF0080"/>
                </a:solidFill>
              </a:rPr>
              <a:t>Stream Bandwidth</a:t>
            </a:r>
          </a:p>
        </p:txBody>
      </p:sp>
      <p:grpSp>
        <p:nvGrpSpPr>
          <p:cNvPr id="68" name="Group 67"/>
          <p:cNvGrpSpPr/>
          <p:nvPr/>
        </p:nvGrpSpPr>
        <p:grpSpPr>
          <a:xfrm>
            <a:off x="2362200" y="4114800"/>
            <a:ext cx="304800" cy="304800"/>
            <a:chOff x="1905000" y="4114800"/>
            <a:chExt cx="304800" cy="304800"/>
          </a:xfrm>
          <a:effectLst>
            <a:glow rad="50800">
              <a:srgbClr val="FF8000">
                <a:alpha val="75000"/>
              </a:srgbClr>
            </a:glow>
          </a:effectLst>
        </p:grpSpPr>
        <p:sp>
          <p:nvSpPr>
            <p:cNvPr id="78" name="Oval 77"/>
            <p:cNvSpPr/>
            <p:nvPr/>
          </p:nvSpPr>
          <p:spPr bwMode="auto">
            <a:xfrm>
              <a:off x="1981200" y="4191000"/>
              <a:ext cx="152400" cy="152400"/>
            </a:xfrm>
            <a:prstGeom prst="ellipse">
              <a:avLst/>
            </a:prstGeom>
            <a:solidFill>
              <a:srgbClr val="FFFF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66" name="Oval 65"/>
            <p:cNvSpPr/>
            <p:nvPr/>
          </p:nvSpPr>
          <p:spPr bwMode="auto">
            <a:xfrm>
              <a:off x="1905000" y="4114800"/>
              <a:ext cx="304800" cy="304800"/>
            </a:xfrm>
            <a:prstGeom prst="ellipse">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sp>
        <p:nvSpPr>
          <p:cNvPr id="67" name="Oval 66"/>
          <p:cNvSpPr/>
          <p:nvPr/>
        </p:nvSpPr>
        <p:spPr bwMode="auto">
          <a:xfrm>
            <a:off x="3200400" y="3048000"/>
            <a:ext cx="152400" cy="152400"/>
          </a:xfrm>
          <a:prstGeom prst="ellipse">
            <a:avLst/>
          </a:prstGeom>
          <a:solidFill>
            <a:srgbClr val="00FF00"/>
          </a:solidFill>
          <a:ln w="9525" cap="flat" cmpd="sng" algn="ctr">
            <a:solidFill>
              <a:srgbClr val="008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Optimizations</a:t>
            </a:r>
            <a:endParaRPr lang="en-US" dirty="0"/>
          </a:p>
        </p:txBody>
      </p:sp>
      <p:sp>
        <p:nvSpPr>
          <p:cNvPr id="3" name="Content Placeholder 2"/>
          <p:cNvSpPr>
            <a:spLocks noGrp="1"/>
          </p:cNvSpPr>
          <p:nvPr>
            <p:ph idx="1"/>
          </p:nvPr>
        </p:nvSpPr>
        <p:spPr/>
        <p:txBody>
          <a:bodyPr/>
          <a:lstStyle/>
          <a:p>
            <a:r>
              <a:rPr lang="en-US" dirty="0" smtClean="0"/>
              <a:t>Roofline limit is about 1800 </a:t>
            </a:r>
            <a:r>
              <a:rPr lang="en-US" dirty="0" err="1" smtClean="0"/>
              <a:t>mstencil/s</a:t>
            </a:r>
            <a:endParaRPr lang="en-US" dirty="0" smtClean="0"/>
          </a:p>
          <a:p>
            <a:r>
              <a:rPr lang="en-US" dirty="0" smtClean="0"/>
              <a:t>To improve CPU performance we can apply the set of optimizations explored for the 7- and 27-point stencils including:</a:t>
            </a:r>
          </a:p>
          <a:p>
            <a:pPr lvl="1"/>
            <a:r>
              <a:rPr lang="en-US" dirty="0" smtClean="0"/>
              <a:t>Loop unrolling / register blocking</a:t>
            </a:r>
          </a:p>
          <a:p>
            <a:pPr lvl="1"/>
            <a:r>
              <a:rPr lang="en-US" dirty="0" smtClean="0"/>
              <a:t>Cache Blocking - we parallelize in </a:t>
            </a:r>
            <a:r>
              <a:rPr lang="en-US" dirty="0" err="1" smtClean="0"/>
              <a:t>Y(cores</a:t>
            </a:r>
            <a:r>
              <a:rPr lang="en-US" dirty="0" smtClean="0"/>
              <a:t>) and Z (sockets)</a:t>
            </a:r>
          </a:p>
          <a:p>
            <a:pPr lvl="1"/>
            <a:r>
              <a:rPr lang="en-US" dirty="0" smtClean="0"/>
              <a:t>Explicit </a:t>
            </a:r>
            <a:r>
              <a:rPr lang="en-US" dirty="0" err="1" smtClean="0"/>
              <a:t>SIMDization</a:t>
            </a:r>
            <a:endParaRPr lang="en-US" dirty="0" smtClean="0"/>
          </a:p>
          <a:p>
            <a:pPr lvl="1"/>
            <a:r>
              <a:rPr lang="en-US" dirty="0" smtClean="0"/>
              <a:t>NUMA</a:t>
            </a:r>
          </a:p>
          <a:p>
            <a:pPr lvl="1"/>
            <a:r>
              <a:rPr lang="en-US" dirty="0" smtClean="0"/>
              <a:t>Pipelining (shifting) data through SIMD registers to reduce L1 bandwidth</a:t>
            </a:r>
          </a:p>
          <a:p>
            <a:pPr lvl="1"/>
            <a:r>
              <a:rPr lang="en-US" dirty="0" smtClean="0"/>
              <a:t>Cache Bypass (non-temporal stores)</a:t>
            </a:r>
          </a:p>
          <a:p>
            <a:pPr lvl="1"/>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Optimized Performance</a:t>
            </a:r>
            <a:br>
              <a:rPr lang="en-US" dirty="0" smtClean="0"/>
            </a:br>
            <a:r>
              <a:rPr lang="en-US" sz="2400" dirty="0" smtClean="0"/>
              <a:t>(single node, single-precision, 512</a:t>
            </a:r>
            <a:r>
              <a:rPr lang="en-US" sz="2400" baseline="30000" dirty="0" smtClean="0"/>
              <a:t>3</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36</a:t>
            </a:fld>
            <a:endParaRPr lang="en-US"/>
          </a:p>
        </p:txBody>
      </p:sp>
      <p:pic>
        <p:nvPicPr>
          <p:cNvPr id="5" name="Picture 4" descr="optimized.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55920" y="1143000"/>
            <a:ext cx="6092480" cy="4572000"/>
          </a:xfrm>
          <a:prstGeom prst="rect">
            <a:avLst/>
          </a:prstGeom>
        </p:spPr>
      </p:pic>
      <p:sp>
        <p:nvSpPr>
          <p:cNvPr id="3" name="Content Placeholder 2"/>
          <p:cNvSpPr>
            <a:spLocks noGrp="1"/>
          </p:cNvSpPr>
          <p:nvPr>
            <p:ph idx="1"/>
          </p:nvPr>
        </p:nvSpPr>
        <p:spPr>
          <a:xfrm>
            <a:off x="6172200" y="1371600"/>
            <a:ext cx="2971800" cy="5256213"/>
          </a:xfrm>
        </p:spPr>
        <p:txBody>
          <a:bodyPr/>
          <a:lstStyle/>
          <a:p>
            <a:r>
              <a:rPr lang="en-US" b="1" dirty="0" smtClean="0">
                <a:solidFill>
                  <a:srgbClr val="0000FF"/>
                </a:solidFill>
              </a:rPr>
              <a:t>Optimizations improved CPU performance by about 5x </a:t>
            </a:r>
          </a:p>
          <a:p>
            <a:r>
              <a:rPr lang="en-US" dirty="0" smtClean="0"/>
              <a:t>Some CPU performance has been left on the table</a:t>
            </a:r>
          </a:p>
          <a:p>
            <a:endParaRPr lang="en-US" dirty="0" smtClean="0"/>
          </a:p>
          <a:p>
            <a:r>
              <a:rPr lang="en-US" b="1" dirty="0" err="1" smtClean="0">
                <a:solidFill>
                  <a:srgbClr val="0000FF"/>
                </a:solidFill>
              </a:rPr>
              <a:t>GPUs</a:t>
            </a:r>
            <a:r>
              <a:rPr lang="en-US" b="1" dirty="0" smtClean="0">
                <a:solidFill>
                  <a:srgbClr val="0000FF"/>
                </a:solidFill>
              </a:rPr>
              <a:t> remained 3-4x faster per node</a:t>
            </a:r>
          </a:p>
          <a:p>
            <a:endParaRPr lang="en-US" b="1" dirty="0" smtClean="0">
              <a:solidFill>
                <a:srgbClr val="0000FF"/>
              </a:solidFill>
            </a:endParaRPr>
          </a:p>
          <a:p>
            <a:r>
              <a:rPr lang="en-US" dirty="0" smtClean="0"/>
              <a:t>MPI communication will mitigate the GPU performance advantage</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Efficiency</a:t>
            </a:r>
            <a:endParaRPr lang="en-US" dirty="0"/>
          </a:p>
        </p:txBody>
      </p:sp>
      <p:sp>
        <p:nvSpPr>
          <p:cNvPr id="3" name="Content Placeholder 2"/>
          <p:cNvSpPr>
            <a:spLocks noGrp="1"/>
          </p:cNvSpPr>
          <p:nvPr>
            <p:ph idx="1"/>
          </p:nvPr>
        </p:nvSpPr>
        <p:spPr>
          <a:xfrm>
            <a:off x="5334000" y="1143000"/>
            <a:ext cx="3810000" cy="5256213"/>
          </a:xfrm>
        </p:spPr>
        <p:txBody>
          <a:bodyPr/>
          <a:lstStyle/>
          <a:p>
            <a:r>
              <a:rPr lang="en-US" sz="1600" dirty="0" smtClean="0"/>
              <a:t>Power and Energy are becoming an increasing constraint on supercomputer scale and cost.</a:t>
            </a:r>
          </a:p>
          <a:p>
            <a:endParaRPr lang="en-US" sz="1600" dirty="0" smtClean="0"/>
          </a:p>
          <a:p>
            <a:r>
              <a:rPr lang="en-US" sz="1600" dirty="0" smtClean="0"/>
              <a:t>Although the Fermi-accelerated node delivers over 3x better performance, it requires 33% more sustained power (and 66% more peak power)</a:t>
            </a:r>
          </a:p>
          <a:p>
            <a:endParaRPr lang="en-US" sz="1600" dirty="0" smtClean="0"/>
          </a:p>
          <a:p>
            <a:r>
              <a:rPr lang="en-US" sz="1600" dirty="0" smtClean="0"/>
              <a:t>Nevertheless, </a:t>
            </a:r>
            <a:r>
              <a:rPr lang="en-US" sz="1600" b="1" dirty="0" err="1" smtClean="0">
                <a:solidFill>
                  <a:srgbClr val="0000FF"/>
                </a:solidFill>
              </a:rPr>
              <a:t>GPUs</a:t>
            </a:r>
            <a:r>
              <a:rPr lang="en-US" sz="1600" b="1" dirty="0" smtClean="0">
                <a:solidFill>
                  <a:srgbClr val="0000FF"/>
                </a:solidFill>
              </a:rPr>
              <a:t> still offer a 2-3x energy efficiency advantage </a:t>
            </a:r>
            <a:r>
              <a:rPr lang="en-US" sz="1600" dirty="0" smtClean="0"/>
              <a:t>over current Intel CPUs (ignoring inter-node communication)</a:t>
            </a:r>
            <a:endParaRPr lang="en-US" sz="1600"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37</a:t>
            </a:fld>
            <a:endParaRPr lang="en-US"/>
          </a:p>
        </p:txBody>
      </p:sp>
      <p:pic>
        <p:nvPicPr>
          <p:cNvPr id="5" name="Picture 4" descr="energy.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03200" y="1143000"/>
            <a:ext cx="5257800" cy="52578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Vectorization</a:t>
            </a:r>
            <a:r>
              <a:rPr lang="en-US" dirty="0" smtClean="0"/>
              <a:t> and AVX</a:t>
            </a:r>
            <a:endParaRPr lang="en-US" dirty="0"/>
          </a:p>
        </p:txBody>
      </p:sp>
      <p:sp>
        <p:nvSpPr>
          <p:cNvPr id="3" name="Content Placeholder 2"/>
          <p:cNvSpPr>
            <a:spLocks noGrp="1"/>
          </p:cNvSpPr>
          <p:nvPr>
            <p:ph idx="1"/>
          </p:nvPr>
        </p:nvSpPr>
        <p:spPr/>
        <p:txBody>
          <a:bodyPr/>
          <a:lstStyle/>
          <a:p>
            <a:r>
              <a:rPr lang="en-US" dirty="0" smtClean="0"/>
              <a:t>We can leverage the </a:t>
            </a:r>
            <a:r>
              <a:rPr lang="en-US" b="1" dirty="0" err="1" smtClean="0">
                <a:solidFill>
                  <a:srgbClr val="0000FF"/>
                </a:solidFill>
              </a:rPr>
              <a:t>vectorization</a:t>
            </a:r>
            <a:r>
              <a:rPr lang="en-US" b="1" dirty="0" smtClean="0">
                <a:solidFill>
                  <a:srgbClr val="0000FF"/>
                </a:solidFill>
              </a:rPr>
              <a:t> </a:t>
            </a:r>
            <a:r>
              <a:rPr lang="en-US" dirty="0" smtClean="0"/>
              <a:t>technique from LBMHD to improve the 12</a:t>
            </a:r>
            <a:r>
              <a:rPr lang="en-US" baseline="30000" dirty="0" smtClean="0"/>
              <a:t>th</a:t>
            </a:r>
            <a:r>
              <a:rPr lang="en-US" dirty="0" smtClean="0"/>
              <a:t> order performance to over </a:t>
            </a:r>
            <a:r>
              <a:rPr lang="en-US" b="1" dirty="0" smtClean="0">
                <a:solidFill>
                  <a:srgbClr val="0000FF"/>
                </a:solidFill>
              </a:rPr>
              <a:t>1000 </a:t>
            </a:r>
            <a:r>
              <a:rPr lang="en-US" b="1" dirty="0" err="1" smtClean="0">
                <a:solidFill>
                  <a:srgbClr val="0000FF"/>
                </a:solidFill>
              </a:rPr>
              <a:t>mstencil/s</a:t>
            </a:r>
            <a:r>
              <a:rPr lang="en-US" b="1" dirty="0" smtClean="0">
                <a:solidFill>
                  <a:srgbClr val="0000FF"/>
                </a:solidFill>
              </a:rPr>
              <a:t> (+20%)</a:t>
            </a:r>
          </a:p>
          <a:p>
            <a:r>
              <a:rPr lang="en-US" dirty="0" smtClean="0"/>
              <a:t>However, performance on the 8</a:t>
            </a:r>
            <a:r>
              <a:rPr lang="en-US" baseline="30000" dirty="0" smtClean="0"/>
              <a:t>th</a:t>
            </a:r>
            <a:r>
              <a:rPr lang="en-US" dirty="0" smtClean="0"/>
              <a:t> order remained the same.</a:t>
            </a:r>
          </a:p>
          <a:p>
            <a:r>
              <a:rPr lang="en-US" dirty="0" smtClean="0"/>
              <a:t>This suggests there is a richer tuning space worthy of additional future exploration.</a:t>
            </a:r>
          </a:p>
          <a:p>
            <a:endParaRPr lang="en-US" dirty="0" smtClean="0"/>
          </a:p>
          <a:p>
            <a:endParaRPr lang="en-US" dirty="0" smtClean="0"/>
          </a:p>
          <a:p>
            <a:r>
              <a:rPr lang="en-US" dirty="0" smtClean="0"/>
              <a:t>Additionally, Intel’s latest Sandy Bridge supports 256bit SIMD (AVX)</a:t>
            </a:r>
          </a:p>
          <a:p>
            <a:r>
              <a:rPr lang="en-US" dirty="0" smtClean="0"/>
              <a:t>Unfortunately, the STREAM bandwidth per socket is about the same as the current Nehalem processors.</a:t>
            </a:r>
          </a:p>
          <a:p>
            <a:r>
              <a:rPr lang="en-US" b="1" dirty="0" smtClean="0">
                <a:solidFill>
                  <a:srgbClr val="FF0080"/>
                </a:solidFill>
              </a:rPr>
              <a:t>As such, Sandy Bridge’s sustained performance (as well as energy efficiency) on memory-bound high-order wave equations remained roughly the same as Nehalem.</a:t>
            </a:r>
            <a:endParaRPr lang="en-US" b="1" dirty="0">
              <a:solidFill>
                <a:srgbClr val="FF0080"/>
              </a:solidFill>
            </a:endParaRPr>
          </a:p>
        </p:txBody>
      </p:sp>
      <p:sp>
        <p:nvSpPr>
          <p:cNvPr id="4" name="Slide Number Placeholder 3"/>
          <p:cNvSpPr>
            <a:spLocks noGrp="1"/>
          </p:cNvSpPr>
          <p:nvPr>
            <p:ph type="sldNum" sz="quarter" idx="10"/>
          </p:nvPr>
        </p:nvSpPr>
        <p:spPr/>
        <p:txBody>
          <a:bodyPr/>
          <a:lstStyle/>
          <a:p>
            <a:fld id="{A6688060-3351-004F-BDDD-4D2330D7A48F}"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4" name="Rectangle 4"/>
          <p:cNvSpPr>
            <a:spLocks noGrp="1" noChangeArrowheads="1"/>
          </p:cNvSpPr>
          <p:nvPr>
            <p:ph type="ctrTitle"/>
          </p:nvPr>
        </p:nvSpPr>
        <p:spPr>
          <a:xfrm>
            <a:off x="0" y="1524000"/>
            <a:ext cx="9144000" cy="1905000"/>
          </a:xfrm>
          <a:noFill/>
          <a:ln/>
        </p:spPr>
        <p:txBody>
          <a:bodyPr/>
          <a:lstStyle/>
          <a:p>
            <a:r>
              <a:rPr lang="en-US" sz="4800" dirty="0" err="1" smtClean="0"/>
              <a:t>CoDEx</a:t>
            </a:r>
            <a:r>
              <a:rPr lang="en-US" sz="4800" dirty="0" smtClean="0"/>
              <a:t> and Green Wave</a:t>
            </a:r>
            <a:endParaRPr lang="en-US" dirty="0"/>
          </a:p>
        </p:txBody>
      </p:sp>
      <p:sp>
        <p:nvSpPr>
          <p:cNvPr id="5125" name="Rectangle 5"/>
          <p:cNvSpPr>
            <a:spLocks noGrp="1" noChangeArrowheads="1"/>
          </p:cNvSpPr>
          <p:nvPr>
            <p:ph type="subTitle" idx="1"/>
          </p:nvPr>
        </p:nvSpPr>
        <p:spPr>
          <a:xfrm>
            <a:off x="1600200" y="3429000"/>
            <a:ext cx="6629400" cy="1828800"/>
          </a:xfrm>
          <a:ln/>
        </p:spPr>
        <p:txBody>
          <a:bodyPr/>
          <a:lstStyle/>
          <a:p>
            <a:pPr algn="l"/>
            <a:r>
              <a:rPr lang="en-US" sz="1200" dirty="0" smtClean="0"/>
              <a:t>J. </a:t>
            </a:r>
            <a:r>
              <a:rPr lang="en-US" sz="1200" dirty="0" err="1" smtClean="0"/>
              <a:t>Kreuger</a:t>
            </a:r>
            <a:r>
              <a:rPr lang="en-US" sz="1200" dirty="0" smtClean="0"/>
              <a:t>, D. </a:t>
            </a:r>
            <a:r>
              <a:rPr lang="en-US" sz="1200" dirty="0" err="1" smtClean="0"/>
              <a:t>Donofrio</a:t>
            </a:r>
            <a:r>
              <a:rPr lang="en-US" sz="1200" dirty="0" smtClean="0"/>
              <a:t>, J. </a:t>
            </a:r>
            <a:r>
              <a:rPr lang="en-US" sz="1200" dirty="0" err="1" smtClean="0"/>
              <a:t>Shalf</a:t>
            </a:r>
            <a:r>
              <a:rPr lang="en-US" sz="1200" dirty="0" smtClean="0"/>
              <a:t>, M. </a:t>
            </a:r>
            <a:r>
              <a:rPr lang="en-US" sz="1200" dirty="0" err="1" smtClean="0"/>
              <a:t>Mohiyuddin</a:t>
            </a:r>
            <a:r>
              <a:rPr lang="en-US" sz="1200" dirty="0" smtClean="0"/>
              <a:t>, S. Williams, L. </a:t>
            </a:r>
            <a:r>
              <a:rPr lang="en-US" sz="1200" dirty="0" err="1" smtClean="0"/>
              <a:t>Oliker</a:t>
            </a:r>
            <a:r>
              <a:rPr lang="en-US" sz="1200" dirty="0" smtClean="0"/>
              <a:t>, F.J. </a:t>
            </a:r>
            <a:r>
              <a:rPr lang="en-US" sz="1200" dirty="0" err="1" smtClean="0"/>
              <a:t>Pfreundt</a:t>
            </a:r>
            <a:r>
              <a:rPr lang="en-US" sz="1200" dirty="0" smtClean="0"/>
              <a:t>, "Hardware/Software Co-design for Energy-</a:t>
            </a:r>
            <a:r>
              <a:rPr lang="en-US" sz="1200" dirty="0" err="1" smtClean="0"/>
              <a:t>Efﬁcient</a:t>
            </a:r>
            <a:r>
              <a:rPr lang="en-US" sz="1200" dirty="0" smtClean="0"/>
              <a:t> Seismic Modeling", (to appear at ) Supercomputing (SC), 2011.</a:t>
            </a:r>
            <a:endParaRPr lang="en-US" sz="1200" dirty="0"/>
          </a:p>
        </p:txBody>
      </p:sp>
      <p:sp>
        <p:nvSpPr>
          <p:cNvPr id="4" name="Rectangle 9"/>
          <p:cNvSpPr>
            <a:spLocks noGrp="1" noChangeArrowheads="1"/>
          </p:cNvSpPr>
          <p:nvPr>
            <p:ph type="sldNum" sz="quarter" idx="10"/>
          </p:nvPr>
        </p:nvSpPr>
        <p:spPr/>
        <p:txBody>
          <a:bodyPr/>
          <a:lstStyle/>
          <a:p>
            <a:fld id="{666EB59D-1929-4845-BD17-9C9A9966BC43}" type="slidenum">
              <a:rPr lang="en-US"/>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Classes of Locality</a:t>
            </a:r>
            <a:endParaRPr lang="en-US" dirty="0"/>
          </a:p>
        </p:txBody>
      </p:sp>
      <p:sp>
        <p:nvSpPr>
          <p:cNvPr id="3" name="Content Placeholder 2"/>
          <p:cNvSpPr>
            <a:spLocks noGrp="1"/>
          </p:cNvSpPr>
          <p:nvPr>
            <p:ph idx="1"/>
          </p:nvPr>
        </p:nvSpPr>
        <p:spPr/>
        <p:txBody>
          <a:bodyPr/>
          <a:lstStyle/>
          <a:p>
            <a:r>
              <a:rPr lang="en-US" dirty="0" smtClean="0"/>
              <a:t>Spatial Locality</a:t>
            </a:r>
          </a:p>
          <a:p>
            <a:pPr lvl="1"/>
            <a:r>
              <a:rPr lang="en-US" dirty="0" smtClean="0"/>
              <a:t>data is transferred from cache to registers in words.</a:t>
            </a:r>
          </a:p>
          <a:p>
            <a:pPr lvl="1"/>
            <a:r>
              <a:rPr lang="en-US" dirty="0" smtClean="0"/>
              <a:t>However, data is transferred to the cache in 64-128Byte lines</a:t>
            </a:r>
          </a:p>
          <a:p>
            <a:pPr lvl="1"/>
            <a:r>
              <a:rPr lang="en-US" dirty="0" smtClean="0"/>
              <a:t>using every word in a line maximizes spatial locality.</a:t>
            </a:r>
          </a:p>
          <a:p>
            <a:pPr lvl="1"/>
            <a:r>
              <a:rPr lang="en-US" b="1" dirty="0" smtClean="0">
                <a:solidFill>
                  <a:srgbClr val="0000FF"/>
                </a:solidFill>
              </a:rPr>
              <a:t>transform data structures into </a:t>
            </a:r>
            <a:r>
              <a:rPr lang="en-US" b="1" i="1" dirty="0" smtClean="0">
                <a:solidFill>
                  <a:srgbClr val="0000FF"/>
                </a:solidFill>
              </a:rPr>
              <a:t>structure of arrays </a:t>
            </a:r>
            <a:r>
              <a:rPr lang="en-US" b="1" dirty="0" smtClean="0">
                <a:solidFill>
                  <a:srgbClr val="0000FF"/>
                </a:solidFill>
              </a:rPr>
              <a:t>(</a:t>
            </a:r>
            <a:r>
              <a:rPr lang="en-US" b="1" dirty="0" err="1" smtClean="0">
                <a:solidFill>
                  <a:srgbClr val="0000FF"/>
                </a:solidFill>
              </a:rPr>
              <a:t>SoA</a:t>
            </a:r>
            <a:r>
              <a:rPr lang="en-US" b="1" dirty="0" smtClean="0">
                <a:solidFill>
                  <a:srgbClr val="0000FF"/>
                </a:solidFill>
              </a:rPr>
              <a:t>) layout</a:t>
            </a:r>
          </a:p>
          <a:p>
            <a:pPr lvl="1"/>
            <a:endParaRPr lang="en-US" dirty="0" smtClean="0"/>
          </a:p>
          <a:p>
            <a:r>
              <a:rPr lang="en-US" dirty="0" smtClean="0"/>
              <a:t>Sequential Locality</a:t>
            </a:r>
          </a:p>
          <a:p>
            <a:pPr lvl="1"/>
            <a:r>
              <a:rPr lang="en-US" dirty="0" smtClean="0"/>
              <a:t>Many memory address patterns access cache lines sequentially.</a:t>
            </a:r>
          </a:p>
          <a:p>
            <a:pPr lvl="1"/>
            <a:r>
              <a:rPr lang="en-US" dirty="0" smtClean="0"/>
              <a:t>CPU’s hardware stream </a:t>
            </a:r>
            <a:r>
              <a:rPr lang="en-US" dirty="0" err="1" smtClean="0"/>
              <a:t>prefetchers</a:t>
            </a:r>
            <a:r>
              <a:rPr lang="en-US" dirty="0" smtClean="0"/>
              <a:t> exploit this observation to hide speculatively load data to memory latency. </a:t>
            </a:r>
          </a:p>
          <a:p>
            <a:pPr lvl="1"/>
            <a:r>
              <a:rPr lang="en-US" b="1" dirty="0" smtClean="0">
                <a:solidFill>
                  <a:srgbClr val="0000FF"/>
                </a:solidFill>
              </a:rPr>
              <a:t>Transform loops to generate (a few) long, unit-stride accesses.</a:t>
            </a:r>
          </a:p>
          <a:p>
            <a:pPr lvl="1"/>
            <a:endParaRPr lang="en-US" b="1" dirty="0" smtClean="0">
              <a:solidFill>
                <a:srgbClr val="0000FF"/>
              </a:solidFill>
            </a:endParaRPr>
          </a:p>
          <a:p>
            <a:r>
              <a:rPr lang="en-US" dirty="0" smtClean="0"/>
              <a:t>Temporal Locality</a:t>
            </a:r>
          </a:p>
          <a:p>
            <a:pPr lvl="1"/>
            <a:r>
              <a:rPr lang="en-US" dirty="0" smtClean="0"/>
              <a:t>reusing data (either registers or cache lines) multiple times</a:t>
            </a:r>
          </a:p>
          <a:p>
            <a:pPr lvl="1"/>
            <a:r>
              <a:rPr lang="en-US" dirty="0" smtClean="0"/>
              <a:t>amortizes the impact of limited bandwidth.</a:t>
            </a:r>
          </a:p>
          <a:p>
            <a:pPr lvl="1"/>
            <a:r>
              <a:rPr lang="en-US" b="1" dirty="0" smtClean="0">
                <a:solidFill>
                  <a:srgbClr val="0000FF"/>
                </a:solidFill>
              </a:rPr>
              <a:t>transform loops or algorithms to maximize reuse.</a:t>
            </a:r>
          </a:p>
          <a:p>
            <a:pPr lvl="1"/>
            <a:endParaRPr lang="en-US" b="1" dirty="0">
              <a:solidFill>
                <a:srgbClr val="0000FF"/>
              </a:solidFill>
            </a:endParaRPr>
          </a:p>
        </p:txBody>
      </p:sp>
      <p:sp>
        <p:nvSpPr>
          <p:cNvPr id="4" name="Slide Number Placeholder 3"/>
          <p:cNvSpPr>
            <a:spLocks noGrp="1"/>
          </p:cNvSpPr>
          <p:nvPr>
            <p:ph type="sldNum" sz="quarter" idx="10"/>
          </p:nvPr>
        </p:nvSpPr>
        <p:spPr/>
        <p:txBody>
          <a:bodyPr/>
          <a:lstStyle/>
          <a:p>
            <a:fld id="{A6688060-3351-004F-BDDD-4D2330D7A48F}"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554788" cy="914400"/>
          </a:xfrm>
        </p:spPr>
        <p:txBody>
          <a:bodyPr/>
          <a:lstStyle/>
          <a:p>
            <a:r>
              <a:rPr lang="en-US" dirty="0" smtClean="0"/>
              <a:t>Co-Design for Exascale (</a:t>
            </a:r>
            <a:r>
              <a:rPr lang="en-US" dirty="0" err="1" smtClean="0"/>
              <a:t>CoDEx</a:t>
            </a:r>
            <a:r>
              <a:rPr lang="en-US" dirty="0" smtClean="0"/>
              <a:t>)</a:t>
            </a:r>
            <a:endParaRPr lang="en-US" dirty="0"/>
          </a:p>
        </p:txBody>
      </p:sp>
      <p:sp>
        <p:nvSpPr>
          <p:cNvPr id="3" name="Content Placeholder 2"/>
          <p:cNvSpPr>
            <a:spLocks noGrp="1"/>
          </p:cNvSpPr>
          <p:nvPr>
            <p:ph idx="1"/>
          </p:nvPr>
        </p:nvSpPr>
        <p:spPr/>
        <p:txBody>
          <a:bodyPr/>
          <a:lstStyle/>
          <a:p>
            <a:r>
              <a:rPr lang="en-US" dirty="0" err="1" smtClean="0"/>
              <a:t>CoDEx</a:t>
            </a:r>
            <a:r>
              <a:rPr lang="en-US" dirty="0" smtClean="0"/>
              <a:t> (Co-Design for Exascale) is collaborative project at LBNL/LLNL/SNL aimed at creating a HW/SW co-design methodology for maximizing the energy efficiency of exascale systems</a:t>
            </a:r>
          </a:p>
          <a:p>
            <a:r>
              <a:rPr lang="en-US" dirty="0" smtClean="0"/>
              <a:t>Based on </a:t>
            </a:r>
            <a:r>
              <a:rPr lang="en-US" dirty="0" err="1" smtClean="0"/>
              <a:t>manycore</a:t>
            </a:r>
            <a:r>
              <a:rPr lang="en-US" dirty="0" smtClean="0"/>
              <a:t> architecture that integrates the </a:t>
            </a:r>
            <a:r>
              <a:rPr lang="en-US" dirty="0" err="1" smtClean="0"/>
              <a:t>parameterizable</a:t>
            </a:r>
            <a:r>
              <a:rPr lang="en-US" dirty="0" smtClean="0"/>
              <a:t> </a:t>
            </a:r>
            <a:r>
              <a:rPr lang="en-US" dirty="0" err="1" smtClean="0"/>
              <a:t>Tensilica</a:t>
            </a:r>
            <a:r>
              <a:rPr lang="en-US" dirty="0" smtClean="0"/>
              <a:t> </a:t>
            </a:r>
            <a:r>
              <a:rPr lang="en-US" dirty="0" err="1" smtClean="0"/>
              <a:t>XTensa</a:t>
            </a:r>
            <a:r>
              <a:rPr lang="en-US" dirty="0" smtClean="0"/>
              <a:t> embedded core</a:t>
            </a:r>
          </a:p>
          <a:p>
            <a:r>
              <a:rPr lang="en-US" dirty="0" smtClean="0"/>
              <a:t>Couples:</a:t>
            </a:r>
          </a:p>
          <a:p>
            <a:pPr lvl="1"/>
            <a:r>
              <a:rPr lang="en-US" dirty="0" smtClean="0"/>
              <a:t>SW and FPGA-based processor simulators (</a:t>
            </a:r>
            <a:r>
              <a:rPr lang="en-US" dirty="0" err="1" smtClean="0"/>
              <a:t>Tensilica</a:t>
            </a:r>
            <a:r>
              <a:rPr lang="en-US" dirty="0" smtClean="0"/>
              <a:t> and RAMP)</a:t>
            </a:r>
          </a:p>
          <a:p>
            <a:pPr lvl="1"/>
            <a:r>
              <a:rPr lang="en-US" dirty="0" smtClean="0"/>
              <a:t>SW network simulators (SST)</a:t>
            </a:r>
          </a:p>
          <a:p>
            <a:pPr lvl="1"/>
            <a:r>
              <a:rPr lang="en-US" dirty="0" smtClean="0"/>
              <a:t>HW design tools,</a:t>
            </a:r>
          </a:p>
          <a:p>
            <a:pPr lvl="1"/>
            <a:r>
              <a:rPr lang="en-US" dirty="0" smtClean="0"/>
              <a:t>SW analysis tools (ROSE)</a:t>
            </a:r>
          </a:p>
          <a:p>
            <a:pPr lvl="1"/>
            <a:r>
              <a:rPr lang="en-US" dirty="0" smtClean="0"/>
              <a:t>Auto-tuners, </a:t>
            </a:r>
          </a:p>
          <a:p>
            <a:pPr lvl="1"/>
            <a:r>
              <a:rPr lang="en-US" dirty="0" smtClean="0"/>
              <a:t>etc..</a:t>
            </a:r>
          </a:p>
          <a:p>
            <a:pPr lvl="1">
              <a:buNone/>
            </a:pPr>
            <a:r>
              <a:rPr lang="en-US" dirty="0" smtClean="0"/>
              <a:t>Into a single design methodology designed to extract maximum energy</a:t>
            </a:r>
          </a:p>
          <a:p>
            <a:pPr lvl="1">
              <a:buNone/>
            </a:pPr>
            <a:r>
              <a:rPr lang="en-US" dirty="0" smtClean="0"/>
              <a:t>efficiency on specific classes of applications</a:t>
            </a:r>
          </a:p>
          <a:p>
            <a:r>
              <a:rPr lang="en-US" dirty="0" smtClean="0"/>
              <a:t>Its first use was in the context of Climate Computing where it was used to design the </a:t>
            </a:r>
            <a:r>
              <a:rPr lang="en-US" b="1" i="1" dirty="0" smtClean="0">
                <a:solidFill>
                  <a:srgbClr val="0000FF"/>
                </a:solidFill>
              </a:rPr>
              <a:t>Green Flash </a:t>
            </a:r>
            <a:r>
              <a:rPr lang="en-US" dirty="0" smtClean="0"/>
              <a:t>processor.</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Wave Design</a:t>
            </a:r>
            <a:endParaRPr lang="en-US" dirty="0"/>
          </a:p>
        </p:txBody>
      </p:sp>
      <p:sp>
        <p:nvSpPr>
          <p:cNvPr id="3" name="Content Placeholder 2"/>
          <p:cNvSpPr>
            <a:spLocks noGrp="1"/>
          </p:cNvSpPr>
          <p:nvPr>
            <p:ph idx="1"/>
          </p:nvPr>
        </p:nvSpPr>
        <p:spPr>
          <a:xfrm>
            <a:off x="455613" y="1143000"/>
            <a:ext cx="8688387" cy="5256213"/>
          </a:xfrm>
        </p:spPr>
        <p:txBody>
          <a:bodyPr/>
          <a:lstStyle/>
          <a:p>
            <a:r>
              <a:rPr lang="en-US" dirty="0" smtClean="0"/>
              <a:t>In the context of seismic modeling</a:t>
            </a:r>
          </a:p>
          <a:p>
            <a:pPr lvl="1"/>
            <a:r>
              <a:rPr lang="en-US" dirty="0" smtClean="0"/>
              <a:t>Intel’s commodity CPUs are burdened by backwards compatibility and a focus on consumer apps.  </a:t>
            </a:r>
          </a:p>
          <a:p>
            <a:pPr lvl="1"/>
            <a:r>
              <a:rPr lang="en-US" dirty="0" smtClean="0"/>
              <a:t>Substantial energy overhead per flop (and per byte of DRAM BW)</a:t>
            </a:r>
          </a:p>
          <a:p>
            <a:pPr lvl="1"/>
            <a:r>
              <a:rPr lang="en-US" dirty="0" err="1" smtClean="0"/>
              <a:t>GPU’s</a:t>
            </a:r>
            <a:r>
              <a:rPr lang="en-US" dirty="0" smtClean="0"/>
              <a:t> are focused on performance/node rather than energy efficiency</a:t>
            </a:r>
          </a:p>
          <a:p>
            <a:endParaRPr lang="en-US" dirty="0" smtClean="0"/>
          </a:p>
          <a:p>
            <a:r>
              <a:rPr lang="en-US" dirty="0" smtClean="0"/>
              <a:t>In collaboration with ITWM, we examined leveraging our </a:t>
            </a:r>
            <a:r>
              <a:rPr lang="en-US" dirty="0" err="1" smtClean="0"/>
              <a:t>CoDEx</a:t>
            </a:r>
            <a:r>
              <a:rPr lang="en-US" dirty="0" smtClean="0"/>
              <a:t> tool suite for seismic modeling.</a:t>
            </a:r>
          </a:p>
          <a:p>
            <a:r>
              <a:rPr lang="en-US" dirty="0" smtClean="0"/>
              <a:t>The result is what we call </a:t>
            </a:r>
            <a:r>
              <a:rPr lang="en-US" b="1" i="1" dirty="0" smtClean="0">
                <a:solidFill>
                  <a:srgbClr val="0000FF"/>
                </a:solidFill>
              </a:rPr>
              <a:t>Green Wave</a:t>
            </a:r>
            <a:r>
              <a:rPr lang="en-US" dirty="0" smtClean="0"/>
              <a:t>:</a:t>
            </a:r>
          </a:p>
          <a:p>
            <a:pPr lvl="1"/>
            <a:r>
              <a:rPr lang="en-US" dirty="0" smtClean="0"/>
              <a:t>128 </a:t>
            </a:r>
            <a:r>
              <a:rPr lang="en-US" dirty="0" err="1" smtClean="0"/>
              <a:t>Tensilica</a:t>
            </a:r>
            <a:r>
              <a:rPr lang="en-US" dirty="0" smtClean="0"/>
              <a:t> </a:t>
            </a:r>
            <a:r>
              <a:rPr lang="en-US" dirty="0" err="1" smtClean="0"/>
              <a:t>XTensa</a:t>
            </a:r>
            <a:r>
              <a:rPr lang="en-US" dirty="0" smtClean="0"/>
              <a:t> cores (scalar FMA) running at 1GHz</a:t>
            </a:r>
          </a:p>
          <a:p>
            <a:pPr lvl="1"/>
            <a:r>
              <a:rPr lang="en-US" dirty="0" smtClean="0"/>
              <a:t>8KB L1 + 256KB Local Store per core.</a:t>
            </a:r>
          </a:p>
          <a:p>
            <a:pPr lvl="2"/>
            <a:r>
              <a:rPr lang="en-US" dirty="0" smtClean="0"/>
              <a:t>cached loads/stores for small accesses</a:t>
            </a:r>
          </a:p>
          <a:p>
            <a:pPr lvl="2"/>
            <a:r>
              <a:rPr lang="en-US" b="1" dirty="0" smtClean="0">
                <a:solidFill>
                  <a:srgbClr val="0000FF"/>
                </a:solidFill>
              </a:rPr>
              <a:t>DMA’s for block transfers </a:t>
            </a:r>
          </a:p>
          <a:p>
            <a:pPr lvl="1"/>
            <a:r>
              <a:rPr lang="en-US" dirty="0" smtClean="0"/>
              <a:t>4xDDR3-1600 memory controllers =&gt; 50GB/s of memory bandwidth</a:t>
            </a:r>
          </a:p>
          <a:p>
            <a:pPr lvl="1"/>
            <a:r>
              <a:rPr lang="en-US" dirty="0" smtClean="0"/>
              <a:t>customized instructions for stencil address calculations</a:t>
            </a:r>
          </a:p>
          <a:p>
            <a:pPr lvl="1"/>
            <a:r>
              <a:rPr lang="en-US" dirty="0" smtClean="0"/>
              <a:t>&lt;300mm</a:t>
            </a:r>
            <a:r>
              <a:rPr lang="en-US" baseline="30000" dirty="0" smtClean="0"/>
              <a:t>2</a:t>
            </a:r>
            <a:r>
              <a:rPr lang="en-US" dirty="0" smtClean="0"/>
              <a:t> and &lt;70W at 45nm</a:t>
            </a:r>
          </a:p>
        </p:txBody>
      </p:sp>
      <p:sp>
        <p:nvSpPr>
          <p:cNvPr id="4" name="Slide Number Placeholder 3"/>
          <p:cNvSpPr>
            <a:spLocks noGrp="1"/>
          </p:cNvSpPr>
          <p:nvPr>
            <p:ph type="sldNum" sz="quarter" idx="10"/>
          </p:nvPr>
        </p:nvSpPr>
        <p:spPr/>
        <p:txBody>
          <a:bodyPr/>
          <a:lstStyle/>
          <a:p>
            <a:fld id="{A6688060-3351-004F-BDDD-4D2330D7A48F}"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Wave Performance</a:t>
            </a:r>
            <a:endParaRPr lang="en-US" sz="2400" dirty="0"/>
          </a:p>
        </p:txBody>
      </p:sp>
      <p:sp>
        <p:nvSpPr>
          <p:cNvPr id="3" name="Content Placeholder 2"/>
          <p:cNvSpPr>
            <a:spLocks noGrp="1"/>
          </p:cNvSpPr>
          <p:nvPr>
            <p:ph idx="1"/>
          </p:nvPr>
        </p:nvSpPr>
        <p:spPr/>
        <p:txBody>
          <a:bodyPr/>
          <a:lstStyle/>
          <a:p>
            <a:r>
              <a:rPr lang="en-US" dirty="0" smtClean="0"/>
              <a:t>Performance per socket is better than Nehalem, but lower than Fermi</a:t>
            </a:r>
          </a:p>
          <a:p>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42</a:t>
            </a:fld>
            <a:endParaRPr lang="en-US"/>
          </a:p>
        </p:txBody>
      </p:sp>
      <p:pic>
        <p:nvPicPr>
          <p:cNvPr id="5" name="Picture 4" descr="wave_performance_sc.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 y="2438400"/>
            <a:ext cx="8229600" cy="412193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Wave Efficiency</a:t>
            </a:r>
            <a:endParaRPr lang="en-US" sz="2400"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43</a:t>
            </a:fld>
            <a:endParaRPr lang="en-US"/>
          </a:p>
        </p:txBody>
      </p:sp>
      <p:pic>
        <p:nvPicPr>
          <p:cNvPr id="6" name="Picture 5" descr="wave_power_sc.pdf"/>
          <p:cNvPicPr>
            <a:picLocks/>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524000" y="2438400"/>
            <a:ext cx="6096000" cy="4114800"/>
          </a:xfrm>
          <a:prstGeom prst="rect">
            <a:avLst/>
          </a:prstGeom>
        </p:spPr>
      </p:pic>
      <p:sp>
        <p:nvSpPr>
          <p:cNvPr id="3" name="Content Placeholder 2"/>
          <p:cNvSpPr>
            <a:spLocks noGrp="1"/>
          </p:cNvSpPr>
          <p:nvPr>
            <p:ph idx="1"/>
          </p:nvPr>
        </p:nvSpPr>
        <p:spPr/>
        <p:txBody>
          <a:bodyPr/>
          <a:lstStyle/>
          <a:p>
            <a:r>
              <a:rPr lang="en-US" dirty="0" smtClean="0"/>
              <a:t>However, as power per node is lower than either Fermi or Nehalem, Energy efficiency is far superior (</a:t>
            </a:r>
            <a:r>
              <a:rPr lang="en-US" b="1" dirty="0" smtClean="0">
                <a:solidFill>
                  <a:srgbClr val="0000FF"/>
                </a:solidFill>
              </a:rPr>
              <a:t>up to 3x better than Fermi</a:t>
            </a:r>
            <a:r>
              <a:rPr lang="en-US" dirty="0" smtClean="0"/>
              <a:t>).</a:t>
            </a:r>
          </a:p>
          <a:p>
            <a:r>
              <a:rPr lang="en-US" dirty="0" smtClean="0"/>
              <a:t>Half of Green Wave’s power is in the memory subsystem</a:t>
            </a:r>
          </a:p>
          <a:p>
            <a:pPr>
              <a:buNone/>
            </a:pPr>
            <a:r>
              <a:rPr lang="en-US" dirty="0" smtClean="0"/>
              <a:t>	(where it should be for memory-bound computations)</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8" name="Rectangle 4"/>
          <p:cNvSpPr>
            <a:spLocks noGrp="1" noChangeArrowheads="1"/>
          </p:cNvSpPr>
          <p:nvPr>
            <p:ph type="ctrTitle"/>
          </p:nvPr>
        </p:nvSpPr>
        <p:spPr>
          <a:xfrm>
            <a:off x="0" y="1524000"/>
            <a:ext cx="9144000" cy="1905000"/>
          </a:xfrm>
          <a:noFill/>
          <a:ln/>
        </p:spPr>
        <p:txBody>
          <a:bodyPr/>
          <a:lstStyle/>
          <a:p>
            <a:r>
              <a:rPr lang="en-US" sz="4800" dirty="0" smtClean="0"/>
              <a:t>Summary</a:t>
            </a:r>
            <a:endParaRPr lang="en-US" dirty="0"/>
          </a:p>
        </p:txBody>
      </p:sp>
      <p:sp>
        <p:nvSpPr>
          <p:cNvPr id="11269" name="Rectangle 5"/>
          <p:cNvSpPr>
            <a:spLocks noGrp="1" noChangeArrowheads="1"/>
          </p:cNvSpPr>
          <p:nvPr>
            <p:ph type="subTitle" idx="1"/>
          </p:nvPr>
        </p:nvSpPr>
        <p:spPr>
          <a:xfrm>
            <a:off x="1219200" y="3429000"/>
            <a:ext cx="6705600" cy="1752600"/>
          </a:xfrm>
          <a:ln/>
        </p:spPr>
        <p:txBody>
          <a:bodyPr/>
          <a:lstStyle/>
          <a:p>
            <a:pPr algn="just"/>
            <a:endParaRPr lang="en-US" dirty="0"/>
          </a:p>
        </p:txBody>
      </p:sp>
      <p:sp>
        <p:nvSpPr>
          <p:cNvPr id="4" name="Rectangle 9"/>
          <p:cNvSpPr>
            <a:spLocks noGrp="1" noChangeArrowheads="1"/>
          </p:cNvSpPr>
          <p:nvPr>
            <p:ph type="sldNum" sz="quarter" idx="10"/>
          </p:nvPr>
        </p:nvSpPr>
        <p:spPr/>
        <p:txBody>
          <a:bodyPr/>
          <a:lstStyle/>
          <a:p>
            <a:fld id="{CFE70DF5-D712-7548-B441-8B8971E53159}" type="slidenum">
              <a:rPr lang="en-US"/>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We’ve shown that CPU performance optimization and auto-tuning can greatly improve performance on a variety of stencil codes.</a:t>
            </a:r>
          </a:p>
          <a:p>
            <a:endParaRPr lang="en-US" dirty="0" smtClean="0"/>
          </a:p>
          <a:p>
            <a:r>
              <a:rPr lang="en-US" dirty="0" smtClean="0"/>
              <a:t>In order to deal with the conventional on-chip memory hierarchy (registers, L1, L2, L3…) in conjunction with HW </a:t>
            </a:r>
            <a:r>
              <a:rPr lang="en-US" dirty="0" err="1" smtClean="0"/>
              <a:t>prefetchers</a:t>
            </a:r>
            <a:r>
              <a:rPr lang="en-US" dirty="0" smtClean="0"/>
              <a:t>, we must carefully balance loop unrolling, cache blocking, and auxiliary arrays.</a:t>
            </a:r>
          </a:p>
          <a:p>
            <a:endParaRPr lang="en-US" dirty="0" smtClean="0"/>
          </a:p>
          <a:p>
            <a:r>
              <a:rPr lang="en-US" dirty="0" smtClean="0"/>
              <a:t>Although </a:t>
            </a:r>
            <a:r>
              <a:rPr lang="en-US" dirty="0" err="1" smtClean="0"/>
              <a:t>GPU’s</a:t>
            </a:r>
            <a:r>
              <a:rPr lang="en-US" dirty="0" smtClean="0"/>
              <a:t> deliver better performance and efficiency than CPUs, the gap is closing and potential GPU speedup is increasingly limited by finite bandwidth and inter-node communication time.</a:t>
            </a:r>
          </a:p>
          <a:p>
            <a:endParaRPr lang="en-US" dirty="0" smtClean="0"/>
          </a:p>
          <a:p>
            <a:r>
              <a:rPr lang="en-US" dirty="0" smtClean="0"/>
              <a:t>To resolve this, we present a HW/SW co-designed solution named </a:t>
            </a:r>
            <a:r>
              <a:rPr lang="en-US" b="1" dirty="0" smtClean="0">
                <a:solidFill>
                  <a:srgbClr val="0000FF"/>
                </a:solidFill>
              </a:rPr>
              <a:t>“Green Wave” </a:t>
            </a:r>
            <a:r>
              <a:rPr lang="en-US" dirty="0" smtClean="0"/>
              <a:t>that maximizes energy efficiency for the isotropic, inhomogeneous, high-order wave equations seen in seismic codes.</a:t>
            </a:r>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8" name="Rectangle 4"/>
          <p:cNvSpPr>
            <a:spLocks noGrp="1" noChangeArrowheads="1"/>
          </p:cNvSpPr>
          <p:nvPr>
            <p:ph type="ctrTitle"/>
          </p:nvPr>
        </p:nvSpPr>
        <p:spPr>
          <a:xfrm>
            <a:off x="0" y="1524000"/>
            <a:ext cx="9144000" cy="1905000"/>
          </a:xfrm>
          <a:noFill/>
          <a:ln/>
        </p:spPr>
        <p:txBody>
          <a:bodyPr/>
          <a:lstStyle/>
          <a:p>
            <a:r>
              <a:rPr lang="en-US" sz="4800" dirty="0"/>
              <a:t>Questions?</a:t>
            </a:r>
            <a:endParaRPr lang="en-US" dirty="0"/>
          </a:p>
        </p:txBody>
      </p:sp>
      <p:sp>
        <p:nvSpPr>
          <p:cNvPr id="11269" name="Rectangle 5"/>
          <p:cNvSpPr>
            <a:spLocks noGrp="1" noChangeArrowheads="1"/>
          </p:cNvSpPr>
          <p:nvPr>
            <p:ph type="subTitle" idx="1"/>
          </p:nvPr>
        </p:nvSpPr>
        <p:spPr>
          <a:xfrm>
            <a:off x="1219200" y="3429000"/>
            <a:ext cx="6705600" cy="1752600"/>
          </a:xfrm>
          <a:ln/>
        </p:spPr>
        <p:txBody>
          <a:bodyPr/>
          <a:lstStyle/>
          <a:p>
            <a:pPr algn="just"/>
            <a:r>
              <a:rPr lang="en-US" sz="1600" b="1" dirty="0" smtClean="0"/>
              <a:t>Acknowledgments</a:t>
            </a:r>
          </a:p>
          <a:p>
            <a:pPr algn="just"/>
            <a:r>
              <a:rPr lang="en-US" dirty="0" smtClean="0"/>
              <a:t>Research supported by DOE Office of Science under contract number DE-AC02-05CH11231.  All XT4/XE6 simulations were performed on the XT4 (Franklin) and XE6 (Hopper) at the National Energy Research Scientific Computing Center (NERSC). This research used resources of the Argonne Leadership Computing Facility at Argonne National Laboratory, which is supported by the Office of Science of the U.S. Department of Energy under contract DE-AC02-06CH11357. 2005. George </a:t>
            </a:r>
            <a:r>
              <a:rPr lang="en-US" dirty="0" err="1" smtClean="0"/>
              <a:t>Vahala</a:t>
            </a:r>
            <a:r>
              <a:rPr lang="en-US" dirty="0" smtClean="0"/>
              <a:t> and his research group provided the original (FORTRAN) version of the LBMHD code. Jonathan Carter provided the optimized (FORTRAN) implementation that served as a basis for the LBMHD portion of this talk.</a:t>
            </a:r>
            <a:endParaRPr lang="en-US" dirty="0"/>
          </a:p>
        </p:txBody>
      </p:sp>
      <p:sp>
        <p:nvSpPr>
          <p:cNvPr id="4" name="Rectangle 9"/>
          <p:cNvSpPr>
            <a:spLocks noGrp="1" noChangeArrowheads="1"/>
          </p:cNvSpPr>
          <p:nvPr>
            <p:ph type="sldNum" sz="quarter" idx="10"/>
          </p:nvPr>
        </p:nvSpPr>
        <p:spPr/>
        <p:txBody>
          <a:bodyPr/>
          <a:lstStyle/>
          <a:p>
            <a:fld id="{CFE70DF5-D712-7548-B441-8B8971E53159}" type="slidenum">
              <a:rPr lang="en-US"/>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 SLIDES</a:t>
            </a:r>
            <a:endParaRPr lang="en-US" dirty="0"/>
          </a:p>
        </p:txBody>
      </p:sp>
      <p:sp>
        <p:nvSpPr>
          <p:cNvPr id="6" name="Subtitle 5"/>
          <p:cNvSpPr>
            <a:spLocks noGrp="1"/>
          </p:cNvSpPr>
          <p:nvPr>
            <p:ph type="subTitle"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Roofline Model</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A6688060-3351-004F-BDDD-4D2330D7A48F}"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r>
              <a:rPr lang="en-US" sz="1600" dirty="0" smtClean="0"/>
              <a:t/>
            </a:r>
            <a:br>
              <a:rPr lang="en-US" sz="1600" dirty="0" smtClean="0"/>
            </a:br>
            <a:r>
              <a:rPr lang="en-US" sz="1600" dirty="0" smtClean="0"/>
              <a:t>Basic Concept</a:t>
            </a:r>
            <a:endParaRPr lang="en-US"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49</a:t>
            </a:fld>
            <a:endParaRPr lang="en-US"/>
          </a:p>
        </p:txBody>
      </p:sp>
      <p:sp>
        <p:nvSpPr>
          <p:cNvPr id="5" name="Rectangle 3"/>
          <p:cNvSpPr txBox="1">
            <a:spLocks noChangeArrowheads="1"/>
          </p:cNvSpPr>
          <p:nvPr/>
        </p:nvSpPr>
        <p:spPr bwMode="auto">
          <a:xfrm>
            <a:off x="455613" y="1143000"/>
            <a:ext cx="8226425" cy="5256213"/>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Synthesize communication, computation, and locality into a single visually-intuitive performance figure using bound and bottleneck analysis.</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where</a:t>
            </a:r>
            <a:r>
              <a:rPr kumimoji="0" lang="en-US" sz="2000" b="0" i="0" u="none" strike="noStrike" kern="0" cap="none" spc="0" normalizeH="0" noProof="0" dirty="0" smtClean="0">
                <a:ln>
                  <a:noFill/>
                </a:ln>
                <a:solidFill>
                  <a:schemeClr val="tx1"/>
                </a:solidFill>
                <a:effectLst/>
                <a:uLnTx/>
                <a:uFillTx/>
                <a:latin typeface="+mn-lt"/>
                <a:ea typeface="+mn-ea"/>
                <a:cs typeface="+mn-cs"/>
              </a:rPr>
              <a:t> </a:t>
            </a:r>
            <a:r>
              <a:rPr kumimoji="0" lang="en-US" sz="2000" b="0" i="1" u="none" strike="noStrike" kern="0" cap="none" spc="0" normalizeH="0" noProof="0" dirty="0" smtClean="0">
                <a:ln>
                  <a:noFill/>
                </a:ln>
                <a:solidFill>
                  <a:schemeClr val="tx1"/>
                </a:solidFill>
                <a:effectLst/>
                <a:uLnTx/>
                <a:uFillTx/>
                <a:latin typeface="+mn-lt"/>
                <a:ea typeface="+mn-ea"/>
                <a:cs typeface="+mn-cs"/>
              </a:rPr>
              <a:t>optimization </a:t>
            </a:r>
            <a:r>
              <a:rPr kumimoji="0" lang="en-US" sz="2000" b="0" i="1" u="none" strike="noStrike" kern="0" cap="none" spc="0" normalizeH="0" noProof="0" dirty="0" err="1" smtClean="0">
                <a:ln>
                  <a:noFill/>
                </a:ln>
                <a:solidFill>
                  <a:schemeClr val="tx1"/>
                </a:solidFill>
                <a:effectLst/>
                <a:uLnTx/>
                <a:uFillTx/>
                <a:latin typeface="+mn-lt"/>
                <a:ea typeface="+mn-ea"/>
                <a:cs typeface="+mn-cs"/>
              </a:rPr>
              <a:t>i</a:t>
            </a:r>
            <a:r>
              <a:rPr kumimoji="0" lang="en-US" sz="2000" b="0" i="0" u="none" strike="noStrike" kern="0" cap="none" spc="0" normalizeH="0" noProof="0" dirty="0" smtClean="0">
                <a:ln>
                  <a:noFill/>
                </a:ln>
                <a:solidFill>
                  <a:schemeClr val="tx1"/>
                </a:solidFill>
                <a:effectLst/>
                <a:uLnTx/>
                <a:uFillTx/>
                <a:latin typeface="+mn-lt"/>
                <a:ea typeface="+mn-ea"/>
                <a:cs typeface="+mn-cs"/>
              </a:rPr>
              <a:t> can be </a:t>
            </a:r>
            <a:r>
              <a:rPr kumimoji="0" lang="en-US" sz="2000" b="0" i="0" u="none" strike="noStrike" kern="0" cap="none" spc="0" normalizeH="0" noProof="0" dirty="0" err="1" smtClean="0">
                <a:ln>
                  <a:noFill/>
                </a:ln>
                <a:solidFill>
                  <a:schemeClr val="tx1"/>
                </a:solidFill>
                <a:effectLst/>
                <a:uLnTx/>
                <a:uFillTx/>
                <a:latin typeface="+mn-lt"/>
                <a:ea typeface="+mn-ea"/>
                <a:cs typeface="+mn-cs"/>
              </a:rPr>
              <a:t>SIMDize</a:t>
            </a:r>
            <a:r>
              <a:rPr kumimoji="0" lang="en-US" sz="2000" b="0" i="0" u="none" strike="noStrike" kern="0" cap="none" spc="0" normalizeH="0" noProof="0" dirty="0" smtClean="0">
                <a:ln>
                  <a:noFill/>
                </a:ln>
                <a:solidFill>
                  <a:schemeClr val="tx1"/>
                </a:solidFill>
                <a:effectLst/>
                <a:uLnTx/>
                <a:uFillTx/>
                <a:latin typeface="+mn-lt"/>
                <a:ea typeface="+mn-ea"/>
                <a:cs typeface="+mn-cs"/>
              </a:rPr>
              <a:t>, or unroll, or SW prefetch, …</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Given a kernel’s arithmetic intensity (based on DRAM traffic after being filtered by the cache), programmers can inspect the figure, and bound performance.</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Moreover, provides insights as to which optimizations will potentially be beneficial.</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grpSp>
        <p:nvGrpSpPr>
          <p:cNvPr id="3" name="Group 9"/>
          <p:cNvGrpSpPr>
            <a:grpSpLocks/>
          </p:cNvGrpSpPr>
          <p:nvPr/>
        </p:nvGrpSpPr>
        <p:grpSpPr bwMode="auto">
          <a:xfrm>
            <a:off x="685800" y="2286000"/>
            <a:ext cx="4876800" cy="914400"/>
            <a:chOff x="672" y="1536"/>
            <a:chExt cx="3072" cy="576"/>
          </a:xfrm>
        </p:grpSpPr>
        <p:sp>
          <p:nvSpPr>
            <p:cNvPr id="7" name="Text Box 4"/>
            <p:cNvSpPr txBox="1">
              <a:spLocks noChangeArrowheads="1"/>
            </p:cNvSpPr>
            <p:nvPr/>
          </p:nvSpPr>
          <p:spPr bwMode="auto">
            <a:xfrm>
              <a:off x="672" y="1536"/>
              <a:ext cx="1152" cy="576"/>
            </a:xfrm>
            <a:prstGeom prst="rect">
              <a:avLst/>
            </a:prstGeom>
            <a:noFill/>
            <a:ln w="9525">
              <a:noFill/>
              <a:miter lim="800000"/>
              <a:headEnd/>
              <a:tailEnd/>
            </a:ln>
          </p:spPr>
          <p:txBody>
            <a:bodyPr wrap="none" lIns="0" tIns="0" rIns="0" bIns="0" anchor="ctr">
              <a:prstTxWarp prst="textNoShape">
                <a:avLst/>
              </a:prstTxWarp>
            </a:bodyPr>
            <a:lstStyle/>
            <a:p>
              <a:pPr algn="r"/>
              <a:r>
                <a:rPr lang="en-US" sz="2400" b="1" dirty="0"/>
                <a:t>Attainable</a:t>
              </a:r>
            </a:p>
            <a:p>
              <a:pPr algn="r"/>
              <a:r>
                <a:rPr lang="en-US" sz="2400" b="1" dirty="0" err="1"/>
                <a:t>Performance</a:t>
              </a:r>
              <a:r>
                <a:rPr lang="en-US" sz="2400" b="1" baseline="-25000" dirty="0" err="1"/>
                <a:t>ij</a:t>
              </a:r>
              <a:endParaRPr lang="en-US" sz="2400" b="1" dirty="0"/>
            </a:p>
          </p:txBody>
        </p:sp>
        <p:sp>
          <p:nvSpPr>
            <p:cNvPr id="8" name="Text Box 5"/>
            <p:cNvSpPr txBox="1">
              <a:spLocks noChangeArrowheads="1"/>
            </p:cNvSpPr>
            <p:nvPr/>
          </p:nvSpPr>
          <p:spPr bwMode="auto">
            <a:xfrm>
              <a:off x="2028" y="1536"/>
              <a:ext cx="228" cy="576"/>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a:t>= min</a:t>
              </a:r>
            </a:p>
          </p:txBody>
        </p:sp>
        <p:sp>
          <p:nvSpPr>
            <p:cNvPr id="9" name="AutoShape 6"/>
            <p:cNvSpPr>
              <a:spLocks/>
            </p:cNvSpPr>
            <p:nvPr/>
          </p:nvSpPr>
          <p:spPr bwMode="auto">
            <a:xfrm>
              <a:off x="2448" y="1536"/>
              <a:ext cx="96" cy="576"/>
            </a:xfrm>
            <a:prstGeom prst="leftBrace">
              <a:avLst>
                <a:gd name="adj1" fmla="val 50000"/>
                <a:gd name="adj2" fmla="val 50000"/>
              </a:avLst>
            </a:prstGeom>
            <a:noFill/>
            <a:ln w="19050">
              <a:solidFill>
                <a:schemeClr val="tx1"/>
              </a:solidFill>
              <a:round/>
              <a:headEnd/>
              <a:tailEnd/>
            </a:ln>
          </p:spPr>
          <p:txBody>
            <a:bodyPr wrap="none" anchor="ctr">
              <a:prstTxWarp prst="textNoShape">
                <a:avLst/>
              </a:prstTxWarp>
            </a:bodyPr>
            <a:lstStyle/>
            <a:p>
              <a:endParaRPr lang="en-US" sz="2400" b="1"/>
            </a:p>
          </p:txBody>
        </p:sp>
        <p:sp>
          <p:nvSpPr>
            <p:cNvPr id="10" name="Text Box 7"/>
            <p:cNvSpPr txBox="1">
              <a:spLocks noChangeArrowheads="1"/>
            </p:cNvSpPr>
            <p:nvPr/>
          </p:nvSpPr>
          <p:spPr bwMode="auto">
            <a:xfrm>
              <a:off x="2592" y="1536"/>
              <a:ext cx="1152" cy="240"/>
            </a:xfrm>
            <a:prstGeom prst="rect">
              <a:avLst/>
            </a:prstGeom>
            <a:noFill/>
            <a:ln w="9525">
              <a:noFill/>
              <a:miter lim="800000"/>
              <a:headEnd/>
              <a:tailEnd/>
            </a:ln>
          </p:spPr>
          <p:txBody>
            <a:bodyPr wrap="none" lIns="0" tIns="0" rIns="0" bIns="0" anchor="ctr">
              <a:prstTxWarp prst="textNoShape">
                <a:avLst/>
              </a:prstTxWarp>
            </a:bodyPr>
            <a:lstStyle/>
            <a:p>
              <a:r>
                <a:rPr lang="en-US" sz="2400" b="1">
                  <a:solidFill>
                    <a:srgbClr val="0000FF"/>
                  </a:solidFill>
                </a:rPr>
                <a:t>FLOP/s with Optimizations</a:t>
              </a:r>
              <a:r>
                <a:rPr lang="en-US" sz="2400" b="1" baseline="-25000">
                  <a:solidFill>
                    <a:srgbClr val="0000FF"/>
                  </a:solidFill>
                </a:rPr>
                <a:t>1-i</a:t>
              </a:r>
              <a:endParaRPr lang="en-US" sz="2400" b="1">
                <a:solidFill>
                  <a:srgbClr val="0000FF"/>
                </a:solidFill>
              </a:endParaRPr>
            </a:p>
          </p:txBody>
        </p:sp>
        <p:sp>
          <p:nvSpPr>
            <p:cNvPr id="11" name="Text Box 8"/>
            <p:cNvSpPr txBox="1">
              <a:spLocks noChangeArrowheads="1"/>
            </p:cNvSpPr>
            <p:nvPr/>
          </p:nvSpPr>
          <p:spPr bwMode="auto">
            <a:xfrm>
              <a:off x="2592" y="1872"/>
              <a:ext cx="1152" cy="240"/>
            </a:xfrm>
            <a:prstGeom prst="rect">
              <a:avLst/>
            </a:prstGeom>
            <a:noFill/>
            <a:ln w="9525">
              <a:noFill/>
              <a:miter lim="800000"/>
              <a:headEnd/>
              <a:tailEnd/>
            </a:ln>
          </p:spPr>
          <p:txBody>
            <a:bodyPr wrap="none" lIns="0" tIns="0" rIns="0" bIns="0" anchor="ctr">
              <a:prstTxWarp prst="textNoShape">
                <a:avLst/>
              </a:prstTxWarp>
            </a:bodyPr>
            <a:lstStyle/>
            <a:p>
              <a:r>
                <a:rPr lang="en-US" sz="2400" b="1">
                  <a:solidFill>
                    <a:srgbClr val="FF0080"/>
                  </a:solidFill>
                </a:rPr>
                <a:t>AI * Bandwidth with Optimizations</a:t>
              </a:r>
              <a:r>
                <a:rPr lang="en-US" sz="2400" b="1" baseline="-25000">
                  <a:solidFill>
                    <a:srgbClr val="FF0080"/>
                  </a:solidFill>
                </a:rPr>
                <a:t>1-j</a:t>
              </a:r>
              <a:endParaRPr lang="en-US" sz="2400" b="1">
                <a:solidFill>
                  <a:srgbClr val="FF0080"/>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FCB90BEF-790F-7C49-83B9-7481EC60FDCC}" type="slidenum">
              <a:rPr lang="en-US" smtClean="0"/>
              <a:pPr/>
              <a:t>5</a:t>
            </a:fld>
            <a:endParaRPr lang="en-US" smtClean="0"/>
          </a:p>
        </p:txBody>
      </p:sp>
      <p:sp>
        <p:nvSpPr>
          <p:cNvPr id="21507" name="Rectangle 2"/>
          <p:cNvSpPr>
            <a:spLocks noGrp="1" noChangeArrowheads="1"/>
          </p:cNvSpPr>
          <p:nvPr>
            <p:ph type="title"/>
          </p:nvPr>
        </p:nvSpPr>
        <p:spPr>
          <a:xfrm>
            <a:off x="0" y="0"/>
            <a:ext cx="9144000" cy="914400"/>
          </a:xfrm>
          <a:noFill/>
        </p:spPr>
        <p:txBody>
          <a:bodyPr/>
          <a:lstStyle/>
          <a:p>
            <a:pPr eaLnBrk="1" hangingPunct="1"/>
            <a:r>
              <a:rPr lang="en-US" dirty="0"/>
              <a:t>Arithmetic </a:t>
            </a:r>
            <a:r>
              <a:rPr lang="en-US" dirty="0" smtClean="0"/>
              <a:t>Intensity</a:t>
            </a:r>
            <a:endParaRPr lang="en-US" dirty="0"/>
          </a:p>
        </p:txBody>
      </p:sp>
      <p:sp>
        <p:nvSpPr>
          <p:cNvPr id="21508" name="Rectangle 3"/>
          <p:cNvSpPr>
            <a:spLocks noGrp="1" noChangeArrowheads="1"/>
          </p:cNvSpPr>
          <p:nvPr>
            <p:ph type="body" idx="1"/>
          </p:nvPr>
        </p:nvSpPr>
        <p:spPr>
          <a:xfrm>
            <a:off x="455613" y="4114800"/>
            <a:ext cx="8226425" cy="1828800"/>
          </a:xfrm>
          <a:noFill/>
        </p:spPr>
        <p:txBody>
          <a:bodyPr/>
          <a:lstStyle/>
          <a:p>
            <a:pPr marL="346075" indent="-346075" eaLnBrk="1" hangingPunct="1">
              <a:lnSpc>
                <a:spcPct val="90000"/>
              </a:lnSpc>
            </a:pPr>
            <a:r>
              <a:rPr lang="en-US" sz="1800" b="1" dirty="0" smtClean="0">
                <a:solidFill>
                  <a:srgbClr val="0000FF"/>
                </a:solidFill>
              </a:rPr>
              <a:t>True </a:t>
            </a:r>
            <a:r>
              <a:rPr lang="en-US" sz="1800" b="1" dirty="0">
                <a:solidFill>
                  <a:srgbClr val="0000FF"/>
                </a:solidFill>
              </a:rPr>
              <a:t>Arithmetic Intensity (AI) ~ Total Flops / Total DRAM Bytes</a:t>
            </a:r>
            <a:endParaRPr lang="en-US" sz="1800" b="1" dirty="0" smtClean="0"/>
          </a:p>
          <a:p>
            <a:pPr marL="346075" indent="-346075" eaLnBrk="1" hangingPunct="1">
              <a:lnSpc>
                <a:spcPct val="90000"/>
              </a:lnSpc>
            </a:pPr>
            <a:endParaRPr lang="en-US" sz="1800" dirty="0" smtClean="0"/>
          </a:p>
          <a:p>
            <a:pPr marL="346075" indent="-346075" eaLnBrk="1" hangingPunct="1">
              <a:lnSpc>
                <a:spcPct val="90000"/>
              </a:lnSpc>
            </a:pPr>
            <a:r>
              <a:rPr lang="en-US" sz="1800" dirty="0" smtClean="0"/>
              <a:t>Some </a:t>
            </a:r>
            <a:r>
              <a:rPr lang="en-US" sz="1800" dirty="0"/>
              <a:t>HPC kernels have an arithmetic intensity that scales with problem size (increased temporal locality</a:t>
            </a:r>
            <a:r>
              <a:rPr lang="en-US" sz="1800" dirty="0" smtClean="0"/>
              <a:t>)</a:t>
            </a:r>
          </a:p>
          <a:p>
            <a:pPr marL="346075" indent="-346075" eaLnBrk="1" hangingPunct="1">
              <a:lnSpc>
                <a:spcPct val="90000"/>
              </a:lnSpc>
            </a:pPr>
            <a:r>
              <a:rPr lang="en-US" sz="1800" dirty="0" smtClean="0"/>
              <a:t>Others have constant intensity</a:t>
            </a:r>
          </a:p>
          <a:p>
            <a:pPr marL="346075" indent="-346075" eaLnBrk="1" hangingPunct="1">
              <a:lnSpc>
                <a:spcPct val="90000"/>
              </a:lnSpc>
            </a:pPr>
            <a:endParaRPr lang="en-US" sz="1800" dirty="0" smtClean="0"/>
          </a:p>
          <a:p>
            <a:pPr marL="346075" indent="-346075" eaLnBrk="1" hangingPunct="1">
              <a:lnSpc>
                <a:spcPct val="90000"/>
              </a:lnSpc>
            </a:pPr>
            <a:r>
              <a:rPr lang="en-US" sz="1800" dirty="0" smtClean="0"/>
              <a:t>Arithmetic </a:t>
            </a:r>
            <a:r>
              <a:rPr lang="en-US" sz="1800" dirty="0"/>
              <a:t>intensity is ultimately limited by compulsory traffic</a:t>
            </a:r>
          </a:p>
          <a:p>
            <a:pPr marL="346075" indent="-346075" eaLnBrk="1" hangingPunct="1">
              <a:lnSpc>
                <a:spcPct val="90000"/>
              </a:lnSpc>
            </a:pPr>
            <a:r>
              <a:rPr lang="en-US" sz="1800" dirty="0"/>
              <a:t>Arithmetic intensity is diminished by conflict or capacity misses.</a:t>
            </a:r>
          </a:p>
        </p:txBody>
      </p:sp>
      <p:sp>
        <p:nvSpPr>
          <p:cNvPr id="598020" name="AutoShape 4"/>
          <p:cNvSpPr>
            <a:spLocks noChangeArrowheads="1"/>
          </p:cNvSpPr>
          <p:nvPr/>
        </p:nvSpPr>
        <p:spPr bwMode="auto">
          <a:xfrm>
            <a:off x="1600200" y="1828800"/>
            <a:ext cx="6400800" cy="914400"/>
          </a:xfrm>
          <a:prstGeom prst="rightArrow">
            <a:avLst>
              <a:gd name="adj1" fmla="val 50000"/>
              <a:gd name="adj2" fmla="val 50523"/>
            </a:avLst>
          </a:prstGeom>
          <a:gradFill rotWithShape="0">
            <a:gsLst>
              <a:gs pos="0">
                <a:srgbClr val="FF0000"/>
              </a:gs>
              <a:gs pos="100000">
                <a:srgbClr val="FFFF00"/>
              </a:gs>
            </a:gsLst>
            <a:lin ang="0" scaled="1"/>
          </a:gradFill>
          <a:ln w="9525">
            <a:no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p>
        </p:txBody>
      </p:sp>
      <p:sp>
        <p:nvSpPr>
          <p:cNvPr id="598021" name="Text Box 5"/>
          <p:cNvSpPr txBox="1">
            <a:spLocks noChangeArrowheads="1"/>
          </p:cNvSpPr>
          <p:nvPr/>
        </p:nvSpPr>
        <p:spPr bwMode="auto">
          <a:xfrm flipH="1">
            <a:off x="2057400" y="2105025"/>
            <a:ext cx="5486400" cy="363538"/>
          </a:xfrm>
          <a:prstGeom prst="rect">
            <a:avLst/>
          </a:prstGeom>
          <a:noFill/>
          <a:ln w="12700">
            <a:noFill/>
            <a:miter lim="800000"/>
            <a:headEnd/>
            <a:tailEnd/>
          </a:ln>
          <a:effectLst/>
        </p:spPr>
        <p:txBody>
          <a:bodyPr lIns="88900" tIns="44450" rIns="88900" bIns="44450" anchor="ctr">
            <a:prstTxWarp prst="textNoShape">
              <a:avLst/>
            </a:prstTxWarp>
            <a:spAutoFit/>
          </a:bodyPr>
          <a:lstStyle/>
          <a:p>
            <a:pPr algn="ctr">
              <a:lnSpc>
                <a:spcPct val="90000"/>
              </a:lnSpc>
              <a:spcBef>
                <a:spcPct val="30000"/>
              </a:spcBef>
              <a:defRPr/>
            </a:pPr>
            <a:r>
              <a:rPr lang="en-US" sz="2000" b="1">
                <a:solidFill>
                  <a:srgbClr val="800000">
                    <a:alpha val="67000"/>
                  </a:srgbClr>
                </a:solidFill>
                <a:latin typeface="Arial Black" pitchFamily="-110" charset="0"/>
              </a:rPr>
              <a:t>A r i t h m e t i c  I n t e n s i t y</a:t>
            </a:r>
          </a:p>
        </p:txBody>
      </p:sp>
      <p:sp>
        <p:nvSpPr>
          <p:cNvPr id="21511" name="AutoShape 6"/>
          <p:cNvSpPr>
            <a:spLocks/>
          </p:cNvSpPr>
          <p:nvPr/>
        </p:nvSpPr>
        <p:spPr bwMode="auto">
          <a:xfrm rot="16200000" flipH="1">
            <a:off x="6060281" y="416719"/>
            <a:ext cx="147638" cy="2971800"/>
          </a:xfrm>
          <a:prstGeom prst="leftBrace">
            <a:avLst>
              <a:gd name="adj1" fmla="val 167741"/>
              <a:gd name="adj2" fmla="val 50000"/>
            </a:avLst>
          </a:prstGeom>
          <a:noFill/>
          <a:ln w="12700">
            <a:solidFill>
              <a:schemeClr val="tx1"/>
            </a:solidFill>
            <a:round/>
            <a:headEnd/>
            <a:tailEnd/>
          </a:ln>
        </p:spPr>
        <p:txBody>
          <a:bodyPr lIns="88900" tIns="44450" rIns="88900" bIns="44450" anchor="ctr">
            <a:prstTxWarp prst="textNoShape">
              <a:avLst/>
            </a:prstTxWarp>
            <a:spAutoFit/>
          </a:bodyPr>
          <a:lstStyle/>
          <a:p>
            <a:endParaRPr lang="en-US"/>
          </a:p>
        </p:txBody>
      </p:sp>
      <p:sp>
        <p:nvSpPr>
          <p:cNvPr id="21512" name="AutoShape 7"/>
          <p:cNvSpPr>
            <a:spLocks/>
          </p:cNvSpPr>
          <p:nvPr/>
        </p:nvSpPr>
        <p:spPr bwMode="auto">
          <a:xfrm rot="16200000" flipH="1">
            <a:off x="2670175" y="760412"/>
            <a:ext cx="152400" cy="2286000"/>
          </a:xfrm>
          <a:prstGeom prst="leftBrace">
            <a:avLst>
              <a:gd name="adj1" fmla="val 133160"/>
              <a:gd name="adj2" fmla="val 50000"/>
            </a:avLst>
          </a:prstGeom>
          <a:noFill/>
          <a:ln w="12700">
            <a:solidFill>
              <a:schemeClr val="tx1"/>
            </a:solidFill>
            <a:round/>
            <a:headEnd/>
            <a:tailEnd/>
          </a:ln>
        </p:spPr>
        <p:txBody>
          <a:bodyPr lIns="88900" tIns="44450" rIns="88900" bIns="44450" anchor="ctr">
            <a:prstTxWarp prst="textNoShape">
              <a:avLst/>
            </a:prstTxWarp>
            <a:spAutoFit/>
          </a:bodyPr>
          <a:lstStyle/>
          <a:p>
            <a:endParaRPr lang="en-US"/>
          </a:p>
        </p:txBody>
      </p:sp>
      <p:sp>
        <p:nvSpPr>
          <p:cNvPr id="21513" name="AutoShape 8"/>
          <p:cNvSpPr>
            <a:spLocks/>
          </p:cNvSpPr>
          <p:nvPr/>
        </p:nvSpPr>
        <p:spPr bwMode="auto">
          <a:xfrm rot="16200000" flipH="1">
            <a:off x="4305300" y="647700"/>
            <a:ext cx="228600" cy="2133600"/>
          </a:xfrm>
          <a:prstGeom prst="leftBrace">
            <a:avLst>
              <a:gd name="adj1" fmla="val 77778"/>
              <a:gd name="adj2" fmla="val 50000"/>
            </a:avLst>
          </a:prstGeom>
          <a:noFill/>
          <a:ln w="12700">
            <a:solidFill>
              <a:schemeClr val="tx1"/>
            </a:solidFill>
            <a:round/>
            <a:headEnd/>
            <a:tailEnd/>
          </a:ln>
        </p:spPr>
        <p:txBody>
          <a:bodyPr lIns="88900" tIns="44450" rIns="88900" bIns="44450" anchor="ctr">
            <a:prstTxWarp prst="textNoShape">
              <a:avLst/>
            </a:prstTxWarp>
            <a:spAutoFit/>
          </a:bodyPr>
          <a:lstStyle/>
          <a:p>
            <a:endParaRPr lang="en-US"/>
          </a:p>
        </p:txBody>
      </p:sp>
      <p:sp>
        <p:nvSpPr>
          <p:cNvPr id="21514" name="Text Box 9"/>
          <p:cNvSpPr txBox="1">
            <a:spLocks noChangeArrowheads="1"/>
          </p:cNvSpPr>
          <p:nvPr/>
        </p:nvSpPr>
        <p:spPr bwMode="auto">
          <a:xfrm flipH="1">
            <a:off x="5562600" y="1600200"/>
            <a:ext cx="1230312" cy="228600"/>
          </a:xfrm>
          <a:prstGeom prst="rect">
            <a:avLst/>
          </a:prstGeom>
          <a:noFill/>
          <a:ln w="12700">
            <a:noFill/>
            <a:miter lim="800000"/>
            <a:headEnd/>
            <a:tailEnd/>
          </a:ln>
        </p:spPr>
        <p:txBody>
          <a:bodyPr wrap="none" lIns="0" tIns="0" rIns="0" bIns="0" anchor="ctr">
            <a:prstTxWarp prst="textNoShape">
              <a:avLst/>
            </a:prstTxWarp>
          </a:bodyPr>
          <a:lstStyle/>
          <a:p>
            <a:pPr algn="ctr">
              <a:lnSpc>
                <a:spcPct val="90000"/>
              </a:lnSpc>
              <a:spcBef>
                <a:spcPct val="30000"/>
              </a:spcBef>
            </a:pPr>
            <a:r>
              <a:rPr lang="en-US" sz="1300" dirty="0"/>
              <a:t>O( N )</a:t>
            </a:r>
          </a:p>
        </p:txBody>
      </p:sp>
      <p:sp>
        <p:nvSpPr>
          <p:cNvPr id="21515" name="Text Box 10"/>
          <p:cNvSpPr txBox="1">
            <a:spLocks noChangeArrowheads="1"/>
          </p:cNvSpPr>
          <p:nvPr/>
        </p:nvSpPr>
        <p:spPr bwMode="auto">
          <a:xfrm flipH="1">
            <a:off x="3962400" y="1371600"/>
            <a:ext cx="914400" cy="228600"/>
          </a:xfrm>
          <a:prstGeom prst="rect">
            <a:avLst/>
          </a:prstGeom>
          <a:noFill/>
          <a:ln w="12700">
            <a:noFill/>
            <a:miter lim="800000"/>
            <a:headEnd/>
            <a:tailEnd/>
          </a:ln>
        </p:spPr>
        <p:txBody>
          <a:bodyPr wrap="none" lIns="0" tIns="0" rIns="0" bIns="0" anchor="ctr">
            <a:prstTxWarp prst="textNoShape">
              <a:avLst/>
            </a:prstTxWarp>
          </a:bodyPr>
          <a:lstStyle/>
          <a:p>
            <a:pPr algn="ctr">
              <a:lnSpc>
                <a:spcPct val="90000"/>
              </a:lnSpc>
              <a:spcBef>
                <a:spcPct val="30000"/>
              </a:spcBef>
            </a:pPr>
            <a:r>
              <a:rPr lang="en-US" sz="1300" dirty="0"/>
              <a:t>O( </a:t>
            </a:r>
            <a:r>
              <a:rPr lang="en-US" sz="1300" dirty="0" err="1"/>
              <a:t>log(N</a:t>
            </a:r>
            <a:r>
              <a:rPr lang="en-US" sz="1300" dirty="0"/>
              <a:t>) )</a:t>
            </a:r>
          </a:p>
        </p:txBody>
      </p:sp>
      <p:sp>
        <p:nvSpPr>
          <p:cNvPr id="21516" name="Text Box 11"/>
          <p:cNvSpPr txBox="1">
            <a:spLocks noChangeArrowheads="1"/>
          </p:cNvSpPr>
          <p:nvPr/>
        </p:nvSpPr>
        <p:spPr bwMode="auto">
          <a:xfrm flipH="1">
            <a:off x="2286000" y="1600200"/>
            <a:ext cx="914400" cy="228600"/>
          </a:xfrm>
          <a:prstGeom prst="rect">
            <a:avLst/>
          </a:prstGeom>
          <a:noFill/>
          <a:ln w="12700">
            <a:noFill/>
            <a:miter lim="800000"/>
            <a:headEnd/>
            <a:tailEnd/>
          </a:ln>
        </p:spPr>
        <p:txBody>
          <a:bodyPr wrap="none" lIns="0" tIns="0" rIns="0" bIns="0" anchor="ctr">
            <a:prstTxWarp prst="textNoShape">
              <a:avLst/>
            </a:prstTxWarp>
          </a:bodyPr>
          <a:lstStyle/>
          <a:p>
            <a:pPr algn="ctr">
              <a:lnSpc>
                <a:spcPct val="90000"/>
              </a:lnSpc>
              <a:spcBef>
                <a:spcPct val="30000"/>
              </a:spcBef>
            </a:pPr>
            <a:r>
              <a:rPr lang="en-US" sz="1300" dirty="0"/>
              <a:t>O( 1 )</a:t>
            </a:r>
          </a:p>
        </p:txBody>
      </p:sp>
      <p:sp>
        <p:nvSpPr>
          <p:cNvPr id="21517" name="Line 12"/>
          <p:cNvSpPr>
            <a:spLocks noChangeShapeType="1"/>
          </p:cNvSpPr>
          <p:nvPr/>
        </p:nvSpPr>
        <p:spPr bwMode="auto">
          <a:xfrm flipH="1">
            <a:off x="2133600" y="2438400"/>
            <a:ext cx="0" cy="685800"/>
          </a:xfrm>
          <a:prstGeom prst="line">
            <a:avLst/>
          </a:prstGeom>
          <a:noFill/>
          <a:ln w="12700">
            <a:solidFill>
              <a:schemeClr val="tx1"/>
            </a:solidFill>
            <a:round/>
            <a:headEnd type="oval" w="med" len="med"/>
            <a:tailEnd/>
          </a:ln>
        </p:spPr>
        <p:txBody>
          <a:bodyPr wrap="none" lIns="88900" tIns="44450" rIns="88900" bIns="44450" anchor="ctr">
            <a:prstTxWarp prst="textNoShape">
              <a:avLst/>
            </a:prstTxWarp>
            <a:spAutoFit/>
          </a:bodyPr>
          <a:lstStyle/>
          <a:p>
            <a:endParaRPr lang="en-US"/>
          </a:p>
        </p:txBody>
      </p:sp>
      <p:sp>
        <p:nvSpPr>
          <p:cNvPr id="21518" name="Text Box 13"/>
          <p:cNvSpPr txBox="1">
            <a:spLocks noChangeArrowheads="1"/>
          </p:cNvSpPr>
          <p:nvPr/>
        </p:nvSpPr>
        <p:spPr bwMode="auto">
          <a:xfrm flipH="1">
            <a:off x="1143000" y="2971800"/>
            <a:ext cx="914400" cy="304800"/>
          </a:xfrm>
          <a:prstGeom prst="rect">
            <a:avLst/>
          </a:prstGeom>
          <a:noFill/>
          <a:ln w="12700">
            <a:noFill/>
            <a:miter lim="800000"/>
            <a:headEnd/>
            <a:tailEnd/>
          </a:ln>
        </p:spPr>
        <p:txBody>
          <a:bodyPr wrap="none" lIns="0" tIns="0" rIns="0" bIns="0" anchor="ctr">
            <a:prstTxWarp prst="textNoShape">
              <a:avLst/>
            </a:prstTxWarp>
          </a:bodyPr>
          <a:lstStyle/>
          <a:p>
            <a:pPr algn="r">
              <a:lnSpc>
                <a:spcPct val="90000"/>
              </a:lnSpc>
              <a:spcBef>
                <a:spcPct val="30000"/>
              </a:spcBef>
            </a:pPr>
            <a:r>
              <a:rPr lang="en-US" sz="1300"/>
              <a:t>SpMV, BLAS1,2</a:t>
            </a:r>
          </a:p>
        </p:txBody>
      </p:sp>
      <p:sp>
        <p:nvSpPr>
          <p:cNvPr id="21519" name="Line 14"/>
          <p:cNvSpPr>
            <a:spLocks noChangeShapeType="1"/>
          </p:cNvSpPr>
          <p:nvPr/>
        </p:nvSpPr>
        <p:spPr bwMode="auto">
          <a:xfrm flipH="1">
            <a:off x="2819400" y="2438400"/>
            <a:ext cx="0" cy="990600"/>
          </a:xfrm>
          <a:prstGeom prst="line">
            <a:avLst/>
          </a:prstGeom>
          <a:noFill/>
          <a:ln w="12700">
            <a:solidFill>
              <a:schemeClr val="tx1"/>
            </a:solidFill>
            <a:round/>
            <a:headEnd type="oval" w="med" len="med"/>
            <a:tailEnd/>
          </a:ln>
        </p:spPr>
        <p:txBody>
          <a:bodyPr lIns="88900" tIns="44450" rIns="88900" bIns="44450" anchor="ctr">
            <a:prstTxWarp prst="textNoShape">
              <a:avLst/>
            </a:prstTxWarp>
            <a:spAutoFit/>
          </a:bodyPr>
          <a:lstStyle/>
          <a:p>
            <a:endParaRPr lang="en-US"/>
          </a:p>
        </p:txBody>
      </p:sp>
      <p:sp>
        <p:nvSpPr>
          <p:cNvPr id="21520" name="Text Box 15"/>
          <p:cNvSpPr txBox="1">
            <a:spLocks noChangeArrowheads="1"/>
          </p:cNvSpPr>
          <p:nvPr/>
        </p:nvSpPr>
        <p:spPr bwMode="auto">
          <a:xfrm flipH="1">
            <a:off x="1828800" y="3276600"/>
            <a:ext cx="914400" cy="304800"/>
          </a:xfrm>
          <a:prstGeom prst="rect">
            <a:avLst/>
          </a:prstGeom>
          <a:noFill/>
          <a:ln w="12700">
            <a:noFill/>
            <a:miter lim="800000"/>
            <a:headEnd/>
            <a:tailEnd/>
          </a:ln>
        </p:spPr>
        <p:txBody>
          <a:bodyPr wrap="none" lIns="0" tIns="0" rIns="0" bIns="0" anchor="ctr">
            <a:prstTxWarp prst="textNoShape">
              <a:avLst/>
            </a:prstTxWarp>
          </a:bodyPr>
          <a:lstStyle/>
          <a:p>
            <a:pPr algn="r">
              <a:lnSpc>
                <a:spcPct val="90000"/>
              </a:lnSpc>
              <a:spcBef>
                <a:spcPct val="30000"/>
              </a:spcBef>
            </a:pPr>
            <a:r>
              <a:rPr lang="en-US" sz="1300"/>
              <a:t>Stencils (PDEs)</a:t>
            </a:r>
          </a:p>
        </p:txBody>
      </p:sp>
      <p:sp>
        <p:nvSpPr>
          <p:cNvPr id="21521" name="Line 16"/>
          <p:cNvSpPr>
            <a:spLocks noChangeShapeType="1"/>
          </p:cNvSpPr>
          <p:nvPr/>
        </p:nvSpPr>
        <p:spPr bwMode="auto">
          <a:xfrm flipH="1">
            <a:off x="3505200" y="2438400"/>
            <a:ext cx="0" cy="1295400"/>
          </a:xfrm>
          <a:prstGeom prst="line">
            <a:avLst/>
          </a:prstGeom>
          <a:noFill/>
          <a:ln w="12700">
            <a:solidFill>
              <a:schemeClr val="tx1"/>
            </a:solidFill>
            <a:round/>
            <a:headEnd type="oval" w="med" len="med"/>
            <a:tailEnd/>
          </a:ln>
        </p:spPr>
        <p:txBody>
          <a:bodyPr lIns="88900" tIns="44450" rIns="88900" bIns="44450" anchor="ctr">
            <a:prstTxWarp prst="textNoShape">
              <a:avLst/>
            </a:prstTxWarp>
            <a:spAutoFit/>
          </a:bodyPr>
          <a:lstStyle/>
          <a:p>
            <a:endParaRPr lang="en-US"/>
          </a:p>
        </p:txBody>
      </p:sp>
      <p:sp>
        <p:nvSpPr>
          <p:cNvPr id="21522" name="Text Box 17"/>
          <p:cNvSpPr txBox="1">
            <a:spLocks noChangeArrowheads="1"/>
          </p:cNvSpPr>
          <p:nvPr/>
        </p:nvSpPr>
        <p:spPr bwMode="auto">
          <a:xfrm flipH="1">
            <a:off x="2514600" y="3581400"/>
            <a:ext cx="914400" cy="304800"/>
          </a:xfrm>
          <a:prstGeom prst="rect">
            <a:avLst/>
          </a:prstGeom>
          <a:noFill/>
          <a:ln w="12700">
            <a:noFill/>
            <a:miter lim="800000"/>
            <a:headEnd/>
            <a:tailEnd/>
          </a:ln>
        </p:spPr>
        <p:txBody>
          <a:bodyPr wrap="none" lIns="0" tIns="0" rIns="0" bIns="0" anchor="ctr">
            <a:prstTxWarp prst="textNoShape">
              <a:avLst/>
            </a:prstTxWarp>
          </a:bodyPr>
          <a:lstStyle/>
          <a:p>
            <a:pPr algn="r">
              <a:lnSpc>
                <a:spcPct val="90000"/>
              </a:lnSpc>
              <a:spcBef>
                <a:spcPct val="30000"/>
              </a:spcBef>
            </a:pPr>
            <a:r>
              <a:rPr lang="en-US" sz="1300"/>
              <a:t>Lattice Methods</a:t>
            </a:r>
          </a:p>
        </p:txBody>
      </p:sp>
      <p:sp>
        <p:nvSpPr>
          <p:cNvPr id="21523" name="Line 18"/>
          <p:cNvSpPr>
            <a:spLocks noChangeShapeType="1"/>
          </p:cNvSpPr>
          <p:nvPr/>
        </p:nvSpPr>
        <p:spPr bwMode="auto">
          <a:xfrm flipH="1">
            <a:off x="4191000" y="2438400"/>
            <a:ext cx="0" cy="685800"/>
          </a:xfrm>
          <a:prstGeom prst="line">
            <a:avLst/>
          </a:prstGeom>
          <a:noFill/>
          <a:ln w="12700">
            <a:solidFill>
              <a:schemeClr val="tx1"/>
            </a:solidFill>
            <a:round/>
            <a:headEnd type="oval" w="med" len="med"/>
            <a:tailEnd/>
          </a:ln>
        </p:spPr>
        <p:txBody>
          <a:bodyPr wrap="none" lIns="88900" tIns="44450" rIns="88900" bIns="44450" anchor="ctr">
            <a:prstTxWarp prst="textNoShape">
              <a:avLst/>
            </a:prstTxWarp>
            <a:spAutoFit/>
          </a:bodyPr>
          <a:lstStyle/>
          <a:p>
            <a:endParaRPr lang="en-US"/>
          </a:p>
        </p:txBody>
      </p:sp>
      <p:sp>
        <p:nvSpPr>
          <p:cNvPr id="21524" name="Text Box 19"/>
          <p:cNvSpPr txBox="1">
            <a:spLocks noChangeArrowheads="1"/>
          </p:cNvSpPr>
          <p:nvPr/>
        </p:nvSpPr>
        <p:spPr bwMode="auto">
          <a:xfrm flipH="1">
            <a:off x="3200400" y="2971800"/>
            <a:ext cx="914400" cy="304800"/>
          </a:xfrm>
          <a:prstGeom prst="rect">
            <a:avLst/>
          </a:prstGeom>
          <a:noFill/>
          <a:ln w="12700">
            <a:noFill/>
            <a:miter lim="800000"/>
            <a:headEnd/>
            <a:tailEnd/>
          </a:ln>
        </p:spPr>
        <p:txBody>
          <a:bodyPr wrap="none" lIns="0" tIns="0" rIns="0" bIns="0" anchor="ctr">
            <a:prstTxWarp prst="textNoShape">
              <a:avLst/>
            </a:prstTxWarp>
          </a:bodyPr>
          <a:lstStyle/>
          <a:p>
            <a:pPr algn="r">
              <a:lnSpc>
                <a:spcPct val="90000"/>
              </a:lnSpc>
              <a:spcBef>
                <a:spcPct val="30000"/>
              </a:spcBef>
            </a:pPr>
            <a:r>
              <a:rPr lang="en-US" sz="1300"/>
              <a:t>FFTs</a:t>
            </a:r>
          </a:p>
        </p:txBody>
      </p:sp>
      <p:sp>
        <p:nvSpPr>
          <p:cNvPr id="21525" name="Line 20"/>
          <p:cNvSpPr>
            <a:spLocks noChangeShapeType="1"/>
          </p:cNvSpPr>
          <p:nvPr/>
        </p:nvSpPr>
        <p:spPr bwMode="auto">
          <a:xfrm flipH="1">
            <a:off x="6172200" y="2438400"/>
            <a:ext cx="0" cy="990600"/>
          </a:xfrm>
          <a:prstGeom prst="line">
            <a:avLst/>
          </a:prstGeom>
          <a:noFill/>
          <a:ln w="12700">
            <a:solidFill>
              <a:schemeClr val="tx1"/>
            </a:solidFill>
            <a:round/>
            <a:headEnd type="oval" w="med" len="med"/>
            <a:tailEnd/>
          </a:ln>
        </p:spPr>
        <p:txBody>
          <a:bodyPr lIns="88900" tIns="44450" rIns="88900" bIns="44450" anchor="ctr">
            <a:prstTxWarp prst="textNoShape">
              <a:avLst/>
            </a:prstTxWarp>
            <a:spAutoFit/>
          </a:bodyPr>
          <a:lstStyle/>
          <a:p>
            <a:endParaRPr lang="en-US"/>
          </a:p>
        </p:txBody>
      </p:sp>
      <p:sp>
        <p:nvSpPr>
          <p:cNvPr id="21526" name="Text Box 21"/>
          <p:cNvSpPr txBox="1">
            <a:spLocks noChangeArrowheads="1"/>
          </p:cNvSpPr>
          <p:nvPr/>
        </p:nvSpPr>
        <p:spPr bwMode="auto">
          <a:xfrm flipH="1">
            <a:off x="5181600" y="3276600"/>
            <a:ext cx="914400" cy="304800"/>
          </a:xfrm>
          <a:prstGeom prst="rect">
            <a:avLst/>
          </a:prstGeom>
          <a:noFill/>
          <a:ln w="12700">
            <a:noFill/>
            <a:miter lim="800000"/>
            <a:headEnd/>
            <a:tailEnd/>
          </a:ln>
        </p:spPr>
        <p:txBody>
          <a:bodyPr wrap="none" lIns="0" tIns="0" rIns="0" bIns="0" anchor="ctr">
            <a:prstTxWarp prst="textNoShape">
              <a:avLst/>
            </a:prstTxWarp>
          </a:bodyPr>
          <a:lstStyle/>
          <a:p>
            <a:pPr algn="r">
              <a:lnSpc>
                <a:spcPct val="90000"/>
              </a:lnSpc>
              <a:spcBef>
                <a:spcPct val="30000"/>
              </a:spcBef>
            </a:pPr>
            <a:r>
              <a:rPr lang="en-US" sz="1300"/>
              <a:t>Dense Linear Algebra</a:t>
            </a:r>
          </a:p>
          <a:p>
            <a:pPr algn="r">
              <a:lnSpc>
                <a:spcPct val="90000"/>
              </a:lnSpc>
              <a:spcBef>
                <a:spcPct val="30000"/>
              </a:spcBef>
            </a:pPr>
            <a:r>
              <a:rPr lang="en-US" sz="1300"/>
              <a:t>(BLAS3)</a:t>
            </a:r>
          </a:p>
        </p:txBody>
      </p:sp>
      <p:sp>
        <p:nvSpPr>
          <p:cNvPr id="21527" name="Line 22"/>
          <p:cNvSpPr>
            <a:spLocks noChangeShapeType="1"/>
          </p:cNvSpPr>
          <p:nvPr/>
        </p:nvSpPr>
        <p:spPr bwMode="auto">
          <a:xfrm flipH="1">
            <a:off x="7467600" y="2438400"/>
            <a:ext cx="0" cy="1295400"/>
          </a:xfrm>
          <a:prstGeom prst="line">
            <a:avLst/>
          </a:prstGeom>
          <a:noFill/>
          <a:ln w="12700">
            <a:solidFill>
              <a:schemeClr val="tx1"/>
            </a:solidFill>
            <a:round/>
            <a:headEnd type="oval" w="med" len="med"/>
            <a:tailEnd/>
          </a:ln>
        </p:spPr>
        <p:txBody>
          <a:bodyPr lIns="88900" tIns="44450" rIns="88900" bIns="44450" anchor="ctr">
            <a:prstTxWarp prst="textNoShape">
              <a:avLst/>
            </a:prstTxWarp>
            <a:spAutoFit/>
          </a:bodyPr>
          <a:lstStyle/>
          <a:p>
            <a:endParaRPr lang="en-US"/>
          </a:p>
        </p:txBody>
      </p:sp>
      <p:sp>
        <p:nvSpPr>
          <p:cNvPr id="21528" name="Text Box 23"/>
          <p:cNvSpPr txBox="1">
            <a:spLocks noChangeArrowheads="1"/>
          </p:cNvSpPr>
          <p:nvPr/>
        </p:nvSpPr>
        <p:spPr bwMode="auto">
          <a:xfrm flipH="1">
            <a:off x="6477000" y="3581400"/>
            <a:ext cx="914400" cy="304800"/>
          </a:xfrm>
          <a:prstGeom prst="rect">
            <a:avLst/>
          </a:prstGeom>
          <a:noFill/>
          <a:ln w="12700">
            <a:noFill/>
            <a:miter lim="800000"/>
            <a:headEnd/>
            <a:tailEnd/>
          </a:ln>
        </p:spPr>
        <p:txBody>
          <a:bodyPr wrap="none" lIns="0" tIns="0" rIns="0" bIns="0" anchor="ctr">
            <a:prstTxWarp prst="textNoShape">
              <a:avLst/>
            </a:prstTxWarp>
          </a:bodyPr>
          <a:lstStyle/>
          <a:p>
            <a:pPr algn="r">
              <a:lnSpc>
                <a:spcPct val="90000"/>
              </a:lnSpc>
              <a:spcBef>
                <a:spcPct val="30000"/>
              </a:spcBef>
            </a:pPr>
            <a:r>
              <a:rPr lang="en-US" sz="1300"/>
              <a:t>Particle Methods</a:t>
            </a:r>
          </a:p>
        </p:txBody>
      </p:sp>
      <p:sp>
        <p:nvSpPr>
          <p:cNvPr id="21529" name="Oval 24"/>
          <p:cNvSpPr>
            <a:spLocks noChangeArrowheads="1"/>
          </p:cNvSpPr>
          <p:nvPr/>
        </p:nvSpPr>
        <p:spPr bwMode="auto">
          <a:xfrm rot="900000">
            <a:off x="762000" y="2971800"/>
            <a:ext cx="2741613" cy="914400"/>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9" grpId="0" animBg="1"/>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r>
              <a:rPr lang="en-US" sz="1600" dirty="0" smtClean="0"/>
              <a:t/>
            </a:r>
            <a:br>
              <a:rPr lang="en-US" sz="1600" dirty="0" smtClean="0"/>
            </a:br>
            <a:r>
              <a:rPr lang="en-US" sz="1600" dirty="0" smtClean="0"/>
              <a:t>Basic Concept</a:t>
            </a:r>
            <a:endParaRPr lang="en-US"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50</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Plot on log-log scale</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Given AI, we can easily bound performance</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But architectures are much more complicated</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kumimoji="0" lang="en-US" sz="20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We will bound performance as we eliminate specific forms of in-core parallelism</a:t>
            </a: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grpSp>
        <p:nvGrpSpPr>
          <p:cNvPr id="3" name="Group 66"/>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6"/>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dirty="0"/>
              <a:t>actual </a:t>
            </a:r>
            <a:r>
              <a:rPr lang="en-US" sz="2400" dirty="0" err="1"/>
              <a:t>FLOP:Byte</a:t>
            </a:r>
            <a:r>
              <a:rPr lang="en-US" sz="2400" dirty="0"/>
              <a:t> ratio</a:t>
            </a:r>
          </a:p>
        </p:txBody>
      </p:sp>
      <p:sp>
        <p:nvSpPr>
          <p:cNvPr id="24" name="Text Box 27"/>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sp>
        <p:nvSpPr>
          <p:cNvPr id="25" name="Text Box 43"/>
          <p:cNvSpPr txBox="1">
            <a:spLocks noChangeAspect="1" noChangeArrowheads="1"/>
          </p:cNvSpPr>
          <p:nvPr/>
        </p:nvSpPr>
        <p:spPr bwMode="auto">
          <a:xfrm>
            <a:off x="16017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a:t>Opteron 2356</a:t>
            </a:r>
          </a:p>
          <a:p>
            <a:pPr algn="ctr"/>
            <a:r>
              <a:rPr lang="en-US" sz="2400" b="1"/>
              <a:t>(Barcelona)</a:t>
            </a:r>
          </a:p>
        </p:txBody>
      </p:sp>
      <p:grpSp>
        <p:nvGrpSpPr>
          <p:cNvPr id="6" name="Group 68"/>
          <p:cNvGrpSpPr>
            <a:grpSpLocks/>
          </p:cNvGrpSpPr>
          <p:nvPr/>
        </p:nvGrpSpPr>
        <p:grpSpPr bwMode="auto">
          <a:xfrm>
            <a:off x="696913" y="1373188"/>
            <a:ext cx="4332287" cy="4799012"/>
            <a:chOff x="439" y="865"/>
            <a:chExt cx="2729" cy="3023"/>
          </a:xfrm>
        </p:grpSpPr>
        <p:sp>
          <p:nvSpPr>
            <p:cNvPr id="27" name="Text Box 22"/>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8" name="Text Box 23"/>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9" name="Text Box 24"/>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30" name="Text Box 28"/>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1" name="Text Box 29"/>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2" name="Text Box 30"/>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3" name="Text Box 31"/>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4" name="Text Box 32"/>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5" name="Text Box 33"/>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6" name="Text Box 34"/>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7" name="Text Box 35"/>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8" name="Text Box 36"/>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9" name="Text Box 37"/>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40" name="Text Box 38"/>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1" name="Text Box 39"/>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2" name="Text Box 40"/>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3" name="Text Box 41"/>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4" name="Text Box 42"/>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sp>
        <p:nvSpPr>
          <p:cNvPr id="45"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46"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47"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48" name="Text Box 56"/>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grpSp>
        <p:nvGrpSpPr>
          <p:cNvPr id="26" name="Group 67"/>
          <p:cNvGrpSpPr>
            <a:grpSpLocks/>
          </p:cNvGrpSpPr>
          <p:nvPr/>
        </p:nvGrpSpPr>
        <p:grpSpPr bwMode="auto">
          <a:xfrm>
            <a:off x="1601788" y="1373188"/>
            <a:ext cx="3427412" cy="4341812"/>
            <a:chOff x="1009" y="865"/>
            <a:chExt cx="2159" cy="2735"/>
          </a:xfrm>
        </p:grpSpPr>
        <p:sp>
          <p:nvSpPr>
            <p:cNvPr id="50" name="Line 25"/>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1" name="Line 50"/>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br>
              <a:rPr lang="en-US" dirty="0" smtClean="0"/>
            </a:br>
            <a:r>
              <a:rPr lang="en-US" sz="1600" dirty="0" smtClean="0"/>
              <a:t>computational ceilings</a:t>
            </a:r>
            <a:endParaRPr lang="en-US" sz="1600"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51</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Opterons have dedicated multipliers and adders.</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If the code is dominated by adds, then attainable performance is half of peak.</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We call these </a:t>
            </a:r>
            <a:r>
              <a:rPr kumimoji="0" lang="en-US" sz="2000" b="1" i="0" u="none" strike="noStrike" kern="0" cap="none" spc="0" normalizeH="0" baseline="0" noProof="0" smtClean="0">
                <a:ln>
                  <a:noFill/>
                </a:ln>
                <a:solidFill>
                  <a:srgbClr val="0000FF"/>
                </a:solidFill>
                <a:effectLst/>
                <a:uLnTx/>
                <a:uFillTx/>
                <a:latin typeface="+mn-lt"/>
                <a:ea typeface="+mn-ea"/>
                <a:cs typeface="+mn-cs"/>
              </a:rPr>
              <a:t>Ceilings</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They act like constraints on performance </a:t>
            </a: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dirty="0"/>
              <a:t>attainable GFLOP/</a:t>
            </a:r>
            <a:r>
              <a:rPr lang="en-US" sz="2400" dirty="0" err="1"/>
              <a:t>s</a:t>
            </a:r>
            <a:endParaRPr lang="en-US" sz="2400" dirty="0"/>
          </a:p>
        </p:txBody>
      </p:sp>
      <p:sp>
        <p:nvSpPr>
          <p:cNvPr id="25" name="Text Box 23"/>
          <p:cNvSpPr txBox="1">
            <a:spLocks noChangeAspect="1" noChangeArrowheads="1"/>
          </p:cNvSpPr>
          <p:nvPr/>
        </p:nvSpPr>
        <p:spPr bwMode="auto">
          <a:xfrm>
            <a:off x="16017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a:t>Opteron 2356</a:t>
            </a:r>
          </a:p>
          <a:p>
            <a:pPr algn="ctr"/>
            <a:r>
              <a:rPr lang="en-US" sz="2400" b="1"/>
              <a:t>(Barcelona)</a:t>
            </a:r>
          </a:p>
        </p:txBody>
      </p:sp>
      <p:grpSp>
        <p:nvGrpSpPr>
          <p:cNvPr id="6" name="Group 24"/>
          <p:cNvGrpSpPr>
            <a:grpSpLocks/>
          </p:cNvGrpSpPr>
          <p:nvPr/>
        </p:nvGrpSpPr>
        <p:grpSpPr bwMode="auto">
          <a:xfrm>
            <a:off x="696913" y="1373188"/>
            <a:ext cx="4332287" cy="4799012"/>
            <a:chOff x="439" y="865"/>
            <a:chExt cx="2729" cy="3023"/>
          </a:xfrm>
        </p:grpSpPr>
        <p:sp>
          <p:nvSpPr>
            <p:cNvPr id="27" name="Text Box 25"/>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8" name="Text Box 26"/>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9" name="Text Box 27"/>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30" name="Text Box 28"/>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1" name="Text Box 29"/>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2" name="Text Box 30"/>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3" name="Text Box 31"/>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4" name="Text Box 32"/>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5" name="Text Box 33"/>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6" name="Text Box 34"/>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7" name="Text Box 35"/>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8" name="Text Box 36"/>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9" name="Text Box 37"/>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40" name="Text Box 38"/>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1" name="Text Box 39"/>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2" name="Text Box 40"/>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3" name="Text Box 41"/>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4" name="Text Box 42"/>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grpSp>
        <p:nvGrpSpPr>
          <p:cNvPr id="26" name="Group 59"/>
          <p:cNvGrpSpPr>
            <a:grpSpLocks/>
          </p:cNvGrpSpPr>
          <p:nvPr/>
        </p:nvGrpSpPr>
        <p:grpSpPr bwMode="auto">
          <a:xfrm>
            <a:off x="1601788" y="1373188"/>
            <a:ext cx="3427412" cy="4341812"/>
            <a:chOff x="1009" y="865"/>
            <a:chExt cx="2159" cy="2735"/>
          </a:xfrm>
        </p:grpSpPr>
        <p:sp>
          <p:nvSpPr>
            <p:cNvPr id="46" name="Line 60"/>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47" name="Line 61"/>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48" name="Freeform 62"/>
          <p:cNvSpPr>
            <a:spLocks/>
          </p:cNvSpPr>
          <p:nvPr/>
        </p:nvSpPr>
        <p:spPr bwMode="auto">
          <a:xfrm>
            <a:off x="3429000" y="2514600"/>
            <a:ext cx="1371600" cy="457200"/>
          </a:xfrm>
          <a:custGeom>
            <a:avLst/>
            <a:gdLst/>
            <a:ahLst/>
            <a:cxnLst>
              <a:cxn ang="0">
                <a:pos x="0" y="288"/>
              </a:cxn>
              <a:cxn ang="0">
                <a:pos x="288" y="0"/>
              </a:cxn>
              <a:cxn ang="0">
                <a:pos x="864" y="0"/>
              </a:cxn>
              <a:cxn ang="0">
                <a:pos x="864" y="288"/>
              </a:cxn>
              <a:cxn ang="0">
                <a:pos x="0" y="288"/>
              </a:cxn>
            </a:cxnLst>
            <a:rect l="0" t="0" r="r" b="b"/>
            <a:pathLst>
              <a:path w="864" h="288">
                <a:moveTo>
                  <a:pt x="0" y="288"/>
                </a:moveTo>
                <a:lnTo>
                  <a:pt x="288" y="0"/>
                </a:lnTo>
                <a:lnTo>
                  <a:pt x="864" y="0"/>
                </a:lnTo>
                <a:lnTo>
                  <a:pt x="864" y="288"/>
                </a:lnTo>
                <a:lnTo>
                  <a:pt x="0" y="288"/>
                </a:lnTo>
                <a:close/>
              </a:path>
            </a:pathLst>
          </a:custGeom>
          <a:solidFill>
            <a:srgbClr val="0000FF">
              <a:alpha val="20000"/>
            </a:srgbClr>
          </a:solidFill>
          <a:ln w="9525">
            <a:noFill/>
            <a:round/>
            <a:headEnd/>
            <a:tailEnd/>
          </a:ln>
        </p:spPr>
        <p:txBody>
          <a:bodyPr wrap="none" anchor="ctr">
            <a:prstTxWarp prst="textNoShape">
              <a:avLst/>
            </a:prstTxWarp>
          </a:bodyPr>
          <a:lstStyle/>
          <a:p>
            <a:endParaRPr lang="en-US"/>
          </a:p>
        </p:txBody>
      </p:sp>
      <p:sp>
        <p:nvSpPr>
          <p:cNvPr id="49" name="Line 45"/>
          <p:cNvSpPr>
            <a:spLocks noChangeAspect="1" noChangeShapeType="1"/>
          </p:cNvSpPr>
          <p:nvPr/>
        </p:nvSpPr>
        <p:spPr bwMode="auto">
          <a:xfrm flipH="1" flipV="1">
            <a:off x="3429000" y="2973388"/>
            <a:ext cx="13716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0"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51"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52"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53" name="Text Box 56"/>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sp>
        <p:nvSpPr>
          <p:cNvPr id="54" name="Text Box 46"/>
          <p:cNvSpPr txBox="1">
            <a:spLocks noChangeAspect="1" noChangeArrowheads="1"/>
          </p:cNvSpPr>
          <p:nvPr/>
        </p:nvSpPr>
        <p:spPr bwMode="auto">
          <a:xfrm>
            <a:off x="2487613" y="2744788"/>
            <a:ext cx="2312987"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mul / add imbalance</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br>
              <a:rPr lang="en-US" dirty="0" smtClean="0"/>
            </a:br>
            <a:r>
              <a:rPr lang="en-US" sz="1600" dirty="0" smtClean="0"/>
              <a:t>computational ceilings</a:t>
            </a:r>
            <a:endParaRPr lang="en-US" sz="1600"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52</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Opterons have 128-bit datapaths.</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If instructions aren’t SIMDized, attainable performance will be halved</a:t>
            </a: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dirty="0"/>
              <a:t>attainable GFLOP/</a:t>
            </a:r>
            <a:r>
              <a:rPr lang="en-US" sz="2400" dirty="0" err="1"/>
              <a:t>s</a:t>
            </a:r>
            <a:endParaRPr lang="en-US" sz="2400" dirty="0"/>
          </a:p>
        </p:txBody>
      </p:sp>
      <p:sp>
        <p:nvSpPr>
          <p:cNvPr id="25" name="Text Box 23"/>
          <p:cNvSpPr txBox="1">
            <a:spLocks noChangeAspect="1" noChangeArrowheads="1"/>
          </p:cNvSpPr>
          <p:nvPr/>
        </p:nvSpPr>
        <p:spPr bwMode="auto">
          <a:xfrm>
            <a:off x="16017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a:t>Opteron 2356</a:t>
            </a:r>
          </a:p>
          <a:p>
            <a:pPr algn="ctr"/>
            <a:r>
              <a:rPr lang="en-US" sz="2400" b="1"/>
              <a:t>(Barcelona)</a:t>
            </a:r>
          </a:p>
        </p:txBody>
      </p:sp>
      <p:grpSp>
        <p:nvGrpSpPr>
          <p:cNvPr id="6" name="Group 24"/>
          <p:cNvGrpSpPr>
            <a:grpSpLocks/>
          </p:cNvGrpSpPr>
          <p:nvPr/>
        </p:nvGrpSpPr>
        <p:grpSpPr bwMode="auto">
          <a:xfrm>
            <a:off x="696913" y="1373188"/>
            <a:ext cx="4332287" cy="4799012"/>
            <a:chOff x="439" y="865"/>
            <a:chExt cx="2729" cy="3023"/>
          </a:xfrm>
        </p:grpSpPr>
        <p:sp>
          <p:nvSpPr>
            <p:cNvPr id="27" name="Text Box 25"/>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8" name="Text Box 26"/>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9" name="Text Box 27"/>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30" name="Text Box 28"/>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1" name="Text Box 29"/>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2" name="Text Box 30"/>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3" name="Text Box 31"/>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4" name="Text Box 32"/>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5" name="Text Box 33"/>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6" name="Text Box 34"/>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7" name="Text Box 35"/>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8" name="Text Box 36"/>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9" name="Text Box 37"/>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40" name="Text Box 38"/>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1" name="Text Box 39"/>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2" name="Text Box 40"/>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3" name="Text Box 41"/>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4" name="Text Box 42"/>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grpSp>
        <p:nvGrpSpPr>
          <p:cNvPr id="26" name="Group 59"/>
          <p:cNvGrpSpPr>
            <a:grpSpLocks/>
          </p:cNvGrpSpPr>
          <p:nvPr/>
        </p:nvGrpSpPr>
        <p:grpSpPr bwMode="auto">
          <a:xfrm>
            <a:off x="1601788" y="1373188"/>
            <a:ext cx="3427412" cy="4341812"/>
            <a:chOff x="1009" y="865"/>
            <a:chExt cx="2159" cy="2735"/>
          </a:xfrm>
        </p:grpSpPr>
        <p:sp>
          <p:nvSpPr>
            <p:cNvPr id="46" name="Line 60"/>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47" name="Line 61"/>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48" name="Freeform 62"/>
          <p:cNvSpPr>
            <a:spLocks/>
          </p:cNvSpPr>
          <p:nvPr/>
        </p:nvSpPr>
        <p:spPr bwMode="auto">
          <a:xfrm>
            <a:off x="2971800" y="2514600"/>
            <a:ext cx="1828800" cy="914400"/>
          </a:xfrm>
          <a:custGeom>
            <a:avLst/>
            <a:gdLst/>
            <a:ahLst/>
            <a:cxnLst>
              <a:cxn ang="0">
                <a:pos x="0" y="576"/>
              </a:cxn>
              <a:cxn ang="0">
                <a:pos x="576" y="0"/>
              </a:cxn>
              <a:cxn ang="0">
                <a:pos x="1152" y="0"/>
              </a:cxn>
              <a:cxn ang="0">
                <a:pos x="1152" y="576"/>
              </a:cxn>
              <a:cxn ang="0">
                <a:pos x="0" y="576"/>
              </a:cxn>
            </a:cxnLst>
            <a:rect l="0" t="0" r="r" b="b"/>
            <a:pathLst>
              <a:path w="1152" h="576">
                <a:moveTo>
                  <a:pt x="0" y="576"/>
                </a:moveTo>
                <a:lnTo>
                  <a:pt x="576" y="0"/>
                </a:lnTo>
                <a:lnTo>
                  <a:pt x="1152" y="0"/>
                </a:lnTo>
                <a:lnTo>
                  <a:pt x="1152" y="576"/>
                </a:lnTo>
                <a:lnTo>
                  <a:pt x="0" y="576"/>
                </a:lnTo>
                <a:close/>
              </a:path>
            </a:pathLst>
          </a:custGeom>
          <a:solidFill>
            <a:srgbClr val="0000FF">
              <a:alpha val="20000"/>
            </a:srgbClr>
          </a:solidFill>
          <a:ln w="9525">
            <a:noFill/>
            <a:round/>
            <a:headEnd/>
            <a:tailEnd/>
          </a:ln>
        </p:spPr>
        <p:txBody>
          <a:bodyPr wrap="none" anchor="ctr">
            <a:prstTxWarp prst="textNoShape">
              <a:avLst/>
            </a:prstTxWarp>
          </a:bodyPr>
          <a:lstStyle/>
          <a:p>
            <a:endParaRPr lang="en-US"/>
          </a:p>
        </p:txBody>
      </p:sp>
      <p:sp>
        <p:nvSpPr>
          <p:cNvPr id="49" name="Line 45"/>
          <p:cNvSpPr>
            <a:spLocks noChangeAspect="1" noChangeShapeType="1"/>
          </p:cNvSpPr>
          <p:nvPr/>
        </p:nvSpPr>
        <p:spPr bwMode="auto">
          <a:xfrm flipH="1" flipV="1">
            <a:off x="3429000" y="2973388"/>
            <a:ext cx="13716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0" name="Line 49"/>
          <p:cNvSpPr>
            <a:spLocks noChangeAspect="1" noChangeShapeType="1"/>
          </p:cNvSpPr>
          <p:nvPr/>
        </p:nvSpPr>
        <p:spPr bwMode="auto">
          <a:xfrm flipH="1" flipV="1">
            <a:off x="2971800" y="3430588"/>
            <a:ext cx="18288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1"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52"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53"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54" name="Text Box 56"/>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sp>
        <p:nvSpPr>
          <p:cNvPr id="55" name="Text Box 46"/>
          <p:cNvSpPr txBox="1">
            <a:spLocks noChangeAspect="1" noChangeArrowheads="1"/>
          </p:cNvSpPr>
          <p:nvPr/>
        </p:nvSpPr>
        <p:spPr bwMode="auto">
          <a:xfrm>
            <a:off x="2487613" y="2744788"/>
            <a:ext cx="2312987"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mul / add imbalance</a:t>
            </a:r>
          </a:p>
        </p:txBody>
      </p:sp>
      <p:sp>
        <p:nvSpPr>
          <p:cNvPr id="56" name="Text Box 47"/>
          <p:cNvSpPr txBox="1">
            <a:spLocks noChangeAspect="1" noChangeArrowheads="1"/>
          </p:cNvSpPr>
          <p:nvPr/>
        </p:nvSpPr>
        <p:spPr bwMode="auto">
          <a:xfrm>
            <a:off x="3171825" y="32019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SIMD</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br>
              <a:rPr lang="en-US" dirty="0" smtClean="0"/>
            </a:br>
            <a:r>
              <a:rPr lang="en-US" sz="1600" dirty="0" smtClean="0"/>
              <a:t>computational ceilings</a:t>
            </a:r>
            <a:endParaRPr lang="en-US" sz="1600"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53</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On Opterons, floating-point instructions have a 4 cycle latency.</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If we don’t express 4-way ILP, performance will drop by as much as 4x</a:t>
            </a: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sp>
        <p:nvSpPr>
          <p:cNvPr id="25" name="Text Box 23"/>
          <p:cNvSpPr txBox="1">
            <a:spLocks noChangeAspect="1" noChangeArrowheads="1"/>
          </p:cNvSpPr>
          <p:nvPr/>
        </p:nvSpPr>
        <p:spPr bwMode="auto">
          <a:xfrm>
            <a:off x="16017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dirty="0"/>
              <a:t>Opteron 2356</a:t>
            </a:r>
          </a:p>
          <a:p>
            <a:pPr algn="ctr"/>
            <a:r>
              <a:rPr lang="en-US" sz="2400" b="1" dirty="0"/>
              <a:t>(Barcelona)</a:t>
            </a:r>
          </a:p>
        </p:txBody>
      </p:sp>
      <p:grpSp>
        <p:nvGrpSpPr>
          <p:cNvPr id="6" name="Group 24"/>
          <p:cNvGrpSpPr>
            <a:grpSpLocks/>
          </p:cNvGrpSpPr>
          <p:nvPr/>
        </p:nvGrpSpPr>
        <p:grpSpPr bwMode="auto">
          <a:xfrm>
            <a:off x="696913" y="1373188"/>
            <a:ext cx="4332287" cy="4799012"/>
            <a:chOff x="439" y="865"/>
            <a:chExt cx="2729" cy="3023"/>
          </a:xfrm>
        </p:grpSpPr>
        <p:sp>
          <p:nvSpPr>
            <p:cNvPr id="27" name="Text Box 25"/>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8" name="Text Box 26"/>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9" name="Text Box 27"/>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30" name="Text Box 28"/>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1" name="Text Box 29"/>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2" name="Text Box 30"/>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3" name="Text Box 31"/>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4" name="Text Box 32"/>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5" name="Text Box 33"/>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6" name="Text Box 34"/>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7" name="Text Box 35"/>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8" name="Text Box 36"/>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9" name="Text Box 37"/>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40" name="Text Box 38"/>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1" name="Text Box 39"/>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2" name="Text Box 40"/>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3" name="Text Box 41"/>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4" name="Text Box 42"/>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sp>
        <p:nvSpPr>
          <p:cNvPr id="45" name="Freeform 44"/>
          <p:cNvSpPr>
            <a:spLocks/>
          </p:cNvSpPr>
          <p:nvPr/>
        </p:nvSpPr>
        <p:spPr bwMode="auto">
          <a:xfrm>
            <a:off x="2057400" y="2514600"/>
            <a:ext cx="2743200" cy="1828800"/>
          </a:xfrm>
          <a:custGeom>
            <a:avLst/>
            <a:gdLst/>
            <a:ahLst/>
            <a:cxnLst>
              <a:cxn ang="0">
                <a:pos x="0" y="1152"/>
              </a:cxn>
              <a:cxn ang="0">
                <a:pos x="1728" y="1152"/>
              </a:cxn>
              <a:cxn ang="0">
                <a:pos x="1728" y="0"/>
              </a:cxn>
              <a:cxn ang="0">
                <a:pos x="1152" y="0"/>
              </a:cxn>
              <a:cxn ang="0">
                <a:pos x="0" y="1152"/>
              </a:cxn>
            </a:cxnLst>
            <a:rect l="0" t="0" r="r" b="b"/>
            <a:pathLst>
              <a:path w="1728" h="1152">
                <a:moveTo>
                  <a:pt x="0" y="1152"/>
                </a:moveTo>
                <a:lnTo>
                  <a:pt x="1728" y="1152"/>
                </a:lnTo>
                <a:lnTo>
                  <a:pt x="1728" y="0"/>
                </a:lnTo>
                <a:lnTo>
                  <a:pt x="1152" y="0"/>
                </a:lnTo>
                <a:lnTo>
                  <a:pt x="0" y="1152"/>
                </a:lnTo>
                <a:close/>
              </a:path>
            </a:pathLst>
          </a:custGeom>
          <a:solidFill>
            <a:srgbClr val="0000FF">
              <a:alpha val="20000"/>
            </a:srgbClr>
          </a:solidFill>
          <a:ln w="9525">
            <a:noFill/>
            <a:round/>
            <a:headEnd/>
            <a:tailEnd/>
          </a:ln>
        </p:spPr>
        <p:txBody>
          <a:bodyPr wrap="none" anchor="ctr">
            <a:prstTxWarp prst="textNoShape">
              <a:avLst/>
            </a:prstTxWarp>
          </a:bodyPr>
          <a:lstStyle/>
          <a:p>
            <a:endParaRPr lang="en-US"/>
          </a:p>
        </p:txBody>
      </p:sp>
      <p:sp>
        <p:nvSpPr>
          <p:cNvPr id="46" name="Line 45"/>
          <p:cNvSpPr>
            <a:spLocks noChangeAspect="1" noChangeShapeType="1"/>
          </p:cNvSpPr>
          <p:nvPr/>
        </p:nvSpPr>
        <p:spPr bwMode="auto">
          <a:xfrm flipH="1" flipV="1">
            <a:off x="3429000" y="2973388"/>
            <a:ext cx="13716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7" name="Text Box 47"/>
          <p:cNvSpPr txBox="1">
            <a:spLocks noChangeAspect="1" noChangeArrowheads="1"/>
          </p:cNvSpPr>
          <p:nvPr/>
        </p:nvSpPr>
        <p:spPr bwMode="auto">
          <a:xfrm>
            <a:off x="3171825" y="32019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SIMD</a:t>
            </a:r>
          </a:p>
        </p:txBody>
      </p:sp>
      <p:sp>
        <p:nvSpPr>
          <p:cNvPr id="48" name="Text Box 48"/>
          <p:cNvSpPr txBox="1">
            <a:spLocks noChangeAspect="1" noChangeArrowheads="1"/>
          </p:cNvSpPr>
          <p:nvPr/>
        </p:nvSpPr>
        <p:spPr bwMode="auto">
          <a:xfrm>
            <a:off x="3171825" y="41148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ILP</a:t>
            </a:r>
          </a:p>
        </p:txBody>
      </p:sp>
      <p:sp>
        <p:nvSpPr>
          <p:cNvPr id="49" name="Line 49"/>
          <p:cNvSpPr>
            <a:spLocks noChangeAspect="1" noChangeShapeType="1"/>
          </p:cNvSpPr>
          <p:nvPr/>
        </p:nvSpPr>
        <p:spPr bwMode="auto">
          <a:xfrm flipH="1" flipV="1">
            <a:off x="2971800" y="3430588"/>
            <a:ext cx="18288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0" name="Line 50"/>
          <p:cNvSpPr>
            <a:spLocks noChangeAspect="1" noChangeShapeType="1"/>
          </p:cNvSpPr>
          <p:nvPr/>
        </p:nvSpPr>
        <p:spPr bwMode="auto">
          <a:xfrm flipH="1" flipV="1">
            <a:off x="2058988" y="4343400"/>
            <a:ext cx="2741612"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1"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52"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53"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54" name="Text Box 56"/>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grpSp>
        <p:nvGrpSpPr>
          <p:cNvPr id="26" name="Group 59"/>
          <p:cNvGrpSpPr>
            <a:grpSpLocks/>
          </p:cNvGrpSpPr>
          <p:nvPr/>
        </p:nvGrpSpPr>
        <p:grpSpPr bwMode="auto">
          <a:xfrm>
            <a:off x="1601788" y="1373188"/>
            <a:ext cx="3427412" cy="4341812"/>
            <a:chOff x="1009" y="865"/>
            <a:chExt cx="2159" cy="2735"/>
          </a:xfrm>
        </p:grpSpPr>
        <p:sp>
          <p:nvSpPr>
            <p:cNvPr id="56" name="Line 60"/>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7" name="Line 61"/>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58" name="Text Box 46"/>
          <p:cNvSpPr txBox="1">
            <a:spLocks noChangeAspect="1" noChangeArrowheads="1"/>
          </p:cNvSpPr>
          <p:nvPr/>
        </p:nvSpPr>
        <p:spPr bwMode="auto">
          <a:xfrm>
            <a:off x="2487613" y="2744788"/>
            <a:ext cx="2312987"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mul / add imbalance</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br>
              <a:rPr lang="en-US" dirty="0" smtClean="0"/>
            </a:br>
            <a:r>
              <a:rPr lang="en-US" sz="1600" dirty="0" smtClean="0"/>
              <a:t>communication ceilings</a:t>
            </a:r>
            <a:endParaRPr lang="en-US" sz="1600"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54</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We can perform a similar exercise taking away parallelism from the memory subsystem</a:t>
            </a: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sp>
        <p:nvSpPr>
          <p:cNvPr id="25" name="Text Box 23"/>
          <p:cNvSpPr txBox="1">
            <a:spLocks noChangeAspect="1" noChangeArrowheads="1"/>
          </p:cNvSpPr>
          <p:nvPr/>
        </p:nvSpPr>
        <p:spPr bwMode="auto">
          <a:xfrm>
            <a:off x="16017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dirty="0"/>
              <a:t>Opteron 2356</a:t>
            </a:r>
          </a:p>
          <a:p>
            <a:pPr algn="ctr"/>
            <a:r>
              <a:rPr lang="en-US" sz="2400" b="1" dirty="0"/>
              <a:t>(Barcelona)</a:t>
            </a:r>
          </a:p>
        </p:txBody>
      </p:sp>
      <p:grpSp>
        <p:nvGrpSpPr>
          <p:cNvPr id="6" name="Group 24"/>
          <p:cNvGrpSpPr>
            <a:grpSpLocks/>
          </p:cNvGrpSpPr>
          <p:nvPr/>
        </p:nvGrpSpPr>
        <p:grpSpPr bwMode="auto">
          <a:xfrm>
            <a:off x="696913" y="1373188"/>
            <a:ext cx="4332287" cy="4799012"/>
            <a:chOff x="439" y="865"/>
            <a:chExt cx="2729" cy="3023"/>
          </a:xfrm>
        </p:grpSpPr>
        <p:sp>
          <p:nvSpPr>
            <p:cNvPr id="27" name="Text Box 25"/>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8" name="Text Box 26"/>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9" name="Text Box 27"/>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30" name="Text Box 28"/>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1" name="Text Box 29"/>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2" name="Text Box 30"/>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3" name="Text Box 31"/>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4" name="Text Box 32"/>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5" name="Text Box 33"/>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6" name="Text Box 34"/>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7" name="Text Box 35"/>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8" name="Text Box 36"/>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9" name="Text Box 37"/>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40" name="Text Box 38"/>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1" name="Text Box 39"/>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2" name="Text Box 40"/>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3" name="Text Box 41"/>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4" name="Text Box 42"/>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sp>
        <p:nvSpPr>
          <p:cNvPr id="45"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46"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47"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grpSp>
        <p:nvGrpSpPr>
          <p:cNvPr id="26" name="Group 59"/>
          <p:cNvGrpSpPr>
            <a:grpSpLocks/>
          </p:cNvGrpSpPr>
          <p:nvPr/>
        </p:nvGrpSpPr>
        <p:grpSpPr bwMode="auto">
          <a:xfrm>
            <a:off x="1601788" y="1373188"/>
            <a:ext cx="3427412" cy="4341812"/>
            <a:chOff x="1009" y="865"/>
            <a:chExt cx="2159" cy="2735"/>
          </a:xfrm>
        </p:grpSpPr>
        <p:sp>
          <p:nvSpPr>
            <p:cNvPr id="49" name="Line 60"/>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0" name="Line 61"/>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51" name="Text Box 56"/>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br>
              <a:rPr lang="en-US" dirty="0" smtClean="0"/>
            </a:br>
            <a:r>
              <a:rPr lang="en-US" sz="1600" dirty="0" smtClean="0"/>
              <a:t>communication ceilings</a:t>
            </a:r>
            <a:endParaRPr lang="en-US" sz="1600"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55</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Explicit software prefetch instructions are required to achieve peak bandwidth</a:t>
            </a: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sp>
        <p:nvSpPr>
          <p:cNvPr id="25" name="Text Box 23"/>
          <p:cNvSpPr txBox="1">
            <a:spLocks noChangeAspect="1" noChangeArrowheads="1"/>
          </p:cNvSpPr>
          <p:nvPr/>
        </p:nvSpPr>
        <p:spPr bwMode="auto">
          <a:xfrm>
            <a:off x="16017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dirty="0"/>
              <a:t>Opteron 2356</a:t>
            </a:r>
          </a:p>
          <a:p>
            <a:pPr algn="ctr"/>
            <a:r>
              <a:rPr lang="en-US" sz="2400" b="1" dirty="0"/>
              <a:t>(Barcelona)</a:t>
            </a:r>
          </a:p>
        </p:txBody>
      </p:sp>
      <p:grpSp>
        <p:nvGrpSpPr>
          <p:cNvPr id="6" name="Group 24"/>
          <p:cNvGrpSpPr>
            <a:grpSpLocks/>
          </p:cNvGrpSpPr>
          <p:nvPr/>
        </p:nvGrpSpPr>
        <p:grpSpPr bwMode="auto">
          <a:xfrm>
            <a:off x="696913" y="1373188"/>
            <a:ext cx="4332287" cy="4799012"/>
            <a:chOff x="439" y="865"/>
            <a:chExt cx="2729" cy="3023"/>
          </a:xfrm>
        </p:grpSpPr>
        <p:sp>
          <p:nvSpPr>
            <p:cNvPr id="27" name="Text Box 25"/>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8" name="Text Box 26"/>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9" name="Text Box 27"/>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30" name="Text Box 28"/>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1" name="Text Box 29"/>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2" name="Text Box 30"/>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3" name="Text Box 31"/>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4" name="Text Box 32"/>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5" name="Text Box 33"/>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6" name="Text Box 34"/>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7" name="Text Box 35"/>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8" name="Text Box 36"/>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9" name="Text Box 37"/>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40" name="Text Box 38"/>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1" name="Text Box 39"/>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2" name="Text Box 40"/>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3" name="Text Box 41"/>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4" name="Text Box 42"/>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grpSp>
        <p:nvGrpSpPr>
          <p:cNvPr id="26" name="Group 54"/>
          <p:cNvGrpSpPr>
            <a:grpSpLocks/>
          </p:cNvGrpSpPr>
          <p:nvPr/>
        </p:nvGrpSpPr>
        <p:grpSpPr bwMode="auto">
          <a:xfrm>
            <a:off x="1601788" y="1373188"/>
            <a:ext cx="3427412" cy="4341812"/>
            <a:chOff x="1009" y="865"/>
            <a:chExt cx="2159" cy="2735"/>
          </a:xfrm>
        </p:grpSpPr>
        <p:sp>
          <p:nvSpPr>
            <p:cNvPr id="46" name="Line 55"/>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47" name="Line 56"/>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48" name="Freeform 62"/>
          <p:cNvSpPr>
            <a:spLocks/>
          </p:cNvSpPr>
          <p:nvPr/>
        </p:nvSpPr>
        <p:spPr bwMode="auto">
          <a:xfrm>
            <a:off x="1600200" y="2514600"/>
            <a:ext cx="2514600" cy="2514600"/>
          </a:xfrm>
          <a:custGeom>
            <a:avLst/>
            <a:gdLst/>
            <a:ahLst/>
            <a:cxnLst>
              <a:cxn ang="0">
                <a:pos x="0" y="1584"/>
              </a:cxn>
              <a:cxn ang="0">
                <a:pos x="0" y="1440"/>
              </a:cxn>
              <a:cxn ang="0">
                <a:pos x="1440" y="0"/>
              </a:cxn>
              <a:cxn ang="0">
                <a:pos x="1584" y="0"/>
              </a:cxn>
              <a:cxn ang="0">
                <a:pos x="0" y="1584"/>
              </a:cxn>
            </a:cxnLst>
            <a:rect l="0" t="0" r="r" b="b"/>
            <a:pathLst>
              <a:path w="1584" h="1584">
                <a:moveTo>
                  <a:pt x="0" y="1584"/>
                </a:moveTo>
                <a:lnTo>
                  <a:pt x="0" y="1440"/>
                </a:lnTo>
                <a:lnTo>
                  <a:pt x="1440" y="0"/>
                </a:lnTo>
                <a:lnTo>
                  <a:pt x="1584" y="0"/>
                </a:lnTo>
                <a:lnTo>
                  <a:pt x="0" y="1584"/>
                </a:lnTo>
                <a:close/>
              </a:path>
            </a:pathLst>
          </a:custGeom>
          <a:solidFill>
            <a:srgbClr val="FF0080">
              <a:alpha val="20000"/>
            </a:srgbClr>
          </a:solidFill>
          <a:ln w="9525">
            <a:noFill/>
            <a:round/>
            <a:headEnd/>
            <a:tailEnd/>
          </a:ln>
        </p:spPr>
        <p:txBody>
          <a:bodyPr wrap="none" anchor="ctr">
            <a:prstTxWarp prst="textNoShape">
              <a:avLst/>
            </a:prstTxWarp>
          </a:bodyPr>
          <a:lstStyle/>
          <a:p>
            <a:endParaRPr lang="en-US"/>
          </a:p>
        </p:txBody>
      </p:sp>
      <p:sp>
        <p:nvSpPr>
          <p:cNvPr id="49"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50" name="Line 635"/>
          <p:cNvSpPr>
            <a:spLocks noChangeAspect="1" noChangeShapeType="1"/>
          </p:cNvSpPr>
          <p:nvPr/>
        </p:nvSpPr>
        <p:spPr bwMode="auto">
          <a:xfrm flipV="1">
            <a:off x="1601788" y="2516188"/>
            <a:ext cx="2513012" cy="25130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1"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52"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53" name="Text Box 59"/>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sp>
        <p:nvSpPr>
          <p:cNvPr id="54" name="Text Box 60"/>
          <p:cNvSpPr txBox="1">
            <a:spLocks noChangeAspect="1" noChangeArrowheads="1"/>
          </p:cNvSpPr>
          <p:nvPr/>
        </p:nvSpPr>
        <p:spPr bwMode="auto">
          <a:xfrm rot="18900000">
            <a:off x="1373188" y="3657600"/>
            <a:ext cx="2741612" cy="227013"/>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SW prefetch</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br>
              <a:rPr lang="en-US" dirty="0" smtClean="0"/>
            </a:br>
            <a:r>
              <a:rPr lang="en-US" sz="1600" dirty="0" smtClean="0"/>
              <a:t>communication ceilings</a:t>
            </a:r>
            <a:endParaRPr lang="en-US" sz="1600"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56</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Opterons are NUMA</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As such memory traffic must be correctly balanced among the two sockets to achieve good Stream bandwidth.</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kumimoji="0" lang="en-US" sz="20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We could continue this by examining strided or random memory access patterns</a:t>
            </a: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sp>
        <p:nvSpPr>
          <p:cNvPr id="25" name="Text Box 23"/>
          <p:cNvSpPr txBox="1">
            <a:spLocks noChangeAspect="1" noChangeArrowheads="1"/>
          </p:cNvSpPr>
          <p:nvPr/>
        </p:nvSpPr>
        <p:spPr bwMode="auto">
          <a:xfrm>
            <a:off x="16017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dirty="0"/>
              <a:t>Opteron 2356</a:t>
            </a:r>
          </a:p>
          <a:p>
            <a:pPr algn="ctr"/>
            <a:r>
              <a:rPr lang="en-US" sz="2400" b="1" dirty="0"/>
              <a:t>(Barcelona)</a:t>
            </a:r>
          </a:p>
        </p:txBody>
      </p:sp>
      <p:grpSp>
        <p:nvGrpSpPr>
          <p:cNvPr id="6" name="Group 24"/>
          <p:cNvGrpSpPr>
            <a:grpSpLocks/>
          </p:cNvGrpSpPr>
          <p:nvPr/>
        </p:nvGrpSpPr>
        <p:grpSpPr bwMode="auto">
          <a:xfrm>
            <a:off x="696913" y="1373188"/>
            <a:ext cx="4332287" cy="4799012"/>
            <a:chOff x="439" y="865"/>
            <a:chExt cx="2729" cy="3023"/>
          </a:xfrm>
        </p:grpSpPr>
        <p:sp>
          <p:nvSpPr>
            <p:cNvPr id="27" name="Text Box 25"/>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8" name="Text Box 26"/>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9" name="Text Box 27"/>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30" name="Text Box 28"/>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1" name="Text Box 29"/>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2" name="Text Box 30"/>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3" name="Text Box 31"/>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4" name="Text Box 32"/>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5" name="Text Box 33"/>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6" name="Text Box 34"/>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7" name="Text Box 35"/>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8" name="Text Box 36"/>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9" name="Text Box 37"/>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40" name="Text Box 38"/>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1" name="Text Box 39"/>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2" name="Text Box 40"/>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3" name="Text Box 41"/>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4" name="Text Box 42"/>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sp>
        <p:nvSpPr>
          <p:cNvPr id="45" name="Freeform 43"/>
          <p:cNvSpPr>
            <a:spLocks/>
          </p:cNvSpPr>
          <p:nvPr/>
        </p:nvSpPr>
        <p:spPr bwMode="auto">
          <a:xfrm>
            <a:off x="1600200" y="2514600"/>
            <a:ext cx="2743200" cy="2743200"/>
          </a:xfrm>
          <a:custGeom>
            <a:avLst/>
            <a:gdLst/>
            <a:ahLst/>
            <a:cxnLst>
              <a:cxn ang="0">
                <a:pos x="1728" y="0"/>
              </a:cxn>
              <a:cxn ang="0">
                <a:pos x="0" y="1728"/>
              </a:cxn>
              <a:cxn ang="0">
                <a:pos x="0" y="1440"/>
              </a:cxn>
              <a:cxn ang="0">
                <a:pos x="1440" y="0"/>
              </a:cxn>
              <a:cxn ang="0">
                <a:pos x="1728" y="0"/>
              </a:cxn>
            </a:cxnLst>
            <a:rect l="0" t="0" r="r" b="b"/>
            <a:pathLst>
              <a:path w="1728" h="1728">
                <a:moveTo>
                  <a:pt x="1728" y="0"/>
                </a:moveTo>
                <a:lnTo>
                  <a:pt x="0" y="1728"/>
                </a:lnTo>
                <a:lnTo>
                  <a:pt x="0" y="1440"/>
                </a:lnTo>
                <a:lnTo>
                  <a:pt x="1440" y="0"/>
                </a:lnTo>
                <a:lnTo>
                  <a:pt x="1728" y="0"/>
                </a:lnTo>
                <a:close/>
              </a:path>
            </a:pathLst>
          </a:custGeom>
          <a:solidFill>
            <a:srgbClr val="FF0080">
              <a:alpha val="20000"/>
            </a:srgbClr>
          </a:solidFill>
          <a:ln w="9525">
            <a:noFill/>
            <a:round/>
            <a:headEnd/>
            <a:tailEnd/>
          </a:ln>
        </p:spPr>
        <p:txBody>
          <a:bodyPr wrap="none" anchor="ctr">
            <a:prstTxWarp prst="textNoShape">
              <a:avLst/>
            </a:prstTxWarp>
          </a:bodyPr>
          <a:lstStyle/>
          <a:p>
            <a:endParaRPr lang="en-US"/>
          </a:p>
        </p:txBody>
      </p:sp>
      <p:sp>
        <p:nvSpPr>
          <p:cNvPr id="46"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47" name="Line 635"/>
          <p:cNvSpPr>
            <a:spLocks noChangeAspect="1" noChangeShapeType="1"/>
          </p:cNvSpPr>
          <p:nvPr/>
        </p:nvSpPr>
        <p:spPr bwMode="auto">
          <a:xfrm flipV="1">
            <a:off x="1601788" y="2516188"/>
            <a:ext cx="2513012" cy="25130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48" name="Line 644"/>
          <p:cNvSpPr>
            <a:spLocks noChangeAspect="1" noChangeShapeType="1"/>
          </p:cNvSpPr>
          <p:nvPr/>
        </p:nvSpPr>
        <p:spPr bwMode="auto">
          <a:xfrm flipV="1">
            <a:off x="1601788" y="2516188"/>
            <a:ext cx="2741612" cy="27416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49"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50"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grpSp>
        <p:nvGrpSpPr>
          <p:cNvPr id="26" name="Group 54"/>
          <p:cNvGrpSpPr>
            <a:grpSpLocks/>
          </p:cNvGrpSpPr>
          <p:nvPr/>
        </p:nvGrpSpPr>
        <p:grpSpPr bwMode="auto">
          <a:xfrm>
            <a:off x="1601788" y="1373188"/>
            <a:ext cx="3427412" cy="4341812"/>
            <a:chOff x="1009" y="865"/>
            <a:chExt cx="2159" cy="2735"/>
          </a:xfrm>
        </p:grpSpPr>
        <p:sp>
          <p:nvSpPr>
            <p:cNvPr id="52" name="Line 55"/>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3" name="Line 56"/>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54" name="Text Box 59"/>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sp>
        <p:nvSpPr>
          <p:cNvPr id="55" name="Text Box 60"/>
          <p:cNvSpPr txBox="1">
            <a:spLocks noChangeAspect="1" noChangeArrowheads="1"/>
          </p:cNvSpPr>
          <p:nvPr/>
        </p:nvSpPr>
        <p:spPr bwMode="auto">
          <a:xfrm rot="18900000">
            <a:off x="1373188" y="3657600"/>
            <a:ext cx="2741612" cy="227013"/>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SW prefetch</a:t>
            </a:r>
          </a:p>
        </p:txBody>
      </p:sp>
      <p:sp>
        <p:nvSpPr>
          <p:cNvPr id="56" name="Text Box 61"/>
          <p:cNvSpPr txBox="1">
            <a:spLocks noChangeAspect="1" noChangeArrowheads="1"/>
          </p:cNvSpPr>
          <p:nvPr/>
        </p:nvSpPr>
        <p:spPr bwMode="auto">
          <a:xfrm rot="18900000">
            <a:off x="1373188" y="3886200"/>
            <a:ext cx="2741612" cy="228600"/>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NUMA</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br>
              <a:rPr lang="en-US" dirty="0" smtClean="0"/>
            </a:br>
            <a:r>
              <a:rPr lang="en-US" sz="1600" dirty="0" smtClean="0"/>
              <a:t>computation + communication ceilings</a:t>
            </a:r>
            <a:endParaRPr lang="en-US" sz="1600"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57</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We may bound performance based on the combination of expressed in-core parallelism and attained bandwidth.</a:t>
            </a: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sp>
        <p:nvSpPr>
          <p:cNvPr id="25" name="Text Box 23"/>
          <p:cNvSpPr txBox="1">
            <a:spLocks noChangeAspect="1" noChangeArrowheads="1"/>
          </p:cNvSpPr>
          <p:nvPr/>
        </p:nvSpPr>
        <p:spPr bwMode="auto">
          <a:xfrm>
            <a:off x="16017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dirty="0"/>
              <a:t>Opteron 2356</a:t>
            </a:r>
          </a:p>
          <a:p>
            <a:pPr algn="ctr"/>
            <a:r>
              <a:rPr lang="en-US" sz="2400" b="1" dirty="0"/>
              <a:t>(Barcelona)</a:t>
            </a:r>
          </a:p>
        </p:txBody>
      </p:sp>
      <p:grpSp>
        <p:nvGrpSpPr>
          <p:cNvPr id="6" name="Group 24"/>
          <p:cNvGrpSpPr>
            <a:grpSpLocks/>
          </p:cNvGrpSpPr>
          <p:nvPr/>
        </p:nvGrpSpPr>
        <p:grpSpPr bwMode="auto">
          <a:xfrm>
            <a:off x="696913" y="1373188"/>
            <a:ext cx="4332287" cy="4799012"/>
            <a:chOff x="439" y="865"/>
            <a:chExt cx="2729" cy="3023"/>
          </a:xfrm>
        </p:grpSpPr>
        <p:sp>
          <p:nvSpPr>
            <p:cNvPr id="27" name="Text Box 25"/>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8" name="Text Box 26"/>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9" name="Text Box 27"/>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30" name="Text Box 28"/>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1" name="Text Box 29"/>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2" name="Text Box 30"/>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3" name="Text Box 31"/>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4" name="Text Box 32"/>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5" name="Text Box 33"/>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6" name="Text Box 34"/>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7" name="Text Box 35"/>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8" name="Text Box 36"/>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9" name="Text Box 37"/>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40" name="Text Box 38"/>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1" name="Text Box 39"/>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2" name="Text Box 40"/>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3" name="Text Box 41"/>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4" name="Text Box 42"/>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sp>
        <p:nvSpPr>
          <p:cNvPr id="45" name="Freeform 43"/>
          <p:cNvSpPr>
            <a:spLocks/>
          </p:cNvSpPr>
          <p:nvPr/>
        </p:nvSpPr>
        <p:spPr bwMode="auto">
          <a:xfrm>
            <a:off x="1600200" y="2514600"/>
            <a:ext cx="2743200" cy="2743200"/>
          </a:xfrm>
          <a:custGeom>
            <a:avLst/>
            <a:gdLst/>
            <a:ahLst/>
            <a:cxnLst>
              <a:cxn ang="0">
                <a:pos x="1728" y="0"/>
              </a:cxn>
              <a:cxn ang="0">
                <a:pos x="0" y="1728"/>
              </a:cxn>
              <a:cxn ang="0">
                <a:pos x="0" y="1440"/>
              </a:cxn>
              <a:cxn ang="0">
                <a:pos x="1440" y="0"/>
              </a:cxn>
              <a:cxn ang="0">
                <a:pos x="1728" y="0"/>
              </a:cxn>
            </a:cxnLst>
            <a:rect l="0" t="0" r="r" b="b"/>
            <a:pathLst>
              <a:path w="1728" h="1728">
                <a:moveTo>
                  <a:pt x="1728" y="0"/>
                </a:moveTo>
                <a:lnTo>
                  <a:pt x="0" y="1728"/>
                </a:lnTo>
                <a:lnTo>
                  <a:pt x="0" y="1440"/>
                </a:lnTo>
                <a:lnTo>
                  <a:pt x="1440" y="0"/>
                </a:lnTo>
                <a:lnTo>
                  <a:pt x="1728" y="0"/>
                </a:lnTo>
                <a:close/>
              </a:path>
            </a:pathLst>
          </a:custGeom>
          <a:solidFill>
            <a:srgbClr val="FF0080">
              <a:alpha val="20000"/>
            </a:srgbClr>
          </a:solidFill>
          <a:ln w="9525">
            <a:noFill/>
            <a:round/>
            <a:headEnd/>
            <a:tailEnd/>
          </a:ln>
        </p:spPr>
        <p:txBody>
          <a:bodyPr wrap="none" anchor="ctr">
            <a:prstTxWarp prst="textNoShape">
              <a:avLst/>
            </a:prstTxWarp>
          </a:bodyPr>
          <a:lstStyle/>
          <a:p>
            <a:endParaRPr lang="en-US"/>
          </a:p>
        </p:txBody>
      </p:sp>
      <p:sp>
        <p:nvSpPr>
          <p:cNvPr id="46" name="Freeform 44"/>
          <p:cNvSpPr>
            <a:spLocks/>
          </p:cNvSpPr>
          <p:nvPr/>
        </p:nvSpPr>
        <p:spPr bwMode="auto">
          <a:xfrm>
            <a:off x="2057400" y="2514600"/>
            <a:ext cx="2743200" cy="1828800"/>
          </a:xfrm>
          <a:custGeom>
            <a:avLst/>
            <a:gdLst/>
            <a:ahLst/>
            <a:cxnLst>
              <a:cxn ang="0">
                <a:pos x="0" y="1152"/>
              </a:cxn>
              <a:cxn ang="0">
                <a:pos x="1728" y="1152"/>
              </a:cxn>
              <a:cxn ang="0">
                <a:pos x="1728" y="0"/>
              </a:cxn>
              <a:cxn ang="0">
                <a:pos x="1152" y="0"/>
              </a:cxn>
              <a:cxn ang="0">
                <a:pos x="0" y="1152"/>
              </a:cxn>
            </a:cxnLst>
            <a:rect l="0" t="0" r="r" b="b"/>
            <a:pathLst>
              <a:path w="1728" h="1152">
                <a:moveTo>
                  <a:pt x="0" y="1152"/>
                </a:moveTo>
                <a:lnTo>
                  <a:pt x="1728" y="1152"/>
                </a:lnTo>
                <a:lnTo>
                  <a:pt x="1728" y="0"/>
                </a:lnTo>
                <a:lnTo>
                  <a:pt x="1152" y="0"/>
                </a:lnTo>
                <a:lnTo>
                  <a:pt x="0" y="1152"/>
                </a:lnTo>
                <a:close/>
              </a:path>
            </a:pathLst>
          </a:custGeom>
          <a:solidFill>
            <a:srgbClr val="0000FF">
              <a:alpha val="20000"/>
            </a:srgbClr>
          </a:solidFill>
          <a:ln w="9525">
            <a:noFill/>
            <a:round/>
            <a:headEnd/>
            <a:tailEnd/>
          </a:ln>
        </p:spPr>
        <p:txBody>
          <a:bodyPr wrap="none" anchor="ctr">
            <a:prstTxWarp prst="textNoShape">
              <a:avLst/>
            </a:prstTxWarp>
          </a:bodyPr>
          <a:lstStyle/>
          <a:p>
            <a:endParaRPr lang="en-US"/>
          </a:p>
        </p:txBody>
      </p:sp>
      <p:sp>
        <p:nvSpPr>
          <p:cNvPr id="47" name="Line 45"/>
          <p:cNvSpPr>
            <a:spLocks noChangeAspect="1" noChangeShapeType="1"/>
          </p:cNvSpPr>
          <p:nvPr/>
        </p:nvSpPr>
        <p:spPr bwMode="auto">
          <a:xfrm flipH="1" flipV="1">
            <a:off x="3429000" y="2973388"/>
            <a:ext cx="13716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8" name="Text Box 46"/>
          <p:cNvSpPr txBox="1">
            <a:spLocks noChangeAspect="1" noChangeArrowheads="1"/>
          </p:cNvSpPr>
          <p:nvPr/>
        </p:nvSpPr>
        <p:spPr bwMode="auto">
          <a:xfrm>
            <a:off x="3171825" y="32019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SIMD</a:t>
            </a:r>
          </a:p>
        </p:txBody>
      </p:sp>
      <p:sp>
        <p:nvSpPr>
          <p:cNvPr id="49" name="Line 47"/>
          <p:cNvSpPr>
            <a:spLocks noChangeAspect="1" noChangeShapeType="1"/>
          </p:cNvSpPr>
          <p:nvPr/>
        </p:nvSpPr>
        <p:spPr bwMode="auto">
          <a:xfrm flipH="1" flipV="1">
            <a:off x="2971800" y="3430588"/>
            <a:ext cx="18288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0" name="Line 48"/>
          <p:cNvSpPr>
            <a:spLocks noChangeAspect="1" noChangeShapeType="1"/>
          </p:cNvSpPr>
          <p:nvPr/>
        </p:nvSpPr>
        <p:spPr bwMode="auto">
          <a:xfrm flipH="1" flipV="1">
            <a:off x="2058988" y="4343400"/>
            <a:ext cx="2741612"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1"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52" name="Line 635"/>
          <p:cNvSpPr>
            <a:spLocks noChangeAspect="1" noChangeShapeType="1"/>
          </p:cNvSpPr>
          <p:nvPr/>
        </p:nvSpPr>
        <p:spPr bwMode="auto">
          <a:xfrm flipV="1">
            <a:off x="1601788" y="2516188"/>
            <a:ext cx="2513012" cy="25130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3" name="Line 644"/>
          <p:cNvSpPr>
            <a:spLocks noChangeAspect="1" noChangeShapeType="1"/>
          </p:cNvSpPr>
          <p:nvPr/>
        </p:nvSpPr>
        <p:spPr bwMode="auto">
          <a:xfrm flipV="1">
            <a:off x="1601788" y="2516188"/>
            <a:ext cx="2741612" cy="27416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4"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55"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grpSp>
        <p:nvGrpSpPr>
          <p:cNvPr id="26" name="Group 54"/>
          <p:cNvGrpSpPr>
            <a:grpSpLocks/>
          </p:cNvGrpSpPr>
          <p:nvPr/>
        </p:nvGrpSpPr>
        <p:grpSpPr bwMode="auto">
          <a:xfrm>
            <a:off x="1601788" y="1373188"/>
            <a:ext cx="3427412" cy="4341812"/>
            <a:chOff x="1009" y="865"/>
            <a:chExt cx="2159" cy="2735"/>
          </a:xfrm>
        </p:grpSpPr>
        <p:sp>
          <p:nvSpPr>
            <p:cNvPr id="57" name="Line 55"/>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8" name="Line 56"/>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59" name="Text Box 57"/>
          <p:cNvSpPr txBox="1">
            <a:spLocks noChangeAspect="1" noChangeArrowheads="1"/>
          </p:cNvSpPr>
          <p:nvPr/>
        </p:nvSpPr>
        <p:spPr bwMode="auto">
          <a:xfrm>
            <a:off x="2487613" y="2744788"/>
            <a:ext cx="2312987"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mul / add imbalance</a:t>
            </a:r>
          </a:p>
        </p:txBody>
      </p:sp>
      <p:sp>
        <p:nvSpPr>
          <p:cNvPr id="60" name="Text Box 58"/>
          <p:cNvSpPr txBox="1">
            <a:spLocks noChangeAspect="1" noChangeArrowheads="1"/>
          </p:cNvSpPr>
          <p:nvPr/>
        </p:nvSpPr>
        <p:spPr bwMode="auto">
          <a:xfrm>
            <a:off x="3171825" y="41148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ILP</a:t>
            </a:r>
          </a:p>
        </p:txBody>
      </p:sp>
      <p:sp>
        <p:nvSpPr>
          <p:cNvPr id="61" name="Text Box 59"/>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sp>
        <p:nvSpPr>
          <p:cNvPr id="62" name="Text Box 60"/>
          <p:cNvSpPr txBox="1">
            <a:spLocks noChangeAspect="1" noChangeArrowheads="1"/>
          </p:cNvSpPr>
          <p:nvPr/>
        </p:nvSpPr>
        <p:spPr bwMode="auto">
          <a:xfrm rot="18900000">
            <a:off x="1373188" y="3657600"/>
            <a:ext cx="2741612" cy="227013"/>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SW prefetch</a:t>
            </a:r>
          </a:p>
        </p:txBody>
      </p:sp>
      <p:sp>
        <p:nvSpPr>
          <p:cNvPr id="63" name="Text Box 61"/>
          <p:cNvSpPr txBox="1">
            <a:spLocks noChangeAspect="1" noChangeArrowheads="1"/>
          </p:cNvSpPr>
          <p:nvPr/>
        </p:nvSpPr>
        <p:spPr bwMode="auto">
          <a:xfrm rot="18900000">
            <a:off x="1373188" y="3886200"/>
            <a:ext cx="2741612" cy="228600"/>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NUMA</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br>
              <a:rPr lang="en-US" dirty="0" smtClean="0"/>
            </a:br>
            <a:r>
              <a:rPr lang="en-US" sz="1600" dirty="0" smtClean="0"/>
              <a:t>locality walls</a:t>
            </a:r>
            <a:endParaRPr lang="en-US" sz="1600"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58</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Remember, memory traffic includes more than just compulsory misses.</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As such, actual arithmetic intensity may be substantially lower.</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Walls are unique to the architecture-kernel combination</a:t>
            </a: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grpSp>
        <p:nvGrpSpPr>
          <p:cNvPr id="6" name="Group 24"/>
          <p:cNvGrpSpPr>
            <a:grpSpLocks/>
          </p:cNvGrpSpPr>
          <p:nvPr/>
        </p:nvGrpSpPr>
        <p:grpSpPr bwMode="auto">
          <a:xfrm>
            <a:off x="696913" y="1373188"/>
            <a:ext cx="4332287" cy="4799012"/>
            <a:chOff x="439" y="865"/>
            <a:chExt cx="2729" cy="3023"/>
          </a:xfrm>
        </p:grpSpPr>
        <p:sp>
          <p:nvSpPr>
            <p:cNvPr id="26" name="Text Box 25"/>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7" name="Text Box 26"/>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8" name="Text Box 27"/>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29" name="Text Box 28"/>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0" name="Text Box 29"/>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1" name="Text Box 30"/>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2" name="Text Box 31"/>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3" name="Text Box 32"/>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4" name="Text Box 33"/>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5" name="Text Box 34"/>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6" name="Text Box 35"/>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7" name="Text Box 36"/>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8" name="Text Box 37"/>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39" name="Text Box 38"/>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0" name="Text Box 39"/>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1" name="Text Box 40"/>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2" name="Text Box 41"/>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3" name="Text Box 42"/>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sp>
        <p:nvSpPr>
          <p:cNvPr id="44" name="Freeform 43"/>
          <p:cNvSpPr>
            <a:spLocks/>
          </p:cNvSpPr>
          <p:nvPr/>
        </p:nvSpPr>
        <p:spPr bwMode="auto">
          <a:xfrm>
            <a:off x="1600200" y="2514600"/>
            <a:ext cx="2743200" cy="2743200"/>
          </a:xfrm>
          <a:custGeom>
            <a:avLst/>
            <a:gdLst/>
            <a:ahLst/>
            <a:cxnLst>
              <a:cxn ang="0">
                <a:pos x="1728" y="0"/>
              </a:cxn>
              <a:cxn ang="0">
                <a:pos x="0" y="1728"/>
              </a:cxn>
              <a:cxn ang="0">
                <a:pos x="0" y="1440"/>
              </a:cxn>
              <a:cxn ang="0">
                <a:pos x="1440" y="0"/>
              </a:cxn>
              <a:cxn ang="0">
                <a:pos x="1728" y="0"/>
              </a:cxn>
            </a:cxnLst>
            <a:rect l="0" t="0" r="r" b="b"/>
            <a:pathLst>
              <a:path w="1728" h="1728">
                <a:moveTo>
                  <a:pt x="1728" y="0"/>
                </a:moveTo>
                <a:lnTo>
                  <a:pt x="0" y="1728"/>
                </a:lnTo>
                <a:lnTo>
                  <a:pt x="0" y="1440"/>
                </a:lnTo>
                <a:lnTo>
                  <a:pt x="1440" y="0"/>
                </a:lnTo>
                <a:lnTo>
                  <a:pt x="1728" y="0"/>
                </a:lnTo>
                <a:close/>
              </a:path>
            </a:pathLst>
          </a:custGeom>
          <a:solidFill>
            <a:srgbClr val="FF0080">
              <a:alpha val="20000"/>
            </a:srgbClr>
          </a:solidFill>
          <a:ln w="9525">
            <a:noFill/>
            <a:round/>
            <a:headEnd/>
            <a:tailEnd/>
          </a:ln>
        </p:spPr>
        <p:txBody>
          <a:bodyPr wrap="none" anchor="ctr">
            <a:prstTxWarp prst="textNoShape">
              <a:avLst/>
            </a:prstTxWarp>
          </a:bodyPr>
          <a:lstStyle/>
          <a:p>
            <a:endParaRPr lang="en-US"/>
          </a:p>
        </p:txBody>
      </p:sp>
      <p:sp>
        <p:nvSpPr>
          <p:cNvPr id="45" name="Freeform 44"/>
          <p:cNvSpPr>
            <a:spLocks/>
          </p:cNvSpPr>
          <p:nvPr/>
        </p:nvSpPr>
        <p:spPr bwMode="auto">
          <a:xfrm>
            <a:off x="2057400" y="2514600"/>
            <a:ext cx="2743200" cy="1828800"/>
          </a:xfrm>
          <a:custGeom>
            <a:avLst/>
            <a:gdLst/>
            <a:ahLst/>
            <a:cxnLst>
              <a:cxn ang="0">
                <a:pos x="0" y="1152"/>
              </a:cxn>
              <a:cxn ang="0">
                <a:pos x="1728" y="1152"/>
              </a:cxn>
              <a:cxn ang="0">
                <a:pos x="1728" y="0"/>
              </a:cxn>
              <a:cxn ang="0">
                <a:pos x="1152" y="0"/>
              </a:cxn>
              <a:cxn ang="0">
                <a:pos x="0" y="1152"/>
              </a:cxn>
            </a:cxnLst>
            <a:rect l="0" t="0" r="r" b="b"/>
            <a:pathLst>
              <a:path w="1728" h="1152">
                <a:moveTo>
                  <a:pt x="0" y="1152"/>
                </a:moveTo>
                <a:lnTo>
                  <a:pt x="1728" y="1152"/>
                </a:lnTo>
                <a:lnTo>
                  <a:pt x="1728" y="0"/>
                </a:lnTo>
                <a:lnTo>
                  <a:pt x="1152" y="0"/>
                </a:lnTo>
                <a:lnTo>
                  <a:pt x="0" y="1152"/>
                </a:lnTo>
                <a:close/>
              </a:path>
            </a:pathLst>
          </a:custGeom>
          <a:solidFill>
            <a:srgbClr val="0000FF">
              <a:alpha val="20000"/>
            </a:srgbClr>
          </a:solidFill>
          <a:ln w="9525">
            <a:noFill/>
            <a:round/>
            <a:headEnd/>
            <a:tailEnd/>
          </a:ln>
        </p:spPr>
        <p:txBody>
          <a:bodyPr wrap="none" anchor="ctr">
            <a:prstTxWarp prst="textNoShape">
              <a:avLst/>
            </a:prstTxWarp>
          </a:bodyPr>
          <a:lstStyle/>
          <a:p>
            <a:endParaRPr lang="en-US"/>
          </a:p>
        </p:txBody>
      </p:sp>
      <p:sp>
        <p:nvSpPr>
          <p:cNvPr id="46" name="Line 45"/>
          <p:cNvSpPr>
            <a:spLocks noChangeAspect="1" noChangeShapeType="1"/>
          </p:cNvSpPr>
          <p:nvPr/>
        </p:nvSpPr>
        <p:spPr bwMode="auto">
          <a:xfrm flipH="1" flipV="1">
            <a:off x="3429000" y="2973388"/>
            <a:ext cx="13716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7" name="Text Box 46"/>
          <p:cNvSpPr txBox="1">
            <a:spLocks noChangeAspect="1" noChangeArrowheads="1"/>
          </p:cNvSpPr>
          <p:nvPr/>
        </p:nvSpPr>
        <p:spPr bwMode="auto">
          <a:xfrm>
            <a:off x="3171825" y="32019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SIMD</a:t>
            </a:r>
          </a:p>
        </p:txBody>
      </p:sp>
      <p:sp>
        <p:nvSpPr>
          <p:cNvPr id="48" name="Line 47"/>
          <p:cNvSpPr>
            <a:spLocks noChangeAspect="1" noChangeShapeType="1"/>
          </p:cNvSpPr>
          <p:nvPr/>
        </p:nvSpPr>
        <p:spPr bwMode="auto">
          <a:xfrm flipH="1" flipV="1">
            <a:off x="2971800" y="3430588"/>
            <a:ext cx="18288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9" name="Line 48"/>
          <p:cNvSpPr>
            <a:spLocks noChangeAspect="1" noChangeShapeType="1"/>
          </p:cNvSpPr>
          <p:nvPr/>
        </p:nvSpPr>
        <p:spPr bwMode="auto">
          <a:xfrm flipH="1" flipV="1">
            <a:off x="2058988" y="4343400"/>
            <a:ext cx="2741612"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0" name="Line 635"/>
          <p:cNvSpPr>
            <a:spLocks noChangeAspect="1" noChangeShapeType="1"/>
          </p:cNvSpPr>
          <p:nvPr/>
        </p:nvSpPr>
        <p:spPr bwMode="auto">
          <a:xfrm flipV="1">
            <a:off x="1601788" y="2516188"/>
            <a:ext cx="2513012" cy="25130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1" name="Line 644"/>
          <p:cNvSpPr>
            <a:spLocks noChangeAspect="1" noChangeShapeType="1"/>
          </p:cNvSpPr>
          <p:nvPr/>
        </p:nvSpPr>
        <p:spPr bwMode="auto">
          <a:xfrm flipV="1">
            <a:off x="1601788" y="2516188"/>
            <a:ext cx="2741612" cy="27416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2" name="Text Box 57"/>
          <p:cNvSpPr txBox="1">
            <a:spLocks noChangeAspect="1" noChangeArrowheads="1"/>
          </p:cNvSpPr>
          <p:nvPr/>
        </p:nvSpPr>
        <p:spPr bwMode="auto">
          <a:xfrm>
            <a:off x="2487613" y="2744788"/>
            <a:ext cx="2312987"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mul / add imbalance</a:t>
            </a:r>
          </a:p>
        </p:txBody>
      </p:sp>
      <p:sp>
        <p:nvSpPr>
          <p:cNvPr id="53" name="Text Box 58"/>
          <p:cNvSpPr txBox="1">
            <a:spLocks noChangeAspect="1" noChangeArrowheads="1"/>
          </p:cNvSpPr>
          <p:nvPr/>
        </p:nvSpPr>
        <p:spPr bwMode="auto">
          <a:xfrm>
            <a:off x="3171825" y="41148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ILP</a:t>
            </a:r>
          </a:p>
        </p:txBody>
      </p:sp>
      <p:sp>
        <p:nvSpPr>
          <p:cNvPr id="54" name="Text Box 60"/>
          <p:cNvSpPr txBox="1">
            <a:spLocks noChangeAspect="1" noChangeArrowheads="1"/>
          </p:cNvSpPr>
          <p:nvPr/>
        </p:nvSpPr>
        <p:spPr bwMode="auto">
          <a:xfrm rot="18900000">
            <a:off x="1373188" y="3657600"/>
            <a:ext cx="2741612" cy="227013"/>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SW prefetch</a:t>
            </a:r>
          </a:p>
        </p:txBody>
      </p:sp>
      <p:sp>
        <p:nvSpPr>
          <p:cNvPr id="55" name="Text Box 61"/>
          <p:cNvSpPr txBox="1">
            <a:spLocks noChangeAspect="1" noChangeArrowheads="1"/>
          </p:cNvSpPr>
          <p:nvPr/>
        </p:nvSpPr>
        <p:spPr bwMode="auto">
          <a:xfrm rot="18900000">
            <a:off x="1373188" y="3886200"/>
            <a:ext cx="2741612" cy="228600"/>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NUMA</a:t>
            </a:r>
          </a:p>
        </p:txBody>
      </p:sp>
      <p:sp>
        <p:nvSpPr>
          <p:cNvPr id="56" name="Rectangle 62"/>
          <p:cNvSpPr>
            <a:spLocks noChangeArrowheads="1"/>
          </p:cNvSpPr>
          <p:nvPr/>
        </p:nvSpPr>
        <p:spPr bwMode="auto">
          <a:xfrm>
            <a:off x="1600200" y="1371600"/>
            <a:ext cx="3429000" cy="4343400"/>
          </a:xfrm>
          <a:prstGeom prst="rect">
            <a:avLst/>
          </a:prstGeom>
          <a:solidFill>
            <a:schemeClr val="bg1">
              <a:alpha val="67000"/>
            </a:schemeClr>
          </a:solidFill>
          <a:ln w="9525">
            <a:noFill/>
            <a:miter lim="800000"/>
            <a:headEnd/>
            <a:tailEnd/>
          </a:ln>
        </p:spPr>
        <p:txBody>
          <a:bodyPr wrap="none" anchor="ctr">
            <a:prstTxWarp prst="textNoShape">
              <a:avLst/>
            </a:prstTxWarp>
          </a:bodyPr>
          <a:lstStyle/>
          <a:p>
            <a:endParaRPr lang="en-US"/>
          </a:p>
        </p:txBody>
      </p:sp>
      <p:grpSp>
        <p:nvGrpSpPr>
          <p:cNvPr id="25" name="Group 54"/>
          <p:cNvGrpSpPr>
            <a:grpSpLocks/>
          </p:cNvGrpSpPr>
          <p:nvPr/>
        </p:nvGrpSpPr>
        <p:grpSpPr bwMode="auto">
          <a:xfrm>
            <a:off x="1601788" y="1373188"/>
            <a:ext cx="3427412" cy="4341812"/>
            <a:chOff x="1009" y="865"/>
            <a:chExt cx="2159" cy="2735"/>
          </a:xfrm>
        </p:grpSpPr>
        <p:sp>
          <p:nvSpPr>
            <p:cNvPr id="58" name="Line 55"/>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9" name="Line 56"/>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60" name="Text Box 23"/>
          <p:cNvSpPr txBox="1">
            <a:spLocks noChangeAspect="1" noChangeArrowheads="1"/>
          </p:cNvSpPr>
          <p:nvPr/>
        </p:nvSpPr>
        <p:spPr bwMode="auto">
          <a:xfrm>
            <a:off x="16779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dirty="0"/>
              <a:t>Opteron 2356</a:t>
            </a:r>
          </a:p>
          <a:p>
            <a:pPr algn="ctr"/>
            <a:r>
              <a:rPr lang="en-US" sz="2400" b="1" dirty="0"/>
              <a:t>(Barcelona)</a:t>
            </a:r>
          </a:p>
        </p:txBody>
      </p:sp>
      <p:sp>
        <p:nvSpPr>
          <p:cNvPr id="61"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62"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63"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64" name="Text Box 59"/>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sp>
        <p:nvSpPr>
          <p:cNvPr id="65" name="Line 63"/>
          <p:cNvSpPr>
            <a:spLocks noChangeShapeType="1"/>
          </p:cNvSpPr>
          <p:nvPr/>
        </p:nvSpPr>
        <p:spPr bwMode="auto">
          <a:xfrm>
            <a:off x="3886200" y="2514600"/>
            <a:ext cx="0" cy="3200400"/>
          </a:xfrm>
          <a:prstGeom prst="line">
            <a:avLst/>
          </a:prstGeom>
          <a:noFill/>
          <a:ln w="38100">
            <a:solidFill>
              <a:srgbClr val="008000"/>
            </a:solidFill>
            <a:round/>
            <a:headEnd/>
            <a:tailEnd/>
          </a:ln>
        </p:spPr>
        <p:txBody>
          <a:bodyPr wrap="none" anchor="ctr">
            <a:prstTxWarp prst="textNoShape">
              <a:avLst/>
            </a:prstTxWarp>
          </a:bodyPr>
          <a:lstStyle/>
          <a:p>
            <a:endParaRPr lang="en-US"/>
          </a:p>
        </p:txBody>
      </p:sp>
      <p:sp>
        <p:nvSpPr>
          <p:cNvPr id="66" name="Text Box 68"/>
          <p:cNvSpPr txBox="1">
            <a:spLocks noChangeAspect="1" noChangeArrowheads="1"/>
          </p:cNvSpPr>
          <p:nvPr/>
        </p:nvSpPr>
        <p:spPr bwMode="auto">
          <a:xfrm rot="5400000">
            <a:off x="24384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only compulsory miss traffic</a:t>
            </a:r>
          </a:p>
        </p:txBody>
      </p:sp>
      <p:sp>
        <p:nvSpPr>
          <p:cNvPr id="67" name="Text Box 74"/>
          <p:cNvSpPr txBox="1">
            <a:spLocks noChangeArrowheads="1"/>
          </p:cNvSpPr>
          <p:nvPr/>
        </p:nvSpPr>
        <p:spPr bwMode="auto">
          <a:xfrm>
            <a:off x="5334000" y="4495800"/>
            <a:ext cx="3656013"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600"/>
              <a:t>FLOPs</a:t>
            </a:r>
          </a:p>
        </p:txBody>
      </p:sp>
      <p:sp>
        <p:nvSpPr>
          <p:cNvPr id="68" name="Line 75"/>
          <p:cNvSpPr>
            <a:spLocks noChangeShapeType="1"/>
          </p:cNvSpPr>
          <p:nvPr/>
        </p:nvSpPr>
        <p:spPr bwMode="auto">
          <a:xfrm>
            <a:off x="6323013" y="4800600"/>
            <a:ext cx="16764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69" name="Text Box 76"/>
          <p:cNvSpPr txBox="1">
            <a:spLocks noChangeArrowheads="1"/>
          </p:cNvSpPr>
          <p:nvPr/>
        </p:nvSpPr>
        <p:spPr bwMode="auto">
          <a:xfrm>
            <a:off x="5334000" y="4800600"/>
            <a:ext cx="3656013"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600"/>
              <a:t>Compulsory Misses</a:t>
            </a:r>
          </a:p>
        </p:txBody>
      </p:sp>
      <p:sp>
        <p:nvSpPr>
          <p:cNvPr id="70" name="Text Box 77"/>
          <p:cNvSpPr txBox="1">
            <a:spLocks noChangeArrowheads="1"/>
          </p:cNvSpPr>
          <p:nvPr/>
        </p:nvSpPr>
        <p:spPr bwMode="auto">
          <a:xfrm>
            <a:off x="5715000" y="4648200"/>
            <a:ext cx="457200" cy="304800"/>
          </a:xfrm>
          <a:prstGeom prst="rect">
            <a:avLst/>
          </a:prstGeom>
          <a:noFill/>
          <a:ln w="9525">
            <a:noFill/>
            <a:miter lim="800000"/>
            <a:headEnd/>
            <a:tailEnd/>
          </a:ln>
        </p:spPr>
        <p:txBody>
          <a:bodyPr wrap="none" lIns="0" tIns="0" rIns="0" bIns="0" anchor="ctr">
            <a:prstTxWarp prst="textNoShape">
              <a:avLst/>
            </a:prstTxWarp>
          </a:bodyPr>
          <a:lstStyle/>
          <a:p>
            <a:pPr algn="r"/>
            <a:r>
              <a:rPr lang="en-US" sz="1600"/>
              <a:t>AI =</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br>
              <a:rPr lang="en-US" dirty="0" smtClean="0"/>
            </a:br>
            <a:r>
              <a:rPr lang="en-US" sz="1600" dirty="0" smtClean="0"/>
              <a:t>locality walls</a:t>
            </a:r>
            <a:endParaRPr lang="en-US"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59</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Remember, memory traffic includes more than just compulsory misses.</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As such, actual arithmetic intensity may be substantially lower.</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Walls are unique to the architecture-kernel combination</a:t>
            </a: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dirty="0"/>
              <a:t>attainable GFLOP/</a:t>
            </a:r>
            <a:r>
              <a:rPr lang="en-US" sz="2400" dirty="0" err="1"/>
              <a:t>s</a:t>
            </a:r>
            <a:endParaRPr lang="en-US" sz="2400" dirty="0"/>
          </a:p>
        </p:txBody>
      </p:sp>
      <p:grpSp>
        <p:nvGrpSpPr>
          <p:cNvPr id="6" name="Group 23"/>
          <p:cNvGrpSpPr>
            <a:grpSpLocks/>
          </p:cNvGrpSpPr>
          <p:nvPr/>
        </p:nvGrpSpPr>
        <p:grpSpPr bwMode="auto">
          <a:xfrm>
            <a:off x="696913" y="1373188"/>
            <a:ext cx="4332287" cy="4799012"/>
            <a:chOff x="439" y="865"/>
            <a:chExt cx="2729" cy="3023"/>
          </a:xfrm>
        </p:grpSpPr>
        <p:sp>
          <p:nvSpPr>
            <p:cNvPr id="26" name="Text Box 24"/>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7" name="Text Box 25"/>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8" name="Text Box 26"/>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29" name="Text Box 27"/>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0" name="Text Box 28"/>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1" name="Text Box 29"/>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2" name="Text Box 30"/>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3" name="Text Box 31"/>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4" name="Text Box 32"/>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5" name="Text Box 33"/>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6" name="Text Box 34"/>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7" name="Text Box 35"/>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8" name="Text Box 36"/>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39" name="Text Box 37"/>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0" name="Text Box 38"/>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1" name="Text Box 39"/>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2" name="Text Box 40"/>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3" name="Text Box 41"/>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sp>
        <p:nvSpPr>
          <p:cNvPr id="44" name="Freeform 42"/>
          <p:cNvSpPr>
            <a:spLocks/>
          </p:cNvSpPr>
          <p:nvPr/>
        </p:nvSpPr>
        <p:spPr bwMode="auto">
          <a:xfrm>
            <a:off x="1600200" y="2514600"/>
            <a:ext cx="2743200" cy="2743200"/>
          </a:xfrm>
          <a:custGeom>
            <a:avLst/>
            <a:gdLst/>
            <a:ahLst/>
            <a:cxnLst>
              <a:cxn ang="0">
                <a:pos x="1728" y="0"/>
              </a:cxn>
              <a:cxn ang="0">
                <a:pos x="0" y="1728"/>
              </a:cxn>
              <a:cxn ang="0">
                <a:pos x="0" y="1440"/>
              </a:cxn>
              <a:cxn ang="0">
                <a:pos x="1440" y="0"/>
              </a:cxn>
              <a:cxn ang="0">
                <a:pos x="1728" y="0"/>
              </a:cxn>
            </a:cxnLst>
            <a:rect l="0" t="0" r="r" b="b"/>
            <a:pathLst>
              <a:path w="1728" h="1728">
                <a:moveTo>
                  <a:pt x="1728" y="0"/>
                </a:moveTo>
                <a:lnTo>
                  <a:pt x="0" y="1728"/>
                </a:lnTo>
                <a:lnTo>
                  <a:pt x="0" y="1440"/>
                </a:lnTo>
                <a:lnTo>
                  <a:pt x="1440" y="0"/>
                </a:lnTo>
                <a:lnTo>
                  <a:pt x="1728" y="0"/>
                </a:lnTo>
                <a:close/>
              </a:path>
            </a:pathLst>
          </a:custGeom>
          <a:solidFill>
            <a:srgbClr val="FF0080">
              <a:alpha val="20000"/>
            </a:srgbClr>
          </a:solidFill>
          <a:ln w="9525">
            <a:noFill/>
            <a:round/>
            <a:headEnd/>
            <a:tailEnd/>
          </a:ln>
        </p:spPr>
        <p:txBody>
          <a:bodyPr wrap="none" anchor="ctr">
            <a:prstTxWarp prst="textNoShape">
              <a:avLst/>
            </a:prstTxWarp>
          </a:bodyPr>
          <a:lstStyle/>
          <a:p>
            <a:endParaRPr lang="en-US"/>
          </a:p>
        </p:txBody>
      </p:sp>
      <p:sp>
        <p:nvSpPr>
          <p:cNvPr id="45" name="Freeform 43"/>
          <p:cNvSpPr>
            <a:spLocks/>
          </p:cNvSpPr>
          <p:nvPr/>
        </p:nvSpPr>
        <p:spPr bwMode="auto">
          <a:xfrm>
            <a:off x="2057400" y="2514600"/>
            <a:ext cx="2743200" cy="1828800"/>
          </a:xfrm>
          <a:custGeom>
            <a:avLst/>
            <a:gdLst/>
            <a:ahLst/>
            <a:cxnLst>
              <a:cxn ang="0">
                <a:pos x="0" y="1152"/>
              </a:cxn>
              <a:cxn ang="0">
                <a:pos x="1728" y="1152"/>
              </a:cxn>
              <a:cxn ang="0">
                <a:pos x="1728" y="0"/>
              </a:cxn>
              <a:cxn ang="0">
                <a:pos x="1152" y="0"/>
              </a:cxn>
              <a:cxn ang="0">
                <a:pos x="0" y="1152"/>
              </a:cxn>
            </a:cxnLst>
            <a:rect l="0" t="0" r="r" b="b"/>
            <a:pathLst>
              <a:path w="1728" h="1152">
                <a:moveTo>
                  <a:pt x="0" y="1152"/>
                </a:moveTo>
                <a:lnTo>
                  <a:pt x="1728" y="1152"/>
                </a:lnTo>
                <a:lnTo>
                  <a:pt x="1728" y="0"/>
                </a:lnTo>
                <a:lnTo>
                  <a:pt x="1152" y="0"/>
                </a:lnTo>
                <a:lnTo>
                  <a:pt x="0" y="1152"/>
                </a:lnTo>
                <a:close/>
              </a:path>
            </a:pathLst>
          </a:custGeom>
          <a:solidFill>
            <a:srgbClr val="0000FF">
              <a:alpha val="20000"/>
            </a:srgbClr>
          </a:solidFill>
          <a:ln w="9525">
            <a:noFill/>
            <a:round/>
            <a:headEnd/>
            <a:tailEnd/>
          </a:ln>
        </p:spPr>
        <p:txBody>
          <a:bodyPr wrap="none" anchor="ctr">
            <a:prstTxWarp prst="textNoShape">
              <a:avLst/>
            </a:prstTxWarp>
          </a:bodyPr>
          <a:lstStyle/>
          <a:p>
            <a:endParaRPr lang="en-US"/>
          </a:p>
        </p:txBody>
      </p:sp>
      <p:sp>
        <p:nvSpPr>
          <p:cNvPr id="46" name="Line 44"/>
          <p:cNvSpPr>
            <a:spLocks noChangeAspect="1" noChangeShapeType="1"/>
          </p:cNvSpPr>
          <p:nvPr/>
        </p:nvSpPr>
        <p:spPr bwMode="auto">
          <a:xfrm flipH="1" flipV="1">
            <a:off x="3429000" y="2973388"/>
            <a:ext cx="13716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7" name="Text Box 45"/>
          <p:cNvSpPr txBox="1">
            <a:spLocks noChangeAspect="1" noChangeArrowheads="1"/>
          </p:cNvSpPr>
          <p:nvPr/>
        </p:nvSpPr>
        <p:spPr bwMode="auto">
          <a:xfrm>
            <a:off x="3171825" y="32019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SIMD</a:t>
            </a:r>
          </a:p>
        </p:txBody>
      </p:sp>
      <p:sp>
        <p:nvSpPr>
          <p:cNvPr id="48" name="Line 46"/>
          <p:cNvSpPr>
            <a:spLocks noChangeAspect="1" noChangeShapeType="1"/>
          </p:cNvSpPr>
          <p:nvPr/>
        </p:nvSpPr>
        <p:spPr bwMode="auto">
          <a:xfrm flipH="1" flipV="1">
            <a:off x="2971800" y="3430588"/>
            <a:ext cx="18288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9" name="Line 47"/>
          <p:cNvSpPr>
            <a:spLocks noChangeAspect="1" noChangeShapeType="1"/>
          </p:cNvSpPr>
          <p:nvPr/>
        </p:nvSpPr>
        <p:spPr bwMode="auto">
          <a:xfrm flipH="1" flipV="1">
            <a:off x="2058988" y="4343400"/>
            <a:ext cx="2741612"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0" name="Line 635"/>
          <p:cNvSpPr>
            <a:spLocks noChangeAspect="1" noChangeShapeType="1"/>
          </p:cNvSpPr>
          <p:nvPr/>
        </p:nvSpPr>
        <p:spPr bwMode="auto">
          <a:xfrm flipV="1">
            <a:off x="1601788" y="2516188"/>
            <a:ext cx="2513012" cy="25130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1" name="Line 644"/>
          <p:cNvSpPr>
            <a:spLocks noChangeAspect="1" noChangeShapeType="1"/>
          </p:cNvSpPr>
          <p:nvPr/>
        </p:nvSpPr>
        <p:spPr bwMode="auto">
          <a:xfrm flipV="1">
            <a:off x="1601788" y="2516188"/>
            <a:ext cx="2741612" cy="27416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2" name="Text Box 50"/>
          <p:cNvSpPr txBox="1">
            <a:spLocks noChangeAspect="1" noChangeArrowheads="1"/>
          </p:cNvSpPr>
          <p:nvPr/>
        </p:nvSpPr>
        <p:spPr bwMode="auto">
          <a:xfrm>
            <a:off x="2487613" y="2744788"/>
            <a:ext cx="2312987"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mul / add imbalance</a:t>
            </a:r>
          </a:p>
        </p:txBody>
      </p:sp>
      <p:sp>
        <p:nvSpPr>
          <p:cNvPr id="53" name="Text Box 51"/>
          <p:cNvSpPr txBox="1">
            <a:spLocks noChangeAspect="1" noChangeArrowheads="1"/>
          </p:cNvSpPr>
          <p:nvPr/>
        </p:nvSpPr>
        <p:spPr bwMode="auto">
          <a:xfrm>
            <a:off x="3171825" y="41148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ILP</a:t>
            </a:r>
          </a:p>
        </p:txBody>
      </p:sp>
      <p:sp>
        <p:nvSpPr>
          <p:cNvPr id="54" name="Text Box 52"/>
          <p:cNvSpPr txBox="1">
            <a:spLocks noChangeAspect="1" noChangeArrowheads="1"/>
          </p:cNvSpPr>
          <p:nvPr/>
        </p:nvSpPr>
        <p:spPr bwMode="auto">
          <a:xfrm rot="18900000">
            <a:off x="1373188" y="3657600"/>
            <a:ext cx="2741612" cy="227013"/>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SW prefetch</a:t>
            </a:r>
          </a:p>
        </p:txBody>
      </p:sp>
      <p:sp>
        <p:nvSpPr>
          <p:cNvPr id="55" name="Text Box 53"/>
          <p:cNvSpPr txBox="1">
            <a:spLocks noChangeAspect="1" noChangeArrowheads="1"/>
          </p:cNvSpPr>
          <p:nvPr/>
        </p:nvSpPr>
        <p:spPr bwMode="auto">
          <a:xfrm rot="18900000">
            <a:off x="1373188" y="3886200"/>
            <a:ext cx="2741612" cy="228600"/>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NUMA</a:t>
            </a:r>
          </a:p>
        </p:txBody>
      </p:sp>
      <p:sp>
        <p:nvSpPr>
          <p:cNvPr id="56" name="Rectangle 54"/>
          <p:cNvSpPr>
            <a:spLocks noChangeArrowheads="1"/>
          </p:cNvSpPr>
          <p:nvPr/>
        </p:nvSpPr>
        <p:spPr bwMode="auto">
          <a:xfrm>
            <a:off x="1600200" y="1371600"/>
            <a:ext cx="3429000" cy="4343400"/>
          </a:xfrm>
          <a:prstGeom prst="rect">
            <a:avLst/>
          </a:prstGeom>
          <a:solidFill>
            <a:schemeClr val="bg1">
              <a:alpha val="67000"/>
            </a:schemeClr>
          </a:solidFill>
          <a:ln w="9525">
            <a:noFill/>
            <a:miter lim="800000"/>
            <a:headEnd/>
            <a:tailEnd/>
          </a:ln>
        </p:spPr>
        <p:txBody>
          <a:bodyPr wrap="none" anchor="ctr">
            <a:prstTxWarp prst="textNoShape">
              <a:avLst/>
            </a:prstTxWarp>
          </a:bodyPr>
          <a:lstStyle/>
          <a:p>
            <a:endParaRPr lang="en-US"/>
          </a:p>
        </p:txBody>
      </p:sp>
      <p:grpSp>
        <p:nvGrpSpPr>
          <p:cNvPr id="25" name="Group 55"/>
          <p:cNvGrpSpPr>
            <a:grpSpLocks/>
          </p:cNvGrpSpPr>
          <p:nvPr/>
        </p:nvGrpSpPr>
        <p:grpSpPr bwMode="auto">
          <a:xfrm>
            <a:off x="1601788" y="1373188"/>
            <a:ext cx="3427412" cy="4341812"/>
            <a:chOff x="1009" y="865"/>
            <a:chExt cx="2159" cy="2735"/>
          </a:xfrm>
        </p:grpSpPr>
        <p:sp>
          <p:nvSpPr>
            <p:cNvPr id="58" name="Line 56"/>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9" name="Line 57"/>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60" name="Text Box 58"/>
          <p:cNvSpPr txBox="1">
            <a:spLocks noChangeAspect="1" noChangeArrowheads="1"/>
          </p:cNvSpPr>
          <p:nvPr/>
        </p:nvSpPr>
        <p:spPr bwMode="auto">
          <a:xfrm>
            <a:off x="16779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a:t>Opteron 2356</a:t>
            </a:r>
          </a:p>
          <a:p>
            <a:pPr algn="ctr"/>
            <a:r>
              <a:rPr lang="en-US" sz="2400" b="1"/>
              <a:t>(Barcelona)</a:t>
            </a:r>
          </a:p>
        </p:txBody>
      </p:sp>
      <p:sp>
        <p:nvSpPr>
          <p:cNvPr id="61"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62"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63"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64" name="Text Box 62"/>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sp>
        <p:nvSpPr>
          <p:cNvPr id="65" name="Freeform 72"/>
          <p:cNvSpPr>
            <a:spLocks/>
          </p:cNvSpPr>
          <p:nvPr/>
        </p:nvSpPr>
        <p:spPr bwMode="auto">
          <a:xfrm>
            <a:off x="3657600" y="2514600"/>
            <a:ext cx="228600" cy="3200400"/>
          </a:xfrm>
          <a:custGeom>
            <a:avLst/>
            <a:gdLst/>
            <a:ahLst/>
            <a:cxnLst>
              <a:cxn ang="0">
                <a:pos x="144" y="0"/>
              </a:cxn>
              <a:cxn ang="0">
                <a:pos x="0" y="144"/>
              </a:cxn>
              <a:cxn ang="0">
                <a:pos x="0" y="2016"/>
              </a:cxn>
              <a:cxn ang="0">
                <a:pos x="144" y="2016"/>
              </a:cxn>
              <a:cxn ang="0">
                <a:pos x="144" y="0"/>
              </a:cxn>
            </a:cxnLst>
            <a:rect l="0" t="0" r="r" b="b"/>
            <a:pathLst>
              <a:path w="144" h="2016">
                <a:moveTo>
                  <a:pt x="144" y="0"/>
                </a:moveTo>
                <a:lnTo>
                  <a:pt x="0" y="144"/>
                </a:lnTo>
                <a:lnTo>
                  <a:pt x="0" y="2016"/>
                </a:lnTo>
                <a:lnTo>
                  <a:pt x="144" y="2016"/>
                </a:lnTo>
                <a:lnTo>
                  <a:pt x="144" y="0"/>
                </a:lnTo>
                <a:close/>
              </a:path>
            </a:pathLst>
          </a:custGeom>
          <a:solidFill>
            <a:srgbClr val="008040">
              <a:alpha val="20000"/>
            </a:srgbClr>
          </a:solidFill>
          <a:ln w="9525">
            <a:noFill/>
            <a:round/>
            <a:headEnd/>
            <a:tailEnd/>
          </a:ln>
        </p:spPr>
        <p:txBody>
          <a:bodyPr wrap="none" anchor="ctr">
            <a:prstTxWarp prst="textNoShape">
              <a:avLst/>
            </a:prstTxWarp>
          </a:bodyPr>
          <a:lstStyle/>
          <a:p>
            <a:endParaRPr lang="en-US"/>
          </a:p>
        </p:txBody>
      </p:sp>
      <p:sp>
        <p:nvSpPr>
          <p:cNvPr id="66" name="Line 64"/>
          <p:cNvSpPr>
            <a:spLocks noChangeShapeType="1"/>
          </p:cNvSpPr>
          <p:nvPr/>
        </p:nvSpPr>
        <p:spPr bwMode="auto">
          <a:xfrm>
            <a:off x="3886200" y="2514600"/>
            <a:ext cx="0" cy="3200400"/>
          </a:xfrm>
          <a:prstGeom prst="line">
            <a:avLst/>
          </a:prstGeom>
          <a:noFill/>
          <a:ln w="38100">
            <a:solidFill>
              <a:srgbClr val="008000"/>
            </a:solidFill>
            <a:round/>
            <a:headEnd/>
            <a:tailEnd/>
          </a:ln>
        </p:spPr>
        <p:txBody>
          <a:bodyPr wrap="none" anchor="ctr">
            <a:prstTxWarp prst="textNoShape">
              <a:avLst/>
            </a:prstTxWarp>
          </a:bodyPr>
          <a:lstStyle/>
          <a:p>
            <a:endParaRPr lang="en-US"/>
          </a:p>
        </p:txBody>
      </p:sp>
      <p:sp>
        <p:nvSpPr>
          <p:cNvPr id="67" name="Line 65"/>
          <p:cNvSpPr>
            <a:spLocks noChangeShapeType="1"/>
          </p:cNvSpPr>
          <p:nvPr/>
        </p:nvSpPr>
        <p:spPr bwMode="auto">
          <a:xfrm>
            <a:off x="3657600" y="2743200"/>
            <a:ext cx="0" cy="2971800"/>
          </a:xfrm>
          <a:prstGeom prst="line">
            <a:avLst/>
          </a:prstGeom>
          <a:noFill/>
          <a:ln w="12700">
            <a:solidFill>
              <a:srgbClr val="008000"/>
            </a:solidFill>
            <a:round/>
            <a:headEnd/>
            <a:tailEnd/>
          </a:ln>
        </p:spPr>
        <p:txBody>
          <a:bodyPr wrap="none" anchor="ctr">
            <a:prstTxWarp prst="textNoShape">
              <a:avLst/>
            </a:prstTxWarp>
          </a:bodyPr>
          <a:lstStyle/>
          <a:p>
            <a:endParaRPr lang="en-US"/>
          </a:p>
        </p:txBody>
      </p:sp>
      <p:sp>
        <p:nvSpPr>
          <p:cNvPr id="68" name="Text Box 68"/>
          <p:cNvSpPr txBox="1">
            <a:spLocks noChangeAspect="1" noChangeArrowheads="1"/>
          </p:cNvSpPr>
          <p:nvPr/>
        </p:nvSpPr>
        <p:spPr bwMode="auto">
          <a:xfrm rot="5400000">
            <a:off x="24384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only compulsory miss traffic</a:t>
            </a:r>
          </a:p>
        </p:txBody>
      </p:sp>
      <p:sp>
        <p:nvSpPr>
          <p:cNvPr id="69" name="Text Box 69"/>
          <p:cNvSpPr txBox="1">
            <a:spLocks noChangeAspect="1" noChangeArrowheads="1"/>
          </p:cNvSpPr>
          <p:nvPr/>
        </p:nvSpPr>
        <p:spPr bwMode="auto">
          <a:xfrm rot="5400000">
            <a:off x="22098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+write allocation traffic</a:t>
            </a:r>
          </a:p>
        </p:txBody>
      </p:sp>
      <p:sp>
        <p:nvSpPr>
          <p:cNvPr id="70" name="Text Box 73"/>
          <p:cNvSpPr txBox="1">
            <a:spLocks noChangeArrowheads="1"/>
          </p:cNvSpPr>
          <p:nvPr/>
        </p:nvSpPr>
        <p:spPr bwMode="auto">
          <a:xfrm>
            <a:off x="5334000" y="4495800"/>
            <a:ext cx="3656013"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600"/>
              <a:t>FLOPs</a:t>
            </a:r>
          </a:p>
        </p:txBody>
      </p:sp>
      <p:sp>
        <p:nvSpPr>
          <p:cNvPr id="71" name="Line 74"/>
          <p:cNvSpPr>
            <a:spLocks noChangeShapeType="1"/>
          </p:cNvSpPr>
          <p:nvPr/>
        </p:nvSpPr>
        <p:spPr bwMode="auto">
          <a:xfrm>
            <a:off x="5713413" y="4800600"/>
            <a:ext cx="2895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72" name="Text Box 75"/>
          <p:cNvSpPr txBox="1">
            <a:spLocks noChangeArrowheads="1"/>
          </p:cNvSpPr>
          <p:nvPr/>
        </p:nvSpPr>
        <p:spPr bwMode="auto">
          <a:xfrm>
            <a:off x="5334000" y="4800600"/>
            <a:ext cx="3656013"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600"/>
              <a:t>Allocations + Compulsory Misses</a:t>
            </a:r>
          </a:p>
        </p:txBody>
      </p:sp>
      <p:sp>
        <p:nvSpPr>
          <p:cNvPr id="73" name="Text Box 76"/>
          <p:cNvSpPr txBox="1">
            <a:spLocks noChangeArrowheads="1"/>
          </p:cNvSpPr>
          <p:nvPr/>
        </p:nvSpPr>
        <p:spPr bwMode="auto">
          <a:xfrm>
            <a:off x="5105400" y="4648200"/>
            <a:ext cx="457200" cy="304800"/>
          </a:xfrm>
          <a:prstGeom prst="rect">
            <a:avLst/>
          </a:prstGeom>
          <a:noFill/>
          <a:ln w="9525">
            <a:noFill/>
            <a:miter lim="800000"/>
            <a:headEnd/>
            <a:tailEnd/>
          </a:ln>
        </p:spPr>
        <p:txBody>
          <a:bodyPr wrap="none" lIns="0" tIns="0" rIns="0" bIns="0" anchor="ctr">
            <a:prstTxWarp prst="textNoShape">
              <a:avLst/>
            </a:prstTxWarp>
          </a:bodyPr>
          <a:lstStyle/>
          <a:p>
            <a:pPr algn="r"/>
            <a:r>
              <a:rPr lang="en-US" sz="1600"/>
              <a:t>AI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endParaRPr lang="en-US"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6</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Visualizes how bandwidth, compute, locality, and optimization</a:t>
            </a:r>
            <a:r>
              <a:rPr kumimoji="0" lang="en-US" sz="2000" b="0" i="0" u="none" strike="noStrike" kern="0" cap="none" spc="0" normalizeH="0" noProof="0" dirty="0" smtClean="0">
                <a:ln>
                  <a:noFill/>
                </a:ln>
                <a:solidFill>
                  <a:schemeClr val="tx1"/>
                </a:solidFill>
                <a:effectLst/>
                <a:uLnTx/>
                <a:uFillTx/>
                <a:latin typeface="+mn-lt"/>
                <a:ea typeface="+mn-ea"/>
                <a:cs typeface="+mn-cs"/>
              </a:rPr>
              <a:t> bound performance.</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endParaRPr lang="en-US" sz="2000" kern="0" baseline="0" dirty="0" smtClean="0">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noProof="0" dirty="0" smtClean="0">
                <a:ln>
                  <a:noFill/>
                </a:ln>
                <a:solidFill>
                  <a:schemeClr val="tx1"/>
                </a:solidFill>
                <a:effectLst/>
                <a:uLnTx/>
                <a:uFillTx/>
                <a:latin typeface="+mn-lt"/>
                <a:ea typeface="+mn-ea"/>
                <a:cs typeface="+mn-cs"/>
              </a:rPr>
              <a:t>Based on application characteristics, one can infer what needs to be done to improve performance.</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grpSp>
        <p:nvGrpSpPr>
          <p:cNvPr id="6" name="Group 23"/>
          <p:cNvGrpSpPr>
            <a:grpSpLocks/>
          </p:cNvGrpSpPr>
          <p:nvPr/>
        </p:nvGrpSpPr>
        <p:grpSpPr bwMode="auto">
          <a:xfrm>
            <a:off x="696913" y="1373188"/>
            <a:ext cx="4332287" cy="4799012"/>
            <a:chOff x="439" y="865"/>
            <a:chExt cx="2729" cy="3023"/>
          </a:xfrm>
        </p:grpSpPr>
        <p:sp>
          <p:nvSpPr>
            <p:cNvPr id="26" name="Text Box 24"/>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7" name="Text Box 25"/>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8" name="Text Box 26"/>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29" name="Text Box 27"/>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0" name="Text Box 28"/>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1" name="Text Box 29"/>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2" name="Text Box 30"/>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3" name="Text Box 31"/>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4" name="Text Box 32"/>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5" name="Text Box 33"/>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6" name="Text Box 34"/>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7" name="Text Box 35"/>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8" name="Text Box 36"/>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39" name="Text Box 37"/>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0" name="Text Box 38"/>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1" name="Text Box 39"/>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2" name="Text Box 40"/>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3" name="Text Box 41"/>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grpSp>
        <p:nvGrpSpPr>
          <p:cNvPr id="77" name="Group 76"/>
          <p:cNvGrpSpPr/>
          <p:nvPr/>
        </p:nvGrpSpPr>
        <p:grpSpPr>
          <a:xfrm>
            <a:off x="1373188" y="2514600"/>
            <a:ext cx="2970212" cy="2743200"/>
            <a:chOff x="1373188" y="2514600"/>
            <a:chExt cx="2970212" cy="2743200"/>
          </a:xfrm>
        </p:grpSpPr>
        <p:sp>
          <p:nvSpPr>
            <p:cNvPr id="44" name="Freeform 42"/>
            <p:cNvSpPr>
              <a:spLocks/>
            </p:cNvSpPr>
            <p:nvPr/>
          </p:nvSpPr>
          <p:spPr bwMode="auto">
            <a:xfrm>
              <a:off x="1600200" y="2514600"/>
              <a:ext cx="2743200" cy="2743200"/>
            </a:xfrm>
            <a:custGeom>
              <a:avLst/>
              <a:gdLst/>
              <a:ahLst/>
              <a:cxnLst>
                <a:cxn ang="0">
                  <a:pos x="1728" y="0"/>
                </a:cxn>
                <a:cxn ang="0">
                  <a:pos x="0" y="1728"/>
                </a:cxn>
                <a:cxn ang="0">
                  <a:pos x="0" y="1440"/>
                </a:cxn>
                <a:cxn ang="0">
                  <a:pos x="1440" y="0"/>
                </a:cxn>
                <a:cxn ang="0">
                  <a:pos x="1728" y="0"/>
                </a:cxn>
              </a:cxnLst>
              <a:rect l="0" t="0" r="r" b="b"/>
              <a:pathLst>
                <a:path w="1728" h="1728">
                  <a:moveTo>
                    <a:pt x="1728" y="0"/>
                  </a:moveTo>
                  <a:lnTo>
                    <a:pt x="0" y="1728"/>
                  </a:lnTo>
                  <a:lnTo>
                    <a:pt x="0" y="1440"/>
                  </a:lnTo>
                  <a:lnTo>
                    <a:pt x="1440" y="0"/>
                  </a:lnTo>
                  <a:lnTo>
                    <a:pt x="1728" y="0"/>
                  </a:lnTo>
                  <a:close/>
                </a:path>
              </a:pathLst>
            </a:custGeom>
            <a:solidFill>
              <a:srgbClr val="FF0080">
                <a:alpha val="20000"/>
              </a:srgbClr>
            </a:solidFill>
            <a:ln w="9525">
              <a:noFill/>
              <a:round/>
              <a:headEnd/>
              <a:tailEnd/>
            </a:ln>
          </p:spPr>
          <p:txBody>
            <a:bodyPr wrap="none" anchor="ctr">
              <a:prstTxWarp prst="textNoShape">
                <a:avLst/>
              </a:prstTxWarp>
            </a:bodyPr>
            <a:lstStyle/>
            <a:p>
              <a:endParaRPr lang="en-US"/>
            </a:p>
          </p:txBody>
        </p:sp>
        <p:sp>
          <p:nvSpPr>
            <p:cNvPr id="50" name="Line 635"/>
            <p:cNvSpPr>
              <a:spLocks noChangeAspect="1" noChangeShapeType="1"/>
            </p:cNvSpPr>
            <p:nvPr/>
          </p:nvSpPr>
          <p:spPr bwMode="auto">
            <a:xfrm flipV="1">
              <a:off x="1601788" y="2516188"/>
              <a:ext cx="2513012" cy="25130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1" name="Line 644"/>
            <p:cNvSpPr>
              <a:spLocks noChangeAspect="1" noChangeShapeType="1"/>
            </p:cNvSpPr>
            <p:nvPr/>
          </p:nvSpPr>
          <p:spPr bwMode="auto">
            <a:xfrm flipV="1">
              <a:off x="1601788" y="2516188"/>
              <a:ext cx="2741612" cy="27416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4" name="Text Box 52"/>
            <p:cNvSpPr txBox="1">
              <a:spLocks noChangeAspect="1" noChangeArrowheads="1"/>
            </p:cNvSpPr>
            <p:nvPr/>
          </p:nvSpPr>
          <p:spPr bwMode="auto">
            <a:xfrm rot="18900000">
              <a:off x="1373188" y="3657600"/>
              <a:ext cx="2741612" cy="227013"/>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SW prefetch</a:t>
              </a:r>
            </a:p>
          </p:txBody>
        </p:sp>
        <p:sp>
          <p:nvSpPr>
            <p:cNvPr id="55" name="Text Box 53"/>
            <p:cNvSpPr txBox="1">
              <a:spLocks noChangeAspect="1" noChangeArrowheads="1"/>
            </p:cNvSpPr>
            <p:nvPr/>
          </p:nvSpPr>
          <p:spPr bwMode="auto">
            <a:xfrm rot="18900000">
              <a:off x="1373188" y="3886200"/>
              <a:ext cx="2741612" cy="228600"/>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NUMA</a:t>
              </a:r>
            </a:p>
          </p:txBody>
        </p:sp>
      </p:grpSp>
      <p:grpSp>
        <p:nvGrpSpPr>
          <p:cNvPr id="25" name="Group 55"/>
          <p:cNvGrpSpPr>
            <a:grpSpLocks/>
          </p:cNvGrpSpPr>
          <p:nvPr/>
        </p:nvGrpSpPr>
        <p:grpSpPr bwMode="auto">
          <a:xfrm>
            <a:off x="1601788" y="1373188"/>
            <a:ext cx="3427412" cy="4341812"/>
            <a:chOff x="1009" y="865"/>
            <a:chExt cx="2159" cy="2735"/>
          </a:xfrm>
        </p:grpSpPr>
        <p:sp>
          <p:nvSpPr>
            <p:cNvPr id="58" name="Line 56"/>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9" name="Line 57"/>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60" name="Text Box 58"/>
          <p:cNvSpPr txBox="1">
            <a:spLocks noChangeAspect="1" noChangeArrowheads="1"/>
          </p:cNvSpPr>
          <p:nvPr/>
        </p:nvSpPr>
        <p:spPr bwMode="auto">
          <a:xfrm>
            <a:off x="16779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dirty="0"/>
              <a:t>Opteron 2356</a:t>
            </a:r>
          </a:p>
          <a:p>
            <a:pPr algn="ctr"/>
            <a:r>
              <a:rPr lang="en-US" sz="2400" b="1" dirty="0"/>
              <a:t>(Barcelona)</a:t>
            </a:r>
          </a:p>
        </p:txBody>
      </p:sp>
      <p:sp>
        <p:nvSpPr>
          <p:cNvPr id="61"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62"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63"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64" name="Text Box 62"/>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grpSp>
        <p:nvGrpSpPr>
          <p:cNvPr id="75" name="Group 74"/>
          <p:cNvGrpSpPr/>
          <p:nvPr/>
        </p:nvGrpSpPr>
        <p:grpSpPr>
          <a:xfrm>
            <a:off x="2514600" y="2514600"/>
            <a:ext cx="1600200" cy="3200400"/>
            <a:chOff x="2514600" y="2514600"/>
            <a:chExt cx="1600200" cy="3200400"/>
          </a:xfrm>
        </p:grpSpPr>
        <p:sp>
          <p:nvSpPr>
            <p:cNvPr id="65" name="Freeform 63"/>
            <p:cNvSpPr>
              <a:spLocks/>
            </p:cNvSpPr>
            <p:nvPr/>
          </p:nvSpPr>
          <p:spPr bwMode="auto">
            <a:xfrm>
              <a:off x="2514600" y="2514600"/>
              <a:ext cx="1371600" cy="3200400"/>
            </a:xfrm>
            <a:custGeom>
              <a:avLst/>
              <a:gdLst/>
              <a:ahLst/>
              <a:cxnLst>
                <a:cxn ang="0">
                  <a:pos x="864" y="2016"/>
                </a:cxn>
                <a:cxn ang="0">
                  <a:pos x="0" y="2016"/>
                </a:cxn>
                <a:cxn ang="0">
                  <a:pos x="0" y="864"/>
                </a:cxn>
                <a:cxn ang="0">
                  <a:pos x="864" y="0"/>
                </a:cxn>
                <a:cxn ang="0">
                  <a:pos x="864" y="2016"/>
                </a:cxn>
              </a:cxnLst>
              <a:rect l="0" t="0" r="r" b="b"/>
              <a:pathLst>
                <a:path w="864" h="2016">
                  <a:moveTo>
                    <a:pt x="864" y="2016"/>
                  </a:moveTo>
                  <a:lnTo>
                    <a:pt x="0" y="2016"/>
                  </a:lnTo>
                  <a:lnTo>
                    <a:pt x="0" y="864"/>
                  </a:lnTo>
                  <a:lnTo>
                    <a:pt x="864" y="0"/>
                  </a:lnTo>
                  <a:lnTo>
                    <a:pt x="864" y="2016"/>
                  </a:lnTo>
                  <a:close/>
                </a:path>
              </a:pathLst>
            </a:custGeom>
            <a:solidFill>
              <a:srgbClr val="008040">
                <a:alpha val="20000"/>
              </a:srgbClr>
            </a:solidFill>
            <a:ln w="9525">
              <a:noFill/>
              <a:round/>
              <a:headEnd/>
              <a:tailEnd/>
            </a:ln>
          </p:spPr>
          <p:txBody>
            <a:bodyPr wrap="none" anchor="ctr">
              <a:prstTxWarp prst="textNoShape">
                <a:avLst/>
              </a:prstTxWarp>
            </a:bodyPr>
            <a:lstStyle/>
            <a:p>
              <a:endParaRPr lang="en-US"/>
            </a:p>
          </p:txBody>
        </p:sp>
        <p:sp>
          <p:nvSpPr>
            <p:cNvPr id="66" name="Line 64"/>
            <p:cNvSpPr>
              <a:spLocks noChangeShapeType="1"/>
            </p:cNvSpPr>
            <p:nvPr/>
          </p:nvSpPr>
          <p:spPr bwMode="auto">
            <a:xfrm>
              <a:off x="3886200" y="2514600"/>
              <a:ext cx="0" cy="3200400"/>
            </a:xfrm>
            <a:prstGeom prst="line">
              <a:avLst/>
            </a:prstGeom>
            <a:noFill/>
            <a:ln w="38100">
              <a:solidFill>
                <a:srgbClr val="008000"/>
              </a:solidFill>
              <a:round/>
              <a:headEnd/>
              <a:tailEnd/>
            </a:ln>
          </p:spPr>
          <p:txBody>
            <a:bodyPr wrap="none" anchor="ctr">
              <a:prstTxWarp prst="textNoShape">
                <a:avLst/>
              </a:prstTxWarp>
            </a:bodyPr>
            <a:lstStyle/>
            <a:p>
              <a:endParaRPr lang="en-US"/>
            </a:p>
          </p:txBody>
        </p:sp>
        <p:sp>
          <p:nvSpPr>
            <p:cNvPr id="67" name="Line 65"/>
            <p:cNvSpPr>
              <a:spLocks noChangeShapeType="1"/>
            </p:cNvSpPr>
            <p:nvPr/>
          </p:nvSpPr>
          <p:spPr bwMode="auto">
            <a:xfrm>
              <a:off x="3657600" y="2743200"/>
              <a:ext cx="0" cy="2971800"/>
            </a:xfrm>
            <a:prstGeom prst="line">
              <a:avLst/>
            </a:prstGeom>
            <a:noFill/>
            <a:ln w="12700">
              <a:solidFill>
                <a:srgbClr val="008000"/>
              </a:solidFill>
              <a:round/>
              <a:headEnd/>
              <a:tailEnd/>
            </a:ln>
          </p:spPr>
          <p:txBody>
            <a:bodyPr wrap="none" anchor="ctr">
              <a:prstTxWarp prst="textNoShape">
                <a:avLst/>
              </a:prstTxWarp>
            </a:bodyPr>
            <a:lstStyle/>
            <a:p>
              <a:endParaRPr lang="en-US"/>
            </a:p>
          </p:txBody>
        </p:sp>
        <p:sp>
          <p:nvSpPr>
            <p:cNvPr id="68" name="Line 66"/>
            <p:cNvSpPr>
              <a:spLocks noChangeShapeType="1"/>
            </p:cNvSpPr>
            <p:nvPr/>
          </p:nvSpPr>
          <p:spPr bwMode="auto">
            <a:xfrm>
              <a:off x="2971800" y="3429000"/>
              <a:ext cx="0" cy="2286000"/>
            </a:xfrm>
            <a:prstGeom prst="line">
              <a:avLst/>
            </a:prstGeom>
            <a:noFill/>
            <a:ln w="12700">
              <a:solidFill>
                <a:srgbClr val="008000"/>
              </a:solidFill>
              <a:round/>
              <a:headEnd/>
              <a:tailEnd/>
            </a:ln>
          </p:spPr>
          <p:txBody>
            <a:bodyPr wrap="none" anchor="ctr">
              <a:prstTxWarp prst="textNoShape">
                <a:avLst/>
              </a:prstTxWarp>
            </a:bodyPr>
            <a:lstStyle/>
            <a:p>
              <a:endParaRPr lang="en-US"/>
            </a:p>
          </p:txBody>
        </p:sp>
        <p:sp>
          <p:nvSpPr>
            <p:cNvPr id="69" name="Line 67"/>
            <p:cNvSpPr>
              <a:spLocks noChangeShapeType="1"/>
            </p:cNvSpPr>
            <p:nvPr/>
          </p:nvSpPr>
          <p:spPr bwMode="auto">
            <a:xfrm>
              <a:off x="2514600" y="3886200"/>
              <a:ext cx="0" cy="1828800"/>
            </a:xfrm>
            <a:prstGeom prst="line">
              <a:avLst/>
            </a:prstGeom>
            <a:noFill/>
            <a:ln w="12700">
              <a:solidFill>
                <a:srgbClr val="008000"/>
              </a:solidFill>
              <a:round/>
              <a:headEnd/>
              <a:tailEnd/>
            </a:ln>
          </p:spPr>
          <p:txBody>
            <a:bodyPr wrap="none" anchor="ctr">
              <a:prstTxWarp prst="textNoShape">
                <a:avLst/>
              </a:prstTxWarp>
            </a:bodyPr>
            <a:lstStyle/>
            <a:p>
              <a:endParaRPr lang="en-US"/>
            </a:p>
          </p:txBody>
        </p:sp>
        <p:sp>
          <p:nvSpPr>
            <p:cNvPr id="70" name="Text Box 68"/>
            <p:cNvSpPr txBox="1">
              <a:spLocks noChangeAspect="1" noChangeArrowheads="1"/>
            </p:cNvSpPr>
            <p:nvPr/>
          </p:nvSpPr>
          <p:spPr bwMode="auto">
            <a:xfrm rot="5400000">
              <a:off x="24384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dirty="0">
                  <a:solidFill>
                    <a:srgbClr val="008040"/>
                  </a:solidFill>
                </a:rPr>
                <a:t>only compulsory miss traffic</a:t>
              </a:r>
            </a:p>
          </p:txBody>
        </p:sp>
        <p:sp>
          <p:nvSpPr>
            <p:cNvPr id="71" name="Text Box 69"/>
            <p:cNvSpPr txBox="1">
              <a:spLocks noChangeAspect="1" noChangeArrowheads="1"/>
            </p:cNvSpPr>
            <p:nvPr/>
          </p:nvSpPr>
          <p:spPr bwMode="auto">
            <a:xfrm rot="5400000">
              <a:off x="22098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+write allocation traffic</a:t>
              </a:r>
            </a:p>
          </p:txBody>
        </p:sp>
        <p:sp>
          <p:nvSpPr>
            <p:cNvPr id="72" name="Text Box 70"/>
            <p:cNvSpPr txBox="1">
              <a:spLocks noChangeAspect="1" noChangeArrowheads="1"/>
            </p:cNvSpPr>
            <p:nvPr/>
          </p:nvSpPr>
          <p:spPr bwMode="auto">
            <a:xfrm rot="5400000">
              <a:off x="15240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+capacity miss traffic</a:t>
              </a:r>
            </a:p>
          </p:txBody>
        </p:sp>
        <p:sp>
          <p:nvSpPr>
            <p:cNvPr id="73" name="Text Box 71"/>
            <p:cNvSpPr txBox="1">
              <a:spLocks noChangeAspect="1" noChangeArrowheads="1"/>
            </p:cNvSpPr>
            <p:nvPr/>
          </p:nvSpPr>
          <p:spPr bwMode="auto">
            <a:xfrm rot="5400000">
              <a:off x="10668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+conflict miss traffic</a:t>
              </a:r>
            </a:p>
          </p:txBody>
        </p:sp>
      </p:grpSp>
      <p:grpSp>
        <p:nvGrpSpPr>
          <p:cNvPr id="74" name="Group 73"/>
          <p:cNvGrpSpPr/>
          <p:nvPr/>
        </p:nvGrpSpPr>
        <p:grpSpPr>
          <a:xfrm>
            <a:off x="2057400" y="2514600"/>
            <a:ext cx="2743200" cy="1828800"/>
            <a:chOff x="2057400" y="2514600"/>
            <a:chExt cx="2743200" cy="1828800"/>
          </a:xfrm>
        </p:grpSpPr>
        <p:sp>
          <p:nvSpPr>
            <p:cNvPr id="45" name="Freeform 43"/>
            <p:cNvSpPr>
              <a:spLocks/>
            </p:cNvSpPr>
            <p:nvPr/>
          </p:nvSpPr>
          <p:spPr bwMode="auto">
            <a:xfrm>
              <a:off x="2057400" y="2514600"/>
              <a:ext cx="2743200" cy="1828800"/>
            </a:xfrm>
            <a:custGeom>
              <a:avLst/>
              <a:gdLst/>
              <a:ahLst/>
              <a:cxnLst>
                <a:cxn ang="0">
                  <a:pos x="0" y="1152"/>
                </a:cxn>
                <a:cxn ang="0">
                  <a:pos x="1728" y="1152"/>
                </a:cxn>
                <a:cxn ang="0">
                  <a:pos x="1728" y="0"/>
                </a:cxn>
                <a:cxn ang="0">
                  <a:pos x="1152" y="0"/>
                </a:cxn>
                <a:cxn ang="0">
                  <a:pos x="0" y="1152"/>
                </a:cxn>
              </a:cxnLst>
              <a:rect l="0" t="0" r="r" b="b"/>
              <a:pathLst>
                <a:path w="1728" h="1152">
                  <a:moveTo>
                    <a:pt x="0" y="1152"/>
                  </a:moveTo>
                  <a:lnTo>
                    <a:pt x="1728" y="1152"/>
                  </a:lnTo>
                  <a:lnTo>
                    <a:pt x="1728" y="0"/>
                  </a:lnTo>
                  <a:lnTo>
                    <a:pt x="1152" y="0"/>
                  </a:lnTo>
                  <a:lnTo>
                    <a:pt x="0" y="1152"/>
                  </a:lnTo>
                  <a:close/>
                </a:path>
              </a:pathLst>
            </a:custGeom>
            <a:solidFill>
              <a:srgbClr val="0000FF">
                <a:alpha val="20000"/>
              </a:srgbClr>
            </a:solidFill>
            <a:ln w="9525">
              <a:noFill/>
              <a:round/>
              <a:headEnd/>
              <a:tailEnd/>
            </a:ln>
          </p:spPr>
          <p:txBody>
            <a:bodyPr wrap="none" anchor="ctr">
              <a:prstTxWarp prst="textNoShape">
                <a:avLst/>
              </a:prstTxWarp>
            </a:bodyPr>
            <a:lstStyle/>
            <a:p>
              <a:endParaRPr lang="en-US"/>
            </a:p>
          </p:txBody>
        </p:sp>
        <p:sp>
          <p:nvSpPr>
            <p:cNvPr id="46" name="Line 44"/>
            <p:cNvSpPr>
              <a:spLocks noChangeAspect="1" noChangeShapeType="1"/>
            </p:cNvSpPr>
            <p:nvPr/>
          </p:nvSpPr>
          <p:spPr bwMode="auto">
            <a:xfrm flipH="1" flipV="1">
              <a:off x="3429000" y="2973388"/>
              <a:ext cx="13716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7" name="Text Box 45"/>
            <p:cNvSpPr txBox="1">
              <a:spLocks noChangeAspect="1" noChangeArrowheads="1"/>
            </p:cNvSpPr>
            <p:nvPr/>
          </p:nvSpPr>
          <p:spPr bwMode="auto">
            <a:xfrm>
              <a:off x="3171825" y="32019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SIMD</a:t>
              </a:r>
            </a:p>
          </p:txBody>
        </p:sp>
        <p:sp>
          <p:nvSpPr>
            <p:cNvPr id="48" name="Line 46"/>
            <p:cNvSpPr>
              <a:spLocks noChangeAspect="1" noChangeShapeType="1"/>
            </p:cNvSpPr>
            <p:nvPr/>
          </p:nvSpPr>
          <p:spPr bwMode="auto">
            <a:xfrm flipH="1" flipV="1">
              <a:off x="2971800" y="3430588"/>
              <a:ext cx="18288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9" name="Line 47"/>
            <p:cNvSpPr>
              <a:spLocks noChangeAspect="1" noChangeShapeType="1"/>
            </p:cNvSpPr>
            <p:nvPr/>
          </p:nvSpPr>
          <p:spPr bwMode="auto">
            <a:xfrm flipH="1" flipV="1">
              <a:off x="2058988" y="4343400"/>
              <a:ext cx="2741612"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2" name="Text Box 50"/>
            <p:cNvSpPr txBox="1">
              <a:spLocks noChangeAspect="1" noChangeArrowheads="1"/>
            </p:cNvSpPr>
            <p:nvPr/>
          </p:nvSpPr>
          <p:spPr bwMode="auto">
            <a:xfrm>
              <a:off x="2487613" y="2744788"/>
              <a:ext cx="2312987"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mul / add imbalance</a:t>
              </a:r>
            </a:p>
          </p:txBody>
        </p:sp>
        <p:sp>
          <p:nvSpPr>
            <p:cNvPr id="53" name="Text Box 51"/>
            <p:cNvSpPr txBox="1">
              <a:spLocks noChangeAspect="1" noChangeArrowheads="1"/>
            </p:cNvSpPr>
            <p:nvPr/>
          </p:nvSpPr>
          <p:spPr bwMode="auto">
            <a:xfrm>
              <a:off x="3171825" y="41148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ILP</a:t>
              </a:r>
            </a:p>
          </p:txBody>
        </p:sp>
      </p:grpSp>
      <p:sp>
        <p:nvSpPr>
          <p:cNvPr id="80" name="Oval 79"/>
          <p:cNvSpPr/>
          <p:nvPr/>
        </p:nvSpPr>
        <p:spPr bwMode="auto">
          <a:xfrm>
            <a:off x="3810000" y="2438400"/>
            <a:ext cx="152400" cy="152400"/>
          </a:xfrm>
          <a:prstGeom prst="ellipse">
            <a:avLst/>
          </a:prstGeom>
          <a:solidFill>
            <a:srgbClr val="FFFF66"/>
          </a:solidFill>
          <a:ln w="9525" cap="flat" cmpd="sng" algn="ctr">
            <a:solidFill>
              <a:srgbClr val="FF8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nvGrpSpPr>
          <p:cNvPr id="86" name="Group 85"/>
          <p:cNvGrpSpPr/>
          <p:nvPr/>
        </p:nvGrpSpPr>
        <p:grpSpPr>
          <a:xfrm>
            <a:off x="2438400" y="2590800"/>
            <a:ext cx="1371600" cy="1828800"/>
            <a:chOff x="2438400" y="2590800"/>
            <a:chExt cx="1371600" cy="1828800"/>
          </a:xfrm>
        </p:grpSpPr>
        <p:sp>
          <p:nvSpPr>
            <p:cNvPr id="81" name="Oval 80"/>
            <p:cNvSpPr/>
            <p:nvPr/>
          </p:nvSpPr>
          <p:spPr bwMode="auto">
            <a:xfrm>
              <a:off x="2438400" y="4267200"/>
              <a:ext cx="152400" cy="152400"/>
            </a:xfrm>
            <a:prstGeom prst="ellipse">
              <a:avLst/>
            </a:prstGeom>
            <a:solidFill>
              <a:srgbClr val="FFFF66"/>
            </a:solidFill>
            <a:ln w="9525" cap="flat" cmpd="sng" algn="ctr">
              <a:solidFill>
                <a:srgbClr val="FF8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83" name="Straight Arrow Connector 82"/>
            <p:cNvCxnSpPr/>
            <p:nvPr/>
          </p:nvCxnSpPr>
          <p:spPr bwMode="auto">
            <a:xfrm rot="5400000">
              <a:off x="2362200" y="2819400"/>
              <a:ext cx="1676400" cy="1219200"/>
            </a:xfrm>
            <a:prstGeom prst="straightConnector1">
              <a:avLst/>
            </a:prstGeom>
            <a:solidFill>
              <a:schemeClr val="accent1"/>
            </a:solidFill>
            <a:ln w="12700" cap="flat" cmpd="sng" algn="ctr">
              <a:solidFill>
                <a:srgbClr val="FFFF00"/>
              </a:solidFill>
              <a:prstDash val="solid"/>
              <a:round/>
              <a:headEnd type="none" w="med" len="med"/>
              <a:tailEnd type="stealth" w="lg" len="lg"/>
            </a:ln>
            <a:effectLst>
              <a:glow rad="25400">
                <a:srgbClr val="FF8000">
                  <a:alpha val="75000"/>
                </a:srgbClr>
              </a:glow>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1" animBg="1"/>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br>
              <a:rPr lang="en-US" dirty="0" smtClean="0"/>
            </a:br>
            <a:r>
              <a:rPr lang="en-US" sz="1600" dirty="0" smtClean="0"/>
              <a:t>locality walls</a:t>
            </a:r>
            <a:endParaRPr lang="en-US"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60</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Remember, memory traffic includes more than just compulsory misses.</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As such, actual arithmetic intensity may be substantially lower.</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Walls are unique to the architecture-kernel combination</a:t>
            </a: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grpSp>
        <p:nvGrpSpPr>
          <p:cNvPr id="6" name="Group 23"/>
          <p:cNvGrpSpPr>
            <a:grpSpLocks/>
          </p:cNvGrpSpPr>
          <p:nvPr/>
        </p:nvGrpSpPr>
        <p:grpSpPr bwMode="auto">
          <a:xfrm>
            <a:off x="696913" y="1373188"/>
            <a:ext cx="4332287" cy="4799012"/>
            <a:chOff x="439" y="865"/>
            <a:chExt cx="2729" cy="3023"/>
          </a:xfrm>
        </p:grpSpPr>
        <p:sp>
          <p:nvSpPr>
            <p:cNvPr id="26" name="Text Box 24"/>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7" name="Text Box 25"/>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8" name="Text Box 26"/>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29" name="Text Box 27"/>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0" name="Text Box 28"/>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1" name="Text Box 29"/>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2" name="Text Box 30"/>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3" name="Text Box 31"/>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4" name="Text Box 32"/>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5" name="Text Box 33"/>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6" name="Text Box 34"/>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7" name="Text Box 35"/>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8" name="Text Box 36"/>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39" name="Text Box 37"/>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0" name="Text Box 38"/>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1" name="Text Box 39"/>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2" name="Text Box 40"/>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3" name="Text Box 41"/>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sp>
        <p:nvSpPr>
          <p:cNvPr id="44" name="Freeform 42"/>
          <p:cNvSpPr>
            <a:spLocks/>
          </p:cNvSpPr>
          <p:nvPr/>
        </p:nvSpPr>
        <p:spPr bwMode="auto">
          <a:xfrm>
            <a:off x="1600200" y="2514600"/>
            <a:ext cx="2743200" cy="2743200"/>
          </a:xfrm>
          <a:custGeom>
            <a:avLst/>
            <a:gdLst/>
            <a:ahLst/>
            <a:cxnLst>
              <a:cxn ang="0">
                <a:pos x="1728" y="0"/>
              </a:cxn>
              <a:cxn ang="0">
                <a:pos x="0" y="1728"/>
              </a:cxn>
              <a:cxn ang="0">
                <a:pos x="0" y="1440"/>
              </a:cxn>
              <a:cxn ang="0">
                <a:pos x="1440" y="0"/>
              </a:cxn>
              <a:cxn ang="0">
                <a:pos x="1728" y="0"/>
              </a:cxn>
            </a:cxnLst>
            <a:rect l="0" t="0" r="r" b="b"/>
            <a:pathLst>
              <a:path w="1728" h="1728">
                <a:moveTo>
                  <a:pt x="1728" y="0"/>
                </a:moveTo>
                <a:lnTo>
                  <a:pt x="0" y="1728"/>
                </a:lnTo>
                <a:lnTo>
                  <a:pt x="0" y="1440"/>
                </a:lnTo>
                <a:lnTo>
                  <a:pt x="1440" y="0"/>
                </a:lnTo>
                <a:lnTo>
                  <a:pt x="1728" y="0"/>
                </a:lnTo>
                <a:close/>
              </a:path>
            </a:pathLst>
          </a:custGeom>
          <a:solidFill>
            <a:srgbClr val="FF0080">
              <a:alpha val="20000"/>
            </a:srgbClr>
          </a:solidFill>
          <a:ln w="9525">
            <a:noFill/>
            <a:round/>
            <a:headEnd/>
            <a:tailEnd/>
          </a:ln>
        </p:spPr>
        <p:txBody>
          <a:bodyPr wrap="none" anchor="ctr">
            <a:prstTxWarp prst="textNoShape">
              <a:avLst/>
            </a:prstTxWarp>
          </a:bodyPr>
          <a:lstStyle/>
          <a:p>
            <a:endParaRPr lang="en-US"/>
          </a:p>
        </p:txBody>
      </p:sp>
      <p:sp>
        <p:nvSpPr>
          <p:cNvPr id="45" name="Freeform 43"/>
          <p:cNvSpPr>
            <a:spLocks/>
          </p:cNvSpPr>
          <p:nvPr/>
        </p:nvSpPr>
        <p:spPr bwMode="auto">
          <a:xfrm>
            <a:off x="2057400" y="2514600"/>
            <a:ext cx="2743200" cy="1828800"/>
          </a:xfrm>
          <a:custGeom>
            <a:avLst/>
            <a:gdLst/>
            <a:ahLst/>
            <a:cxnLst>
              <a:cxn ang="0">
                <a:pos x="0" y="1152"/>
              </a:cxn>
              <a:cxn ang="0">
                <a:pos x="1728" y="1152"/>
              </a:cxn>
              <a:cxn ang="0">
                <a:pos x="1728" y="0"/>
              </a:cxn>
              <a:cxn ang="0">
                <a:pos x="1152" y="0"/>
              </a:cxn>
              <a:cxn ang="0">
                <a:pos x="0" y="1152"/>
              </a:cxn>
            </a:cxnLst>
            <a:rect l="0" t="0" r="r" b="b"/>
            <a:pathLst>
              <a:path w="1728" h="1152">
                <a:moveTo>
                  <a:pt x="0" y="1152"/>
                </a:moveTo>
                <a:lnTo>
                  <a:pt x="1728" y="1152"/>
                </a:lnTo>
                <a:lnTo>
                  <a:pt x="1728" y="0"/>
                </a:lnTo>
                <a:lnTo>
                  <a:pt x="1152" y="0"/>
                </a:lnTo>
                <a:lnTo>
                  <a:pt x="0" y="1152"/>
                </a:lnTo>
                <a:close/>
              </a:path>
            </a:pathLst>
          </a:custGeom>
          <a:solidFill>
            <a:srgbClr val="0000FF">
              <a:alpha val="20000"/>
            </a:srgbClr>
          </a:solidFill>
          <a:ln w="9525">
            <a:noFill/>
            <a:round/>
            <a:headEnd/>
            <a:tailEnd/>
          </a:ln>
        </p:spPr>
        <p:txBody>
          <a:bodyPr wrap="none" anchor="ctr">
            <a:prstTxWarp prst="textNoShape">
              <a:avLst/>
            </a:prstTxWarp>
          </a:bodyPr>
          <a:lstStyle/>
          <a:p>
            <a:endParaRPr lang="en-US"/>
          </a:p>
        </p:txBody>
      </p:sp>
      <p:sp>
        <p:nvSpPr>
          <p:cNvPr id="46" name="Line 44"/>
          <p:cNvSpPr>
            <a:spLocks noChangeAspect="1" noChangeShapeType="1"/>
          </p:cNvSpPr>
          <p:nvPr/>
        </p:nvSpPr>
        <p:spPr bwMode="auto">
          <a:xfrm flipH="1" flipV="1">
            <a:off x="3429000" y="2973388"/>
            <a:ext cx="13716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7" name="Text Box 45"/>
          <p:cNvSpPr txBox="1">
            <a:spLocks noChangeAspect="1" noChangeArrowheads="1"/>
          </p:cNvSpPr>
          <p:nvPr/>
        </p:nvSpPr>
        <p:spPr bwMode="auto">
          <a:xfrm>
            <a:off x="3171825" y="32019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SIMD</a:t>
            </a:r>
          </a:p>
        </p:txBody>
      </p:sp>
      <p:sp>
        <p:nvSpPr>
          <p:cNvPr id="48" name="Line 46"/>
          <p:cNvSpPr>
            <a:spLocks noChangeAspect="1" noChangeShapeType="1"/>
          </p:cNvSpPr>
          <p:nvPr/>
        </p:nvSpPr>
        <p:spPr bwMode="auto">
          <a:xfrm flipH="1" flipV="1">
            <a:off x="2971800" y="3430588"/>
            <a:ext cx="18288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9" name="Line 47"/>
          <p:cNvSpPr>
            <a:spLocks noChangeAspect="1" noChangeShapeType="1"/>
          </p:cNvSpPr>
          <p:nvPr/>
        </p:nvSpPr>
        <p:spPr bwMode="auto">
          <a:xfrm flipH="1" flipV="1">
            <a:off x="2058988" y="4343400"/>
            <a:ext cx="2741612"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0" name="Line 635"/>
          <p:cNvSpPr>
            <a:spLocks noChangeAspect="1" noChangeShapeType="1"/>
          </p:cNvSpPr>
          <p:nvPr/>
        </p:nvSpPr>
        <p:spPr bwMode="auto">
          <a:xfrm flipV="1">
            <a:off x="1601788" y="2516188"/>
            <a:ext cx="2513012" cy="25130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1" name="Line 644"/>
          <p:cNvSpPr>
            <a:spLocks noChangeAspect="1" noChangeShapeType="1"/>
          </p:cNvSpPr>
          <p:nvPr/>
        </p:nvSpPr>
        <p:spPr bwMode="auto">
          <a:xfrm flipV="1">
            <a:off x="1601788" y="2516188"/>
            <a:ext cx="2741612" cy="27416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2" name="Text Box 50"/>
          <p:cNvSpPr txBox="1">
            <a:spLocks noChangeAspect="1" noChangeArrowheads="1"/>
          </p:cNvSpPr>
          <p:nvPr/>
        </p:nvSpPr>
        <p:spPr bwMode="auto">
          <a:xfrm>
            <a:off x="2487613" y="2744788"/>
            <a:ext cx="2312987"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mul / add imbalance</a:t>
            </a:r>
          </a:p>
        </p:txBody>
      </p:sp>
      <p:sp>
        <p:nvSpPr>
          <p:cNvPr id="53" name="Text Box 51"/>
          <p:cNvSpPr txBox="1">
            <a:spLocks noChangeAspect="1" noChangeArrowheads="1"/>
          </p:cNvSpPr>
          <p:nvPr/>
        </p:nvSpPr>
        <p:spPr bwMode="auto">
          <a:xfrm>
            <a:off x="3171825" y="41148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ILP</a:t>
            </a:r>
          </a:p>
        </p:txBody>
      </p:sp>
      <p:sp>
        <p:nvSpPr>
          <p:cNvPr id="54" name="Text Box 52"/>
          <p:cNvSpPr txBox="1">
            <a:spLocks noChangeAspect="1" noChangeArrowheads="1"/>
          </p:cNvSpPr>
          <p:nvPr/>
        </p:nvSpPr>
        <p:spPr bwMode="auto">
          <a:xfrm rot="18900000">
            <a:off x="1373188" y="3657600"/>
            <a:ext cx="2741612" cy="227013"/>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SW prefetch</a:t>
            </a:r>
          </a:p>
        </p:txBody>
      </p:sp>
      <p:sp>
        <p:nvSpPr>
          <p:cNvPr id="55" name="Text Box 53"/>
          <p:cNvSpPr txBox="1">
            <a:spLocks noChangeAspect="1" noChangeArrowheads="1"/>
          </p:cNvSpPr>
          <p:nvPr/>
        </p:nvSpPr>
        <p:spPr bwMode="auto">
          <a:xfrm rot="18900000">
            <a:off x="1373188" y="3886200"/>
            <a:ext cx="2741612" cy="228600"/>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NUMA</a:t>
            </a:r>
          </a:p>
        </p:txBody>
      </p:sp>
      <p:sp>
        <p:nvSpPr>
          <p:cNvPr id="56" name="Rectangle 54"/>
          <p:cNvSpPr>
            <a:spLocks noChangeArrowheads="1"/>
          </p:cNvSpPr>
          <p:nvPr/>
        </p:nvSpPr>
        <p:spPr bwMode="auto">
          <a:xfrm>
            <a:off x="1600200" y="1371600"/>
            <a:ext cx="3429000" cy="4343400"/>
          </a:xfrm>
          <a:prstGeom prst="rect">
            <a:avLst/>
          </a:prstGeom>
          <a:solidFill>
            <a:schemeClr val="bg1">
              <a:alpha val="67000"/>
            </a:schemeClr>
          </a:solidFill>
          <a:ln w="9525">
            <a:noFill/>
            <a:miter lim="800000"/>
            <a:headEnd/>
            <a:tailEnd/>
          </a:ln>
        </p:spPr>
        <p:txBody>
          <a:bodyPr wrap="none" anchor="ctr">
            <a:prstTxWarp prst="textNoShape">
              <a:avLst/>
            </a:prstTxWarp>
          </a:bodyPr>
          <a:lstStyle/>
          <a:p>
            <a:endParaRPr lang="en-US"/>
          </a:p>
        </p:txBody>
      </p:sp>
      <p:grpSp>
        <p:nvGrpSpPr>
          <p:cNvPr id="25" name="Group 55"/>
          <p:cNvGrpSpPr>
            <a:grpSpLocks/>
          </p:cNvGrpSpPr>
          <p:nvPr/>
        </p:nvGrpSpPr>
        <p:grpSpPr bwMode="auto">
          <a:xfrm>
            <a:off x="1601788" y="1373188"/>
            <a:ext cx="3427412" cy="4341812"/>
            <a:chOff x="1009" y="865"/>
            <a:chExt cx="2159" cy="2735"/>
          </a:xfrm>
        </p:grpSpPr>
        <p:sp>
          <p:nvSpPr>
            <p:cNvPr id="58" name="Line 56"/>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9" name="Line 57"/>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60" name="Text Box 58"/>
          <p:cNvSpPr txBox="1">
            <a:spLocks noChangeAspect="1" noChangeArrowheads="1"/>
          </p:cNvSpPr>
          <p:nvPr/>
        </p:nvSpPr>
        <p:spPr bwMode="auto">
          <a:xfrm>
            <a:off x="16779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dirty="0"/>
              <a:t>Opteron 2356</a:t>
            </a:r>
          </a:p>
          <a:p>
            <a:pPr algn="ctr"/>
            <a:r>
              <a:rPr lang="en-US" sz="2400" b="1" dirty="0"/>
              <a:t>(Barcelona)</a:t>
            </a:r>
          </a:p>
        </p:txBody>
      </p:sp>
      <p:sp>
        <p:nvSpPr>
          <p:cNvPr id="61"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62"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63"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64" name="Text Box 62"/>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sp>
        <p:nvSpPr>
          <p:cNvPr id="65" name="Text Box 68"/>
          <p:cNvSpPr txBox="1">
            <a:spLocks noChangeAspect="1" noChangeArrowheads="1"/>
          </p:cNvSpPr>
          <p:nvPr/>
        </p:nvSpPr>
        <p:spPr bwMode="auto">
          <a:xfrm rot="5400000">
            <a:off x="24384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only compulsory miss traffic</a:t>
            </a:r>
          </a:p>
        </p:txBody>
      </p:sp>
      <p:sp>
        <p:nvSpPr>
          <p:cNvPr id="66" name="Freeform 72"/>
          <p:cNvSpPr>
            <a:spLocks/>
          </p:cNvSpPr>
          <p:nvPr/>
        </p:nvSpPr>
        <p:spPr bwMode="auto">
          <a:xfrm>
            <a:off x="2971800" y="2514600"/>
            <a:ext cx="914400" cy="3200400"/>
          </a:xfrm>
          <a:custGeom>
            <a:avLst/>
            <a:gdLst/>
            <a:ahLst/>
            <a:cxnLst>
              <a:cxn ang="0">
                <a:pos x="0" y="2016"/>
              </a:cxn>
              <a:cxn ang="0">
                <a:pos x="576" y="2016"/>
              </a:cxn>
              <a:cxn ang="0">
                <a:pos x="576" y="0"/>
              </a:cxn>
              <a:cxn ang="0">
                <a:pos x="0" y="576"/>
              </a:cxn>
              <a:cxn ang="0">
                <a:pos x="0" y="2016"/>
              </a:cxn>
            </a:cxnLst>
            <a:rect l="0" t="0" r="r" b="b"/>
            <a:pathLst>
              <a:path w="576" h="2016">
                <a:moveTo>
                  <a:pt x="0" y="2016"/>
                </a:moveTo>
                <a:lnTo>
                  <a:pt x="576" y="2016"/>
                </a:lnTo>
                <a:lnTo>
                  <a:pt x="576" y="0"/>
                </a:lnTo>
                <a:lnTo>
                  <a:pt x="0" y="576"/>
                </a:lnTo>
                <a:lnTo>
                  <a:pt x="0" y="2016"/>
                </a:lnTo>
                <a:close/>
              </a:path>
            </a:pathLst>
          </a:custGeom>
          <a:solidFill>
            <a:srgbClr val="008040">
              <a:alpha val="20000"/>
            </a:srgbClr>
          </a:solidFill>
          <a:ln w="9525">
            <a:noFill/>
            <a:round/>
            <a:headEnd/>
            <a:tailEnd/>
          </a:ln>
        </p:spPr>
        <p:txBody>
          <a:bodyPr wrap="none" anchor="ctr">
            <a:prstTxWarp prst="textNoShape">
              <a:avLst/>
            </a:prstTxWarp>
          </a:bodyPr>
          <a:lstStyle/>
          <a:p>
            <a:endParaRPr lang="en-US"/>
          </a:p>
        </p:txBody>
      </p:sp>
      <p:sp>
        <p:nvSpPr>
          <p:cNvPr id="67" name="Line 64"/>
          <p:cNvSpPr>
            <a:spLocks noChangeShapeType="1"/>
          </p:cNvSpPr>
          <p:nvPr/>
        </p:nvSpPr>
        <p:spPr bwMode="auto">
          <a:xfrm>
            <a:off x="3886200" y="2514600"/>
            <a:ext cx="0" cy="3200400"/>
          </a:xfrm>
          <a:prstGeom prst="line">
            <a:avLst/>
          </a:prstGeom>
          <a:noFill/>
          <a:ln w="38100">
            <a:solidFill>
              <a:srgbClr val="008000"/>
            </a:solidFill>
            <a:round/>
            <a:headEnd/>
            <a:tailEnd/>
          </a:ln>
        </p:spPr>
        <p:txBody>
          <a:bodyPr wrap="none" anchor="ctr">
            <a:prstTxWarp prst="textNoShape">
              <a:avLst/>
            </a:prstTxWarp>
          </a:bodyPr>
          <a:lstStyle/>
          <a:p>
            <a:endParaRPr lang="en-US"/>
          </a:p>
        </p:txBody>
      </p:sp>
      <p:sp>
        <p:nvSpPr>
          <p:cNvPr id="68" name="Line 65"/>
          <p:cNvSpPr>
            <a:spLocks noChangeShapeType="1"/>
          </p:cNvSpPr>
          <p:nvPr/>
        </p:nvSpPr>
        <p:spPr bwMode="auto">
          <a:xfrm>
            <a:off x="3657600" y="2743200"/>
            <a:ext cx="0" cy="2971800"/>
          </a:xfrm>
          <a:prstGeom prst="line">
            <a:avLst/>
          </a:prstGeom>
          <a:noFill/>
          <a:ln w="12700">
            <a:solidFill>
              <a:srgbClr val="008000"/>
            </a:solidFill>
            <a:round/>
            <a:headEnd/>
            <a:tailEnd/>
          </a:ln>
        </p:spPr>
        <p:txBody>
          <a:bodyPr wrap="none" anchor="ctr">
            <a:prstTxWarp prst="textNoShape">
              <a:avLst/>
            </a:prstTxWarp>
          </a:bodyPr>
          <a:lstStyle/>
          <a:p>
            <a:endParaRPr lang="en-US"/>
          </a:p>
        </p:txBody>
      </p:sp>
      <p:sp>
        <p:nvSpPr>
          <p:cNvPr id="69" name="Line 66"/>
          <p:cNvSpPr>
            <a:spLocks noChangeShapeType="1"/>
          </p:cNvSpPr>
          <p:nvPr/>
        </p:nvSpPr>
        <p:spPr bwMode="auto">
          <a:xfrm>
            <a:off x="2971800" y="3429000"/>
            <a:ext cx="0" cy="2286000"/>
          </a:xfrm>
          <a:prstGeom prst="line">
            <a:avLst/>
          </a:prstGeom>
          <a:noFill/>
          <a:ln w="12700">
            <a:solidFill>
              <a:srgbClr val="008000"/>
            </a:solidFill>
            <a:round/>
            <a:headEnd/>
            <a:tailEnd/>
          </a:ln>
        </p:spPr>
        <p:txBody>
          <a:bodyPr wrap="none" anchor="ctr">
            <a:prstTxWarp prst="textNoShape">
              <a:avLst/>
            </a:prstTxWarp>
          </a:bodyPr>
          <a:lstStyle/>
          <a:p>
            <a:endParaRPr lang="en-US"/>
          </a:p>
        </p:txBody>
      </p:sp>
      <p:sp>
        <p:nvSpPr>
          <p:cNvPr id="70" name="Text Box 69"/>
          <p:cNvSpPr txBox="1">
            <a:spLocks noChangeAspect="1" noChangeArrowheads="1"/>
          </p:cNvSpPr>
          <p:nvPr/>
        </p:nvSpPr>
        <p:spPr bwMode="auto">
          <a:xfrm rot="5400000">
            <a:off x="22098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+write allocation traffic</a:t>
            </a:r>
          </a:p>
        </p:txBody>
      </p:sp>
      <p:sp>
        <p:nvSpPr>
          <p:cNvPr id="71" name="Text Box 70"/>
          <p:cNvSpPr txBox="1">
            <a:spLocks noChangeAspect="1" noChangeArrowheads="1"/>
          </p:cNvSpPr>
          <p:nvPr/>
        </p:nvSpPr>
        <p:spPr bwMode="auto">
          <a:xfrm rot="5400000">
            <a:off x="15240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+capacity miss traffic</a:t>
            </a:r>
          </a:p>
        </p:txBody>
      </p:sp>
      <p:sp>
        <p:nvSpPr>
          <p:cNvPr id="72" name="Text Box 73"/>
          <p:cNvSpPr txBox="1">
            <a:spLocks noChangeArrowheads="1"/>
          </p:cNvSpPr>
          <p:nvPr/>
        </p:nvSpPr>
        <p:spPr bwMode="auto">
          <a:xfrm>
            <a:off x="5334000" y="4495800"/>
            <a:ext cx="3656013"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600"/>
              <a:t>FLOPs</a:t>
            </a:r>
          </a:p>
        </p:txBody>
      </p:sp>
      <p:sp>
        <p:nvSpPr>
          <p:cNvPr id="73" name="Line 74"/>
          <p:cNvSpPr>
            <a:spLocks noChangeShapeType="1"/>
          </p:cNvSpPr>
          <p:nvPr/>
        </p:nvSpPr>
        <p:spPr bwMode="auto">
          <a:xfrm>
            <a:off x="5561013" y="4800600"/>
            <a:ext cx="31242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74" name="Text Box 75"/>
          <p:cNvSpPr txBox="1">
            <a:spLocks noChangeArrowheads="1"/>
          </p:cNvSpPr>
          <p:nvPr/>
        </p:nvSpPr>
        <p:spPr bwMode="auto">
          <a:xfrm>
            <a:off x="5334000" y="4800600"/>
            <a:ext cx="3656013"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600"/>
              <a:t>Capacity + Allocations + Compulsory</a:t>
            </a:r>
          </a:p>
        </p:txBody>
      </p:sp>
      <p:sp>
        <p:nvSpPr>
          <p:cNvPr id="75" name="Text Box 76"/>
          <p:cNvSpPr txBox="1">
            <a:spLocks noChangeArrowheads="1"/>
          </p:cNvSpPr>
          <p:nvPr/>
        </p:nvSpPr>
        <p:spPr bwMode="auto">
          <a:xfrm>
            <a:off x="4953000" y="4648200"/>
            <a:ext cx="457200" cy="304800"/>
          </a:xfrm>
          <a:prstGeom prst="rect">
            <a:avLst/>
          </a:prstGeom>
          <a:noFill/>
          <a:ln w="9525">
            <a:noFill/>
            <a:miter lim="800000"/>
            <a:headEnd/>
            <a:tailEnd/>
          </a:ln>
        </p:spPr>
        <p:txBody>
          <a:bodyPr wrap="none" lIns="0" tIns="0" rIns="0" bIns="0" anchor="ctr">
            <a:prstTxWarp prst="textNoShape">
              <a:avLst/>
            </a:prstTxWarp>
          </a:bodyPr>
          <a:lstStyle/>
          <a:p>
            <a:pPr algn="r"/>
            <a:r>
              <a:rPr lang="en-US" sz="1600"/>
              <a:t>AI =</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br>
              <a:rPr lang="en-US" dirty="0" smtClean="0"/>
            </a:br>
            <a:r>
              <a:rPr lang="en-US" sz="1600" dirty="0" smtClean="0"/>
              <a:t>locality walls</a:t>
            </a:r>
            <a:endParaRPr lang="en-US"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61</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Remember, memory traffic includes more than just compulsory misses.</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As such, actual arithmetic intensity may be substantially lower.</a:t>
            </a:r>
          </a:p>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smtClean="0">
                <a:ln>
                  <a:noFill/>
                </a:ln>
                <a:solidFill>
                  <a:schemeClr val="tx1"/>
                </a:solidFill>
                <a:effectLst/>
                <a:uLnTx/>
                <a:uFillTx/>
                <a:latin typeface="+mn-lt"/>
                <a:ea typeface="+mn-ea"/>
                <a:cs typeface="+mn-cs"/>
              </a:rPr>
              <a:t>Walls are unique to the architecture-kernel combination</a:t>
            </a:r>
            <a:endParaRPr kumimoji="0" lang="en-US" sz="2000" b="0" i="0" u="none" strike="noStrike" kern="0" cap="none" spc="0" normalizeH="0" baseline="0" noProof="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grpSp>
        <p:nvGrpSpPr>
          <p:cNvPr id="6" name="Group 23"/>
          <p:cNvGrpSpPr>
            <a:grpSpLocks/>
          </p:cNvGrpSpPr>
          <p:nvPr/>
        </p:nvGrpSpPr>
        <p:grpSpPr bwMode="auto">
          <a:xfrm>
            <a:off x="696913" y="1373188"/>
            <a:ext cx="4332287" cy="4799012"/>
            <a:chOff x="439" y="865"/>
            <a:chExt cx="2729" cy="3023"/>
          </a:xfrm>
        </p:grpSpPr>
        <p:sp>
          <p:nvSpPr>
            <p:cNvPr id="26" name="Text Box 24"/>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7" name="Text Box 25"/>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8" name="Text Box 26"/>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29" name="Text Box 27"/>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0" name="Text Box 28"/>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1" name="Text Box 29"/>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2" name="Text Box 30"/>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3" name="Text Box 31"/>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4" name="Text Box 32"/>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5" name="Text Box 33"/>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6" name="Text Box 34"/>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7" name="Text Box 35"/>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8" name="Text Box 36"/>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39" name="Text Box 37"/>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0" name="Text Box 38"/>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1" name="Text Box 39"/>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2" name="Text Box 40"/>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3" name="Text Box 41"/>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sp>
        <p:nvSpPr>
          <p:cNvPr id="44" name="Freeform 42"/>
          <p:cNvSpPr>
            <a:spLocks/>
          </p:cNvSpPr>
          <p:nvPr/>
        </p:nvSpPr>
        <p:spPr bwMode="auto">
          <a:xfrm>
            <a:off x="1600200" y="2514600"/>
            <a:ext cx="2743200" cy="2743200"/>
          </a:xfrm>
          <a:custGeom>
            <a:avLst/>
            <a:gdLst/>
            <a:ahLst/>
            <a:cxnLst>
              <a:cxn ang="0">
                <a:pos x="1728" y="0"/>
              </a:cxn>
              <a:cxn ang="0">
                <a:pos x="0" y="1728"/>
              </a:cxn>
              <a:cxn ang="0">
                <a:pos x="0" y="1440"/>
              </a:cxn>
              <a:cxn ang="0">
                <a:pos x="1440" y="0"/>
              </a:cxn>
              <a:cxn ang="0">
                <a:pos x="1728" y="0"/>
              </a:cxn>
            </a:cxnLst>
            <a:rect l="0" t="0" r="r" b="b"/>
            <a:pathLst>
              <a:path w="1728" h="1728">
                <a:moveTo>
                  <a:pt x="1728" y="0"/>
                </a:moveTo>
                <a:lnTo>
                  <a:pt x="0" y="1728"/>
                </a:lnTo>
                <a:lnTo>
                  <a:pt x="0" y="1440"/>
                </a:lnTo>
                <a:lnTo>
                  <a:pt x="1440" y="0"/>
                </a:lnTo>
                <a:lnTo>
                  <a:pt x="1728" y="0"/>
                </a:lnTo>
                <a:close/>
              </a:path>
            </a:pathLst>
          </a:custGeom>
          <a:solidFill>
            <a:srgbClr val="FF0080">
              <a:alpha val="20000"/>
            </a:srgbClr>
          </a:solidFill>
          <a:ln w="9525">
            <a:noFill/>
            <a:round/>
            <a:headEnd/>
            <a:tailEnd/>
          </a:ln>
        </p:spPr>
        <p:txBody>
          <a:bodyPr wrap="none" anchor="ctr">
            <a:prstTxWarp prst="textNoShape">
              <a:avLst/>
            </a:prstTxWarp>
          </a:bodyPr>
          <a:lstStyle/>
          <a:p>
            <a:endParaRPr lang="en-US"/>
          </a:p>
        </p:txBody>
      </p:sp>
      <p:sp>
        <p:nvSpPr>
          <p:cNvPr id="45" name="Freeform 43"/>
          <p:cNvSpPr>
            <a:spLocks/>
          </p:cNvSpPr>
          <p:nvPr/>
        </p:nvSpPr>
        <p:spPr bwMode="auto">
          <a:xfrm>
            <a:off x="2057400" y="2514600"/>
            <a:ext cx="2743200" cy="1828800"/>
          </a:xfrm>
          <a:custGeom>
            <a:avLst/>
            <a:gdLst/>
            <a:ahLst/>
            <a:cxnLst>
              <a:cxn ang="0">
                <a:pos x="0" y="1152"/>
              </a:cxn>
              <a:cxn ang="0">
                <a:pos x="1728" y="1152"/>
              </a:cxn>
              <a:cxn ang="0">
                <a:pos x="1728" y="0"/>
              </a:cxn>
              <a:cxn ang="0">
                <a:pos x="1152" y="0"/>
              </a:cxn>
              <a:cxn ang="0">
                <a:pos x="0" y="1152"/>
              </a:cxn>
            </a:cxnLst>
            <a:rect l="0" t="0" r="r" b="b"/>
            <a:pathLst>
              <a:path w="1728" h="1152">
                <a:moveTo>
                  <a:pt x="0" y="1152"/>
                </a:moveTo>
                <a:lnTo>
                  <a:pt x="1728" y="1152"/>
                </a:lnTo>
                <a:lnTo>
                  <a:pt x="1728" y="0"/>
                </a:lnTo>
                <a:lnTo>
                  <a:pt x="1152" y="0"/>
                </a:lnTo>
                <a:lnTo>
                  <a:pt x="0" y="1152"/>
                </a:lnTo>
                <a:close/>
              </a:path>
            </a:pathLst>
          </a:custGeom>
          <a:solidFill>
            <a:srgbClr val="0000FF">
              <a:alpha val="20000"/>
            </a:srgbClr>
          </a:solidFill>
          <a:ln w="9525">
            <a:noFill/>
            <a:round/>
            <a:headEnd/>
            <a:tailEnd/>
          </a:ln>
        </p:spPr>
        <p:txBody>
          <a:bodyPr wrap="none" anchor="ctr">
            <a:prstTxWarp prst="textNoShape">
              <a:avLst/>
            </a:prstTxWarp>
          </a:bodyPr>
          <a:lstStyle/>
          <a:p>
            <a:endParaRPr lang="en-US"/>
          </a:p>
        </p:txBody>
      </p:sp>
      <p:sp>
        <p:nvSpPr>
          <p:cNvPr id="46" name="Line 44"/>
          <p:cNvSpPr>
            <a:spLocks noChangeAspect="1" noChangeShapeType="1"/>
          </p:cNvSpPr>
          <p:nvPr/>
        </p:nvSpPr>
        <p:spPr bwMode="auto">
          <a:xfrm flipH="1" flipV="1">
            <a:off x="3429000" y="2973388"/>
            <a:ext cx="13716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7" name="Text Box 45"/>
          <p:cNvSpPr txBox="1">
            <a:spLocks noChangeAspect="1" noChangeArrowheads="1"/>
          </p:cNvSpPr>
          <p:nvPr/>
        </p:nvSpPr>
        <p:spPr bwMode="auto">
          <a:xfrm>
            <a:off x="3171825" y="32019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SIMD</a:t>
            </a:r>
          </a:p>
        </p:txBody>
      </p:sp>
      <p:sp>
        <p:nvSpPr>
          <p:cNvPr id="48" name="Line 46"/>
          <p:cNvSpPr>
            <a:spLocks noChangeAspect="1" noChangeShapeType="1"/>
          </p:cNvSpPr>
          <p:nvPr/>
        </p:nvSpPr>
        <p:spPr bwMode="auto">
          <a:xfrm flipH="1" flipV="1">
            <a:off x="2971800" y="3430588"/>
            <a:ext cx="18288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9" name="Line 47"/>
          <p:cNvSpPr>
            <a:spLocks noChangeAspect="1" noChangeShapeType="1"/>
          </p:cNvSpPr>
          <p:nvPr/>
        </p:nvSpPr>
        <p:spPr bwMode="auto">
          <a:xfrm flipH="1" flipV="1">
            <a:off x="2058988" y="4343400"/>
            <a:ext cx="2741612"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0" name="Line 635"/>
          <p:cNvSpPr>
            <a:spLocks noChangeAspect="1" noChangeShapeType="1"/>
          </p:cNvSpPr>
          <p:nvPr/>
        </p:nvSpPr>
        <p:spPr bwMode="auto">
          <a:xfrm flipV="1">
            <a:off x="1601788" y="2516188"/>
            <a:ext cx="2513012" cy="25130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1" name="Line 644"/>
          <p:cNvSpPr>
            <a:spLocks noChangeAspect="1" noChangeShapeType="1"/>
          </p:cNvSpPr>
          <p:nvPr/>
        </p:nvSpPr>
        <p:spPr bwMode="auto">
          <a:xfrm flipV="1">
            <a:off x="1601788" y="2516188"/>
            <a:ext cx="2741612" cy="27416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2" name="Text Box 50"/>
          <p:cNvSpPr txBox="1">
            <a:spLocks noChangeAspect="1" noChangeArrowheads="1"/>
          </p:cNvSpPr>
          <p:nvPr/>
        </p:nvSpPr>
        <p:spPr bwMode="auto">
          <a:xfrm>
            <a:off x="2487613" y="2744788"/>
            <a:ext cx="2312987"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mul / add imbalance</a:t>
            </a:r>
          </a:p>
        </p:txBody>
      </p:sp>
      <p:sp>
        <p:nvSpPr>
          <p:cNvPr id="53" name="Text Box 51"/>
          <p:cNvSpPr txBox="1">
            <a:spLocks noChangeAspect="1" noChangeArrowheads="1"/>
          </p:cNvSpPr>
          <p:nvPr/>
        </p:nvSpPr>
        <p:spPr bwMode="auto">
          <a:xfrm>
            <a:off x="3171825" y="41148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ILP</a:t>
            </a:r>
          </a:p>
        </p:txBody>
      </p:sp>
      <p:sp>
        <p:nvSpPr>
          <p:cNvPr id="54" name="Text Box 52"/>
          <p:cNvSpPr txBox="1">
            <a:spLocks noChangeAspect="1" noChangeArrowheads="1"/>
          </p:cNvSpPr>
          <p:nvPr/>
        </p:nvSpPr>
        <p:spPr bwMode="auto">
          <a:xfrm rot="18900000">
            <a:off x="1373188" y="3657600"/>
            <a:ext cx="2741612" cy="227013"/>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SW prefetch</a:t>
            </a:r>
          </a:p>
        </p:txBody>
      </p:sp>
      <p:sp>
        <p:nvSpPr>
          <p:cNvPr id="55" name="Text Box 53"/>
          <p:cNvSpPr txBox="1">
            <a:spLocks noChangeAspect="1" noChangeArrowheads="1"/>
          </p:cNvSpPr>
          <p:nvPr/>
        </p:nvSpPr>
        <p:spPr bwMode="auto">
          <a:xfrm rot="18900000">
            <a:off x="1373188" y="3886200"/>
            <a:ext cx="2741612" cy="228600"/>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NUMA</a:t>
            </a:r>
          </a:p>
        </p:txBody>
      </p:sp>
      <p:sp>
        <p:nvSpPr>
          <p:cNvPr id="56" name="Rectangle 54"/>
          <p:cNvSpPr>
            <a:spLocks noChangeArrowheads="1"/>
          </p:cNvSpPr>
          <p:nvPr/>
        </p:nvSpPr>
        <p:spPr bwMode="auto">
          <a:xfrm>
            <a:off x="1600200" y="1371600"/>
            <a:ext cx="3429000" cy="4343400"/>
          </a:xfrm>
          <a:prstGeom prst="rect">
            <a:avLst/>
          </a:prstGeom>
          <a:solidFill>
            <a:schemeClr val="bg1">
              <a:alpha val="67000"/>
            </a:schemeClr>
          </a:solidFill>
          <a:ln w="9525">
            <a:noFill/>
            <a:miter lim="800000"/>
            <a:headEnd/>
            <a:tailEnd/>
          </a:ln>
        </p:spPr>
        <p:txBody>
          <a:bodyPr wrap="none" anchor="ctr">
            <a:prstTxWarp prst="textNoShape">
              <a:avLst/>
            </a:prstTxWarp>
          </a:bodyPr>
          <a:lstStyle/>
          <a:p>
            <a:endParaRPr lang="en-US"/>
          </a:p>
        </p:txBody>
      </p:sp>
      <p:grpSp>
        <p:nvGrpSpPr>
          <p:cNvPr id="25" name="Group 55"/>
          <p:cNvGrpSpPr>
            <a:grpSpLocks/>
          </p:cNvGrpSpPr>
          <p:nvPr/>
        </p:nvGrpSpPr>
        <p:grpSpPr bwMode="auto">
          <a:xfrm>
            <a:off x="1601788" y="1373188"/>
            <a:ext cx="3427412" cy="4341812"/>
            <a:chOff x="1009" y="865"/>
            <a:chExt cx="2159" cy="2735"/>
          </a:xfrm>
        </p:grpSpPr>
        <p:sp>
          <p:nvSpPr>
            <p:cNvPr id="58" name="Line 56"/>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9" name="Line 57"/>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60" name="Text Box 58"/>
          <p:cNvSpPr txBox="1">
            <a:spLocks noChangeAspect="1" noChangeArrowheads="1"/>
          </p:cNvSpPr>
          <p:nvPr/>
        </p:nvSpPr>
        <p:spPr bwMode="auto">
          <a:xfrm>
            <a:off x="16779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dirty="0"/>
              <a:t>Opteron 2356</a:t>
            </a:r>
          </a:p>
          <a:p>
            <a:pPr algn="ctr"/>
            <a:r>
              <a:rPr lang="en-US" sz="2400" b="1" dirty="0"/>
              <a:t>(Barcelona)</a:t>
            </a:r>
          </a:p>
        </p:txBody>
      </p:sp>
      <p:sp>
        <p:nvSpPr>
          <p:cNvPr id="61"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62"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63"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64" name="Text Box 62"/>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sp>
        <p:nvSpPr>
          <p:cNvPr id="65" name="Freeform 63"/>
          <p:cNvSpPr>
            <a:spLocks/>
          </p:cNvSpPr>
          <p:nvPr/>
        </p:nvSpPr>
        <p:spPr bwMode="auto">
          <a:xfrm>
            <a:off x="2514600" y="2514600"/>
            <a:ext cx="1371600" cy="3200400"/>
          </a:xfrm>
          <a:custGeom>
            <a:avLst/>
            <a:gdLst/>
            <a:ahLst/>
            <a:cxnLst>
              <a:cxn ang="0">
                <a:pos x="864" y="2016"/>
              </a:cxn>
              <a:cxn ang="0">
                <a:pos x="0" y="2016"/>
              </a:cxn>
              <a:cxn ang="0">
                <a:pos x="0" y="864"/>
              </a:cxn>
              <a:cxn ang="0">
                <a:pos x="864" y="0"/>
              </a:cxn>
              <a:cxn ang="0">
                <a:pos x="864" y="2016"/>
              </a:cxn>
            </a:cxnLst>
            <a:rect l="0" t="0" r="r" b="b"/>
            <a:pathLst>
              <a:path w="864" h="2016">
                <a:moveTo>
                  <a:pt x="864" y="2016"/>
                </a:moveTo>
                <a:lnTo>
                  <a:pt x="0" y="2016"/>
                </a:lnTo>
                <a:lnTo>
                  <a:pt x="0" y="864"/>
                </a:lnTo>
                <a:lnTo>
                  <a:pt x="864" y="0"/>
                </a:lnTo>
                <a:lnTo>
                  <a:pt x="864" y="2016"/>
                </a:lnTo>
                <a:close/>
              </a:path>
            </a:pathLst>
          </a:custGeom>
          <a:solidFill>
            <a:srgbClr val="008040">
              <a:alpha val="20000"/>
            </a:srgbClr>
          </a:solidFill>
          <a:ln w="9525">
            <a:noFill/>
            <a:round/>
            <a:headEnd/>
            <a:tailEnd/>
          </a:ln>
        </p:spPr>
        <p:txBody>
          <a:bodyPr wrap="none" anchor="ctr">
            <a:prstTxWarp prst="textNoShape">
              <a:avLst/>
            </a:prstTxWarp>
          </a:bodyPr>
          <a:lstStyle/>
          <a:p>
            <a:endParaRPr lang="en-US"/>
          </a:p>
        </p:txBody>
      </p:sp>
      <p:sp>
        <p:nvSpPr>
          <p:cNvPr id="66" name="Line 64"/>
          <p:cNvSpPr>
            <a:spLocks noChangeShapeType="1"/>
          </p:cNvSpPr>
          <p:nvPr/>
        </p:nvSpPr>
        <p:spPr bwMode="auto">
          <a:xfrm>
            <a:off x="3886200" y="2514600"/>
            <a:ext cx="0" cy="3200400"/>
          </a:xfrm>
          <a:prstGeom prst="line">
            <a:avLst/>
          </a:prstGeom>
          <a:noFill/>
          <a:ln w="38100">
            <a:solidFill>
              <a:srgbClr val="008000"/>
            </a:solidFill>
            <a:round/>
            <a:headEnd/>
            <a:tailEnd/>
          </a:ln>
        </p:spPr>
        <p:txBody>
          <a:bodyPr wrap="none" anchor="ctr">
            <a:prstTxWarp prst="textNoShape">
              <a:avLst/>
            </a:prstTxWarp>
          </a:bodyPr>
          <a:lstStyle/>
          <a:p>
            <a:endParaRPr lang="en-US"/>
          </a:p>
        </p:txBody>
      </p:sp>
      <p:sp>
        <p:nvSpPr>
          <p:cNvPr id="67" name="Line 65"/>
          <p:cNvSpPr>
            <a:spLocks noChangeShapeType="1"/>
          </p:cNvSpPr>
          <p:nvPr/>
        </p:nvSpPr>
        <p:spPr bwMode="auto">
          <a:xfrm>
            <a:off x="3657600" y="2743200"/>
            <a:ext cx="0" cy="2971800"/>
          </a:xfrm>
          <a:prstGeom prst="line">
            <a:avLst/>
          </a:prstGeom>
          <a:noFill/>
          <a:ln w="12700">
            <a:solidFill>
              <a:srgbClr val="008000"/>
            </a:solidFill>
            <a:round/>
            <a:headEnd/>
            <a:tailEnd/>
          </a:ln>
        </p:spPr>
        <p:txBody>
          <a:bodyPr wrap="none" anchor="ctr">
            <a:prstTxWarp prst="textNoShape">
              <a:avLst/>
            </a:prstTxWarp>
          </a:bodyPr>
          <a:lstStyle/>
          <a:p>
            <a:endParaRPr lang="en-US"/>
          </a:p>
        </p:txBody>
      </p:sp>
      <p:sp>
        <p:nvSpPr>
          <p:cNvPr id="68" name="Line 66"/>
          <p:cNvSpPr>
            <a:spLocks noChangeShapeType="1"/>
          </p:cNvSpPr>
          <p:nvPr/>
        </p:nvSpPr>
        <p:spPr bwMode="auto">
          <a:xfrm>
            <a:off x="2971800" y="3429000"/>
            <a:ext cx="0" cy="2286000"/>
          </a:xfrm>
          <a:prstGeom prst="line">
            <a:avLst/>
          </a:prstGeom>
          <a:noFill/>
          <a:ln w="12700">
            <a:solidFill>
              <a:srgbClr val="008000"/>
            </a:solidFill>
            <a:round/>
            <a:headEnd/>
            <a:tailEnd/>
          </a:ln>
        </p:spPr>
        <p:txBody>
          <a:bodyPr wrap="none" anchor="ctr">
            <a:prstTxWarp prst="textNoShape">
              <a:avLst/>
            </a:prstTxWarp>
          </a:bodyPr>
          <a:lstStyle/>
          <a:p>
            <a:endParaRPr lang="en-US"/>
          </a:p>
        </p:txBody>
      </p:sp>
      <p:sp>
        <p:nvSpPr>
          <p:cNvPr id="69" name="Line 67"/>
          <p:cNvSpPr>
            <a:spLocks noChangeShapeType="1"/>
          </p:cNvSpPr>
          <p:nvPr/>
        </p:nvSpPr>
        <p:spPr bwMode="auto">
          <a:xfrm>
            <a:off x="2514600" y="3886200"/>
            <a:ext cx="0" cy="1828800"/>
          </a:xfrm>
          <a:prstGeom prst="line">
            <a:avLst/>
          </a:prstGeom>
          <a:noFill/>
          <a:ln w="12700">
            <a:solidFill>
              <a:srgbClr val="008000"/>
            </a:solidFill>
            <a:round/>
            <a:headEnd/>
            <a:tailEnd/>
          </a:ln>
        </p:spPr>
        <p:txBody>
          <a:bodyPr wrap="none" anchor="ctr">
            <a:prstTxWarp prst="textNoShape">
              <a:avLst/>
            </a:prstTxWarp>
          </a:bodyPr>
          <a:lstStyle/>
          <a:p>
            <a:endParaRPr lang="en-US"/>
          </a:p>
        </p:txBody>
      </p:sp>
      <p:sp>
        <p:nvSpPr>
          <p:cNvPr id="70" name="Text Box 68"/>
          <p:cNvSpPr txBox="1">
            <a:spLocks noChangeAspect="1" noChangeArrowheads="1"/>
          </p:cNvSpPr>
          <p:nvPr/>
        </p:nvSpPr>
        <p:spPr bwMode="auto">
          <a:xfrm rot="5400000">
            <a:off x="24384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only compulsory miss traffic</a:t>
            </a:r>
          </a:p>
        </p:txBody>
      </p:sp>
      <p:sp>
        <p:nvSpPr>
          <p:cNvPr id="71" name="Text Box 69"/>
          <p:cNvSpPr txBox="1">
            <a:spLocks noChangeAspect="1" noChangeArrowheads="1"/>
          </p:cNvSpPr>
          <p:nvPr/>
        </p:nvSpPr>
        <p:spPr bwMode="auto">
          <a:xfrm rot="5400000">
            <a:off x="22098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+write allocation traffic</a:t>
            </a:r>
          </a:p>
        </p:txBody>
      </p:sp>
      <p:sp>
        <p:nvSpPr>
          <p:cNvPr id="72" name="Text Box 70"/>
          <p:cNvSpPr txBox="1">
            <a:spLocks noChangeAspect="1" noChangeArrowheads="1"/>
          </p:cNvSpPr>
          <p:nvPr/>
        </p:nvSpPr>
        <p:spPr bwMode="auto">
          <a:xfrm rot="5400000">
            <a:off x="15240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+capacity miss traffic</a:t>
            </a:r>
          </a:p>
        </p:txBody>
      </p:sp>
      <p:sp>
        <p:nvSpPr>
          <p:cNvPr id="73" name="Text Box 71"/>
          <p:cNvSpPr txBox="1">
            <a:spLocks noChangeAspect="1" noChangeArrowheads="1"/>
          </p:cNvSpPr>
          <p:nvPr/>
        </p:nvSpPr>
        <p:spPr bwMode="auto">
          <a:xfrm rot="5400000">
            <a:off x="10668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+conflict miss traffic</a:t>
            </a:r>
          </a:p>
        </p:txBody>
      </p:sp>
      <p:sp>
        <p:nvSpPr>
          <p:cNvPr id="74" name="Text Box 72"/>
          <p:cNvSpPr txBox="1">
            <a:spLocks noChangeArrowheads="1"/>
          </p:cNvSpPr>
          <p:nvPr/>
        </p:nvSpPr>
        <p:spPr bwMode="auto">
          <a:xfrm>
            <a:off x="5334000" y="4495800"/>
            <a:ext cx="3656013"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600"/>
              <a:t>FLOPs</a:t>
            </a:r>
          </a:p>
        </p:txBody>
      </p:sp>
      <p:sp>
        <p:nvSpPr>
          <p:cNvPr id="75" name="Line 73"/>
          <p:cNvSpPr>
            <a:spLocks noChangeShapeType="1"/>
          </p:cNvSpPr>
          <p:nvPr/>
        </p:nvSpPr>
        <p:spPr bwMode="auto">
          <a:xfrm>
            <a:off x="5410200" y="4800600"/>
            <a:ext cx="35052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76" name="Text Box 74"/>
          <p:cNvSpPr txBox="1">
            <a:spLocks noChangeArrowheads="1"/>
          </p:cNvSpPr>
          <p:nvPr/>
        </p:nvSpPr>
        <p:spPr bwMode="auto">
          <a:xfrm>
            <a:off x="5334000" y="4800600"/>
            <a:ext cx="3656013"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400"/>
              <a:t>Conflict + Capacity + Allocations + Compulsory</a:t>
            </a:r>
          </a:p>
        </p:txBody>
      </p:sp>
      <p:sp>
        <p:nvSpPr>
          <p:cNvPr id="77" name="Text Box 76"/>
          <p:cNvSpPr txBox="1">
            <a:spLocks noChangeArrowheads="1"/>
          </p:cNvSpPr>
          <p:nvPr/>
        </p:nvSpPr>
        <p:spPr bwMode="auto">
          <a:xfrm>
            <a:off x="4800600" y="4648200"/>
            <a:ext cx="457200" cy="304800"/>
          </a:xfrm>
          <a:prstGeom prst="rect">
            <a:avLst/>
          </a:prstGeom>
          <a:noFill/>
          <a:ln w="9525">
            <a:noFill/>
            <a:miter lim="800000"/>
            <a:headEnd/>
            <a:tailEnd/>
          </a:ln>
        </p:spPr>
        <p:txBody>
          <a:bodyPr wrap="none" lIns="0" tIns="0" rIns="0" bIns="0" anchor="ctr">
            <a:prstTxWarp prst="textNoShape">
              <a:avLst/>
            </a:prstTxWarp>
          </a:bodyPr>
          <a:lstStyle/>
          <a:p>
            <a:pPr algn="r"/>
            <a:r>
              <a:rPr lang="en-US" sz="1600"/>
              <a:t>AI =</a:t>
            </a: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Model</a:t>
            </a:r>
            <a:br>
              <a:rPr lang="en-US" dirty="0" smtClean="0"/>
            </a:br>
            <a:r>
              <a:rPr lang="en-US" sz="1600" dirty="0" smtClean="0"/>
              <a:t>locality walls</a:t>
            </a:r>
            <a:endParaRPr lang="en-US" dirty="0"/>
          </a:p>
        </p:txBody>
      </p:sp>
      <p:sp>
        <p:nvSpPr>
          <p:cNvPr id="4" name="Slide Number Placeholder 3"/>
          <p:cNvSpPr>
            <a:spLocks noGrp="1"/>
          </p:cNvSpPr>
          <p:nvPr>
            <p:ph type="sldNum" sz="quarter" idx="10"/>
          </p:nvPr>
        </p:nvSpPr>
        <p:spPr/>
        <p:txBody>
          <a:bodyPr/>
          <a:lstStyle/>
          <a:p>
            <a:pPr>
              <a:defRPr/>
            </a:pPr>
            <a:fld id="{6D99BADD-F8EF-F84C-8DD2-E30475D2CD91}" type="slidenum">
              <a:rPr lang="en-US" smtClean="0"/>
              <a:pPr>
                <a:defRPr/>
              </a:pPr>
              <a:t>62</a:t>
            </a:fld>
            <a:endParaRPr lang="en-US"/>
          </a:p>
        </p:txBody>
      </p:sp>
      <p:sp>
        <p:nvSpPr>
          <p:cNvPr id="5" name="Rectangle 3"/>
          <p:cNvSpPr txBox="1">
            <a:spLocks noChangeArrowheads="1"/>
          </p:cNvSpPr>
          <p:nvPr/>
        </p:nvSpPr>
        <p:spPr bwMode="auto">
          <a:xfrm>
            <a:off x="5483225" y="1143000"/>
            <a:ext cx="3660775" cy="57150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80"/>
              </a:buClr>
              <a:buSzPct val="85000"/>
              <a:buFont typeface="Wingdings" charset="2"/>
              <a:buChar char="v"/>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Optimizations remove these walls and ceilings </a:t>
            </a:r>
            <a:r>
              <a:rPr lang="en-US" sz="2000" kern="0" dirty="0" smtClean="0">
                <a:latin typeface="+mn-lt"/>
                <a:ea typeface="+mn-ea"/>
                <a:cs typeface="+mn-cs"/>
              </a:rPr>
              <a:t>which act to constrain performance.</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grpSp>
        <p:nvGrpSpPr>
          <p:cNvPr id="3" name="Group 4"/>
          <p:cNvGrpSpPr>
            <a:grpSpLocks/>
          </p:cNvGrpSpPr>
          <p:nvPr/>
        </p:nvGrpSpPr>
        <p:grpSpPr bwMode="auto">
          <a:xfrm>
            <a:off x="1601788" y="1373188"/>
            <a:ext cx="3427412" cy="4341812"/>
            <a:chOff x="1009" y="865"/>
            <a:chExt cx="2159" cy="2735"/>
          </a:xfrm>
        </p:grpSpPr>
        <p:sp>
          <p:nvSpPr>
            <p:cNvPr id="7" name="Line 5"/>
            <p:cNvSpPr>
              <a:spLocks noChangeAspect="1" noChangeShapeType="1"/>
            </p:cNvSpPr>
            <p:nvPr/>
          </p:nvSpPr>
          <p:spPr bwMode="auto">
            <a:xfrm flipV="1">
              <a:off x="1297"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8" name="Line 6"/>
            <p:cNvSpPr>
              <a:spLocks noChangeAspect="1" noChangeShapeType="1"/>
            </p:cNvSpPr>
            <p:nvPr/>
          </p:nvSpPr>
          <p:spPr bwMode="auto">
            <a:xfrm flipV="1">
              <a:off x="1585"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9" name="Line 7"/>
            <p:cNvSpPr>
              <a:spLocks noChangeAspect="1" noChangeShapeType="1"/>
            </p:cNvSpPr>
            <p:nvPr/>
          </p:nvSpPr>
          <p:spPr bwMode="auto">
            <a:xfrm flipV="1">
              <a:off x="1872"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0" name="Line 8"/>
            <p:cNvSpPr>
              <a:spLocks noChangeAspect="1" noChangeShapeType="1"/>
            </p:cNvSpPr>
            <p:nvPr/>
          </p:nvSpPr>
          <p:spPr bwMode="auto">
            <a:xfrm flipV="1">
              <a:off x="2160"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1" name="Line 9"/>
            <p:cNvSpPr>
              <a:spLocks noChangeAspect="1" noChangeShapeType="1"/>
            </p:cNvSpPr>
            <p:nvPr/>
          </p:nvSpPr>
          <p:spPr bwMode="auto">
            <a:xfrm flipV="1">
              <a:off x="2448"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2" name="Line 10"/>
            <p:cNvSpPr>
              <a:spLocks noChangeAspect="1" noChangeShapeType="1"/>
            </p:cNvSpPr>
            <p:nvPr/>
          </p:nvSpPr>
          <p:spPr bwMode="auto">
            <a:xfrm flipV="1">
              <a:off x="2736"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3" name="Line 11"/>
            <p:cNvSpPr>
              <a:spLocks noChangeAspect="1" noChangeShapeType="1"/>
            </p:cNvSpPr>
            <p:nvPr/>
          </p:nvSpPr>
          <p:spPr bwMode="auto">
            <a:xfrm flipV="1">
              <a:off x="3024" y="865"/>
              <a:ext cx="0" cy="2735"/>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4" name="Line 12"/>
            <p:cNvSpPr>
              <a:spLocks noChangeAspect="1" noChangeShapeType="1"/>
            </p:cNvSpPr>
            <p:nvPr/>
          </p:nvSpPr>
          <p:spPr bwMode="auto">
            <a:xfrm flipH="1" flipV="1">
              <a:off x="1009" y="3312"/>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5" name="Line 13"/>
            <p:cNvSpPr>
              <a:spLocks noChangeAspect="1" noChangeShapeType="1"/>
            </p:cNvSpPr>
            <p:nvPr/>
          </p:nvSpPr>
          <p:spPr bwMode="auto">
            <a:xfrm flipH="1" flipV="1">
              <a:off x="1009" y="3024"/>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6" name="Line 14"/>
            <p:cNvSpPr>
              <a:spLocks noChangeAspect="1" noChangeShapeType="1"/>
            </p:cNvSpPr>
            <p:nvPr/>
          </p:nvSpPr>
          <p:spPr bwMode="auto">
            <a:xfrm flipH="1" flipV="1">
              <a:off x="1009" y="2736"/>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7" name="Line 15"/>
            <p:cNvSpPr>
              <a:spLocks noChangeAspect="1" noChangeShapeType="1"/>
            </p:cNvSpPr>
            <p:nvPr/>
          </p:nvSpPr>
          <p:spPr bwMode="auto">
            <a:xfrm flipH="1" flipV="1">
              <a:off x="1009" y="244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8" name="Line 16"/>
            <p:cNvSpPr>
              <a:spLocks noChangeAspect="1" noChangeShapeType="1"/>
            </p:cNvSpPr>
            <p:nvPr/>
          </p:nvSpPr>
          <p:spPr bwMode="auto">
            <a:xfrm flipH="1" flipV="1">
              <a:off x="1009" y="2161"/>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19" name="Line 17"/>
            <p:cNvSpPr>
              <a:spLocks noChangeAspect="1" noChangeShapeType="1"/>
            </p:cNvSpPr>
            <p:nvPr/>
          </p:nvSpPr>
          <p:spPr bwMode="auto">
            <a:xfrm flipH="1" flipV="1">
              <a:off x="1009" y="1873"/>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0" name="Line 18"/>
            <p:cNvSpPr>
              <a:spLocks noChangeAspect="1" noChangeShapeType="1"/>
            </p:cNvSpPr>
            <p:nvPr/>
          </p:nvSpPr>
          <p:spPr bwMode="auto">
            <a:xfrm flipH="1" flipV="1">
              <a:off x="1009" y="1585"/>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1" name="Line 19"/>
            <p:cNvSpPr>
              <a:spLocks noChangeAspect="1" noChangeShapeType="1"/>
            </p:cNvSpPr>
            <p:nvPr/>
          </p:nvSpPr>
          <p:spPr bwMode="auto">
            <a:xfrm flipH="1" flipV="1">
              <a:off x="1009" y="1297"/>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sp>
          <p:nvSpPr>
            <p:cNvPr id="22" name="Line 20"/>
            <p:cNvSpPr>
              <a:spLocks noChangeAspect="1" noChangeShapeType="1"/>
            </p:cNvSpPr>
            <p:nvPr/>
          </p:nvSpPr>
          <p:spPr bwMode="auto">
            <a:xfrm flipH="1" flipV="1">
              <a:off x="1009" y="1009"/>
              <a:ext cx="2159" cy="0"/>
            </a:xfrm>
            <a:prstGeom prst="line">
              <a:avLst/>
            </a:prstGeom>
            <a:noFill/>
            <a:ln w="12700">
              <a:solidFill>
                <a:srgbClr val="E6E6E6"/>
              </a:solidFill>
              <a:round/>
              <a:headEnd/>
              <a:tailEnd/>
            </a:ln>
          </p:spPr>
          <p:txBody>
            <a:bodyPr wrap="none" anchor="ctr">
              <a:prstTxWarp prst="textNoShape">
                <a:avLst/>
              </a:prstTxWarp>
            </a:bodyPr>
            <a:lstStyle/>
            <a:p>
              <a:endParaRPr lang="en-US"/>
            </a:p>
          </p:txBody>
        </p:sp>
      </p:grpSp>
      <p:sp>
        <p:nvSpPr>
          <p:cNvPr id="23" name="Text Box 21"/>
          <p:cNvSpPr txBox="1">
            <a:spLocks noChangeAspect="1" noChangeArrowheads="1"/>
          </p:cNvSpPr>
          <p:nvPr/>
        </p:nvSpPr>
        <p:spPr bwMode="auto">
          <a:xfrm>
            <a:off x="1601788" y="6172200"/>
            <a:ext cx="2970212"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a:t>actual FLOP:Byte ratio</a:t>
            </a:r>
          </a:p>
        </p:txBody>
      </p:sp>
      <p:sp>
        <p:nvSpPr>
          <p:cNvPr id="24" name="Text Box 22"/>
          <p:cNvSpPr txBox="1">
            <a:spLocks noChangeAspect="1" noChangeArrowheads="1"/>
          </p:cNvSpPr>
          <p:nvPr/>
        </p:nvSpPr>
        <p:spPr bwMode="auto">
          <a:xfrm rot="16200000">
            <a:off x="-1597818" y="3201194"/>
            <a:ext cx="4341812" cy="685800"/>
          </a:xfrm>
          <a:prstGeom prst="rect">
            <a:avLst/>
          </a:prstGeom>
          <a:noFill/>
          <a:ln w="9525">
            <a:noFill/>
            <a:miter lim="800000"/>
            <a:headEnd/>
            <a:tailEnd/>
          </a:ln>
        </p:spPr>
        <p:txBody>
          <a:bodyPr lIns="0" tIns="0" rIns="0" bIns="0" anchor="ctr">
            <a:prstTxWarp prst="textNoShape">
              <a:avLst/>
            </a:prstTxWarp>
          </a:bodyPr>
          <a:lstStyle/>
          <a:p>
            <a:pPr algn="ctr"/>
            <a:r>
              <a:rPr lang="en-US" sz="2400"/>
              <a:t>attainable GFLOP/s</a:t>
            </a:r>
          </a:p>
        </p:txBody>
      </p:sp>
      <p:grpSp>
        <p:nvGrpSpPr>
          <p:cNvPr id="6" name="Group 23"/>
          <p:cNvGrpSpPr>
            <a:grpSpLocks/>
          </p:cNvGrpSpPr>
          <p:nvPr/>
        </p:nvGrpSpPr>
        <p:grpSpPr bwMode="auto">
          <a:xfrm>
            <a:off x="696913" y="1373188"/>
            <a:ext cx="4332287" cy="4799012"/>
            <a:chOff x="439" y="865"/>
            <a:chExt cx="2729" cy="3023"/>
          </a:xfrm>
        </p:grpSpPr>
        <p:sp>
          <p:nvSpPr>
            <p:cNvPr id="26" name="Text Box 24"/>
            <p:cNvSpPr txBox="1">
              <a:spLocks noChangeAspect="1" noChangeArrowheads="1"/>
            </p:cNvSpPr>
            <p:nvPr/>
          </p:nvSpPr>
          <p:spPr bwMode="auto">
            <a:xfrm>
              <a:off x="439" y="3456"/>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0.5</a:t>
              </a:r>
            </a:p>
          </p:txBody>
        </p:sp>
        <p:sp>
          <p:nvSpPr>
            <p:cNvPr id="27" name="Text Box 25"/>
            <p:cNvSpPr txBox="1">
              <a:spLocks noChangeAspect="1" noChangeArrowheads="1"/>
            </p:cNvSpPr>
            <p:nvPr/>
          </p:nvSpPr>
          <p:spPr bwMode="auto">
            <a:xfrm>
              <a:off x="445" y="3168"/>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1.0</a:t>
              </a:r>
            </a:p>
          </p:txBody>
        </p:sp>
        <p:sp>
          <p:nvSpPr>
            <p:cNvPr id="28" name="Text Box 26"/>
            <p:cNvSpPr txBox="1">
              <a:spLocks noChangeAspect="1" noChangeArrowheads="1"/>
            </p:cNvSpPr>
            <p:nvPr/>
          </p:nvSpPr>
          <p:spPr bwMode="auto">
            <a:xfrm>
              <a:off x="865"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8</a:t>
              </a:r>
              <a:endParaRPr lang="en-US" sz="1800"/>
            </a:p>
          </p:txBody>
        </p:sp>
        <p:sp>
          <p:nvSpPr>
            <p:cNvPr id="29" name="Text Box 27"/>
            <p:cNvSpPr txBox="1">
              <a:spLocks noChangeAspect="1" noChangeArrowheads="1"/>
            </p:cNvSpPr>
            <p:nvPr/>
          </p:nvSpPr>
          <p:spPr bwMode="auto">
            <a:xfrm>
              <a:off x="445" y="2880"/>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2.0</a:t>
              </a:r>
            </a:p>
          </p:txBody>
        </p:sp>
        <p:sp>
          <p:nvSpPr>
            <p:cNvPr id="30" name="Text Box 28"/>
            <p:cNvSpPr txBox="1">
              <a:spLocks noChangeAspect="1" noChangeArrowheads="1"/>
            </p:cNvSpPr>
            <p:nvPr/>
          </p:nvSpPr>
          <p:spPr bwMode="auto">
            <a:xfrm>
              <a:off x="445" y="2592"/>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4.0</a:t>
              </a:r>
            </a:p>
          </p:txBody>
        </p:sp>
        <p:sp>
          <p:nvSpPr>
            <p:cNvPr id="31" name="Text Box 29"/>
            <p:cNvSpPr txBox="1">
              <a:spLocks noChangeAspect="1" noChangeArrowheads="1"/>
            </p:cNvSpPr>
            <p:nvPr/>
          </p:nvSpPr>
          <p:spPr bwMode="auto">
            <a:xfrm>
              <a:off x="445" y="2305"/>
              <a:ext cx="432" cy="287"/>
            </a:xfrm>
            <a:prstGeom prst="rect">
              <a:avLst/>
            </a:prstGeom>
            <a:noFill/>
            <a:ln w="9525">
              <a:noFill/>
              <a:miter lim="800000"/>
              <a:headEnd/>
              <a:tailEnd/>
            </a:ln>
          </p:spPr>
          <p:txBody>
            <a:bodyPr lIns="0" tIns="0" rIns="0" bIns="0" anchor="ctr">
              <a:prstTxWarp prst="textNoShape">
                <a:avLst/>
              </a:prstTxWarp>
            </a:bodyPr>
            <a:lstStyle/>
            <a:p>
              <a:pPr algn="r"/>
              <a:r>
                <a:rPr lang="en-US" sz="1800"/>
                <a:t>8.0</a:t>
              </a:r>
            </a:p>
          </p:txBody>
        </p:sp>
        <p:sp>
          <p:nvSpPr>
            <p:cNvPr id="32" name="Text Box 30"/>
            <p:cNvSpPr txBox="1">
              <a:spLocks noChangeAspect="1" noChangeArrowheads="1"/>
            </p:cNvSpPr>
            <p:nvPr/>
          </p:nvSpPr>
          <p:spPr bwMode="auto">
            <a:xfrm>
              <a:off x="445" y="2017"/>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16.0</a:t>
              </a:r>
            </a:p>
          </p:txBody>
        </p:sp>
        <p:sp>
          <p:nvSpPr>
            <p:cNvPr id="33" name="Text Box 31"/>
            <p:cNvSpPr txBox="1">
              <a:spLocks noChangeAspect="1" noChangeArrowheads="1"/>
            </p:cNvSpPr>
            <p:nvPr/>
          </p:nvSpPr>
          <p:spPr bwMode="auto">
            <a:xfrm>
              <a:off x="445" y="1729"/>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32.0</a:t>
              </a:r>
            </a:p>
          </p:txBody>
        </p:sp>
        <p:sp>
          <p:nvSpPr>
            <p:cNvPr id="34" name="Text Box 32"/>
            <p:cNvSpPr txBox="1">
              <a:spLocks noChangeAspect="1" noChangeArrowheads="1"/>
            </p:cNvSpPr>
            <p:nvPr/>
          </p:nvSpPr>
          <p:spPr bwMode="auto">
            <a:xfrm>
              <a:off x="445" y="1441"/>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64.0</a:t>
              </a:r>
            </a:p>
          </p:txBody>
        </p:sp>
        <p:sp>
          <p:nvSpPr>
            <p:cNvPr id="35" name="Text Box 33"/>
            <p:cNvSpPr txBox="1">
              <a:spLocks noChangeAspect="1" noChangeArrowheads="1"/>
            </p:cNvSpPr>
            <p:nvPr/>
          </p:nvSpPr>
          <p:spPr bwMode="auto">
            <a:xfrm>
              <a:off x="445" y="1153"/>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128.0</a:t>
              </a:r>
            </a:p>
          </p:txBody>
        </p:sp>
        <p:sp>
          <p:nvSpPr>
            <p:cNvPr id="36" name="Text Box 34"/>
            <p:cNvSpPr txBox="1">
              <a:spLocks noChangeAspect="1" noChangeArrowheads="1"/>
            </p:cNvSpPr>
            <p:nvPr/>
          </p:nvSpPr>
          <p:spPr bwMode="auto">
            <a:xfrm>
              <a:off x="445" y="865"/>
              <a:ext cx="432" cy="288"/>
            </a:xfrm>
            <a:prstGeom prst="rect">
              <a:avLst/>
            </a:prstGeom>
            <a:noFill/>
            <a:ln w="9525">
              <a:noFill/>
              <a:miter lim="800000"/>
              <a:headEnd/>
              <a:tailEnd/>
            </a:ln>
          </p:spPr>
          <p:txBody>
            <a:bodyPr lIns="0" tIns="0" rIns="0" bIns="0" anchor="ctr">
              <a:prstTxWarp prst="textNoShape">
                <a:avLst/>
              </a:prstTxWarp>
            </a:bodyPr>
            <a:lstStyle/>
            <a:p>
              <a:pPr algn="r"/>
              <a:r>
                <a:rPr lang="en-US" sz="1800"/>
                <a:t>256.0</a:t>
              </a:r>
            </a:p>
          </p:txBody>
        </p:sp>
        <p:sp>
          <p:nvSpPr>
            <p:cNvPr id="37" name="Text Box 35"/>
            <p:cNvSpPr txBox="1">
              <a:spLocks noChangeAspect="1" noChangeArrowheads="1"/>
            </p:cNvSpPr>
            <p:nvPr/>
          </p:nvSpPr>
          <p:spPr bwMode="auto">
            <a:xfrm>
              <a:off x="1147"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4</a:t>
              </a:r>
              <a:endParaRPr lang="en-US" sz="1800"/>
            </a:p>
          </p:txBody>
        </p:sp>
        <p:sp>
          <p:nvSpPr>
            <p:cNvPr id="38" name="Text Box 36"/>
            <p:cNvSpPr txBox="1">
              <a:spLocks noChangeAspect="1" noChangeArrowheads="1"/>
            </p:cNvSpPr>
            <p:nvPr/>
          </p:nvSpPr>
          <p:spPr bwMode="auto">
            <a:xfrm>
              <a:off x="1429" y="3600"/>
              <a:ext cx="293" cy="288"/>
            </a:xfrm>
            <a:prstGeom prst="rect">
              <a:avLst/>
            </a:prstGeom>
            <a:noFill/>
            <a:ln w="9525">
              <a:noFill/>
              <a:miter lim="800000"/>
              <a:headEnd/>
              <a:tailEnd/>
            </a:ln>
          </p:spPr>
          <p:txBody>
            <a:bodyPr lIns="0" tIns="0" rIns="0" bIns="0" anchor="ctr">
              <a:prstTxWarp prst="textNoShape">
                <a:avLst/>
              </a:prstTxWarp>
            </a:bodyPr>
            <a:lstStyle/>
            <a:p>
              <a:pPr algn="ctr"/>
              <a:r>
                <a:rPr lang="en-US" sz="1800" baseline="30000"/>
                <a:t>1</a:t>
              </a:r>
              <a:r>
                <a:rPr lang="en-US" sz="1800"/>
                <a:t>/</a:t>
              </a:r>
              <a:r>
                <a:rPr lang="en-US" sz="1800" baseline="-25000"/>
                <a:t>2</a:t>
              </a:r>
              <a:endParaRPr lang="en-US" sz="1800"/>
            </a:p>
          </p:txBody>
        </p:sp>
        <p:sp>
          <p:nvSpPr>
            <p:cNvPr id="39" name="Text Box 37"/>
            <p:cNvSpPr txBox="1">
              <a:spLocks noChangeAspect="1" noChangeArrowheads="1"/>
            </p:cNvSpPr>
            <p:nvPr/>
          </p:nvSpPr>
          <p:spPr bwMode="auto">
            <a:xfrm>
              <a:off x="172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a:t>
              </a:r>
            </a:p>
          </p:txBody>
        </p:sp>
        <p:sp>
          <p:nvSpPr>
            <p:cNvPr id="40" name="Text Box 38"/>
            <p:cNvSpPr txBox="1">
              <a:spLocks noChangeAspect="1" noChangeArrowheads="1"/>
            </p:cNvSpPr>
            <p:nvPr/>
          </p:nvSpPr>
          <p:spPr bwMode="auto">
            <a:xfrm>
              <a:off x="2010"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2</a:t>
              </a:r>
            </a:p>
          </p:txBody>
        </p:sp>
        <p:sp>
          <p:nvSpPr>
            <p:cNvPr id="41" name="Text Box 39"/>
            <p:cNvSpPr txBox="1">
              <a:spLocks noChangeAspect="1" noChangeArrowheads="1"/>
            </p:cNvSpPr>
            <p:nvPr/>
          </p:nvSpPr>
          <p:spPr bwMode="auto">
            <a:xfrm>
              <a:off x="2298"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4</a:t>
              </a:r>
            </a:p>
          </p:txBody>
        </p:sp>
        <p:sp>
          <p:nvSpPr>
            <p:cNvPr id="42" name="Text Box 40"/>
            <p:cNvSpPr txBox="1">
              <a:spLocks noChangeAspect="1" noChangeArrowheads="1"/>
            </p:cNvSpPr>
            <p:nvPr/>
          </p:nvSpPr>
          <p:spPr bwMode="auto">
            <a:xfrm>
              <a:off x="2586"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8</a:t>
              </a:r>
            </a:p>
          </p:txBody>
        </p:sp>
        <p:sp>
          <p:nvSpPr>
            <p:cNvPr id="43" name="Text Box 41"/>
            <p:cNvSpPr txBox="1">
              <a:spLocks noChangeAspect="1" noChangeArrowheads="1"/>
            </p:cNvSpPr>
            <p:nvPr/>
          </p:nvSpPr>
          <p:spPr bwMode="auto">
            <a:xfrm>
              <a:off x="2874" y="3600"/>
              <a:ext cx="294" cy="288"/>
            </a:xfrm>
            <a:prstGeom prst="rect">
              <a:avLst/>
            </a:prstGeom>
            <a:noFill/>
            <a:ln w="9525">
              <a:noFill/>
              <a:miter lim="800000"/>
              <a:headEnd/>
              <a:tailEnd/>
            </a:ln>
          </p:spPr>
          <p:txBody>
            <a:bodyPr lIns="0" tIns="0" rIns="0" bIns="0" anchor="ctr">
              <a:prstTxWarp prst="textNoShape">
                <a:avLst/>
              </a:prstTxWarp>
            </a:bodyPr>
            <a:lstStyle/>
            <a:p>
              <a:pPr algn="ctr"/>
              <a:r>
                <a:rPr lang="en-US" sz="1800"/>
                <a:t>16</a:t>
              </a:r>
            </a:p>
          </p:txBody>
        </p:sp>
      </p:grpSp>
      <p:sp>
        <p:nvSpPr>
          <p:cNvPr id="44" name="Freeform 42"/>
          <p:cNvSpPr>
            <a:spLocks/>
          </p:cNvSpPr>
          <p:nvPr/>
        </p:nvSpPr>
        <p:spPr bwMode="auto">
          <a:xfrm>
            <a:off x="1600200" y="2514600"/>
            <a:ext cx="2743200" cy="2743200"/>
          </a:xfrm>
          <a:custGeom>
            <a:avLst/>
            <a:gdLst/>
            <a:ahLst/>
            <a:cxnLst>
              <a:cxn ang="0">
                <a:pos x="1728" y="0"/>
              </a:cxn>
              <a:cxn ang="0">
                <a:pos x="0" y="1728"/>
              </a:cxn>
              <a:cxn ang="0">
                <a:pos x="0" y="1440"/>
              </a:cxn>
              <a:cxn ang="0">
                <a:pos x="1440" y="0"/>
              </a:cxn>
              <a:cxn ang="0">
                <a:pos x="1728" y="0"/>
              </a:cxn>
            </a:cxnLst>
            <a:rect l="0" t="0" r="r" b="b"/>
            <a:pathLst>
              <a:path w="1728" h="1728">
                <a:moveTo>
                  <a:pt x="1728" y="0"/>
                </a:moveTo>
                <a:lnTo>
                  <a:pt x="0" y="1728"/>
                </a:lnTo>
                <a:lnTo>
                  <a:pt x="0" y="1440"/>
                </a:lnTo>
                <a:lnTo>
                  <a:pt x="1440" y="0"/>
                </a:lnTo>
                <a:lnTo>
                  <a:pt x="1728" y="0"/>
                </a:lnTo>
                <a:close/>
              </a:path>
            </a:pathLst>
          </a:custGeom>
          <a:solidFill>
            <a:srgbClr val="FF0080">
              <a:alpha val="20000"/>
            </a:srgbClr>
          </a:solidFill>
          <a:ln w="9525">
            <a:noFill/>
            <a:round/>
            <a:headEnd/>
            <a:tailEnd/>
          </a:ln>
        </p:spPr>
        <p:txBody>
          <a:bodyPr wrap="none" anchor="ctr">
            <a:prstTxWarp prst="textNoShape">
              <a:avLst/>
            </a:prstTxWarp>
          </a:bodyPr>
          <a:lstStyle/>
          <a:p>
            <a:endParaRPr lang="en-US"/>
          </a:p>
        </p:txBody>
      </p:sp>
      <p:sp>
        <p:nvSpPr>
          <p:cNvPr id="45" name="Freeform 43"/>
          <p:cNvSpPr>
            <a:spLocks/>
          </p:cNvSpPr>
          <p:nvPr/>
        </p:nvSpPr>
        <p:spPr bwMode="auto">
          <a:xfrm>
            <a:off x="2057400" y="2514600"/>
            <a:ext cx="2743200" cy="1828800"/>
          </a:xfrm>
          <a:custGeom>
            <a:avLst/>
            <a:gdLst/>
            <a:ahLst/>
            <a:cxnLst>
              <a:cxn ang="0">
                <a:pos x="0" y="1152"/>
              </a:cxn>
              <a:cxn ang="0">
                <a:pos x="1728" y="1152"/>
              </a:cxn>
              <a:cxn ang="0">
                <a:pos x="1728" y="0"/>
              </a:cxn>
              <a:cxn ang="0">
                <a:pos x="1152" y="0"/>
              </a:cxn>
              <a:cxn ang="0">
                <a:pos x="0" y="1152"/>
              </a:cxn>
            </a:cxnLst>
            <a:rect l="0" t="0" r="r" b="b"/>
            <a:pathLst>
              <a:path w="1728" h="1152">
                <a:moveTo>
                  <a:pt x="0" y="1152"/>
                </a:moveTo>
                <a:lnTo>
                  <a:pt x="1728" y="1152"/>
                </a:lnTo>
                <a:lnTo>
                  <a:pt x="1728" y="0"/>
                </a:lnTo>
                <a:lnTo>
                  <a:pt x="1152" y="0"/>
                </a:lnTo>
                <a:lnTo>
                  <a:pt x="0" y="1152"/>
                </a:lnTo>
                <a:close/>
              </a:path>
            </a:pathLst>
          </a:custGeom>
          <a:solidFill>
            <a:srgbClr val="0000FF">
              <a:alpha val="20000"/>
            </a:srgbClr>
          </a:solidFill>
          <a:ln w="9525">
            <a:noFill/>
            <a:round/>
            <a:headEnd/>
            <a:tailEnd/>
          </a:ln>
        </p:spPr>
        <p:txBody>
          <a:bodyPr wrap="none" anchor="ctr">
            <a:prstTxWarp prst="textNoShape">
              <a:avLst/>
            </a:prstTxWarp>
          </a:bodyPr>
          <a:lstStyle/>
          <a:p>
            <a:endParaRPr lang="en-US"/>
          </a:p>
        </p:txBody>
      </p:sp>
      <p:sp>
        <p:nvSpPr>
          <p:cNvPr id="46" name="Line 44"/>
          <p:cNvSpPr>
            <a:spLocks noChangeAspect="1" noChangeShapeType="1"/>
          </p:cNvSpPr>
          <p:nvPr/>
        </p:nvSpPr>
        <p:spPr bwMode="auto">
          <a:xfrm flipH="1" flipV="1">
            <a:off x="3429000" y="2973388"/>
            <a:ext cx="13716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7" name="Text Box 45"/>
          <p:cNvSpPr txBox="1">
            <a:spLocks noChangeAspect="1" noChangeArrowheads="1"/>
          </p:cNvSpPr>
          <p:nvPr/>
        </p:nvSpPr>
        <p:spPr bwMode="auto">
          <a:xfrm>
            <a:off x="3171825" y="32019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SIMD</a:t>
            </a:r>
          </a:p>
        </p:txBody>
      </p:sp>
      <p:sp>
        <p:nvSpPr>
          <p:cNvPr id="48" name="Line 46"/>
          <p:cNvSpPr>
            <a:spLocks noChangeAspect="1" noChangeShapeType="1"/>
          </p:cNvSpPr>
          <p:nvPr/>
        </p:nvSpPr>
        <p:spPr bwMode="auto">
          <a:xfrm flipH="1" flipV="1">
            <a:off x="2971800" y="3430588"/>
            <a:ext cx="1828800"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49" name="Line 47"/>
          <p:cNvSpPr>
            <a:spLocks noChangeAspect="1" noChangeShapeType="1"/>
          </p:cNvSpPr>
          <p:nvPr/>
        </p:nvSpPr>
        <p:spPr bwMode="auto">
          <a:xfrm flipH="1" flipV="1">
            <a:off x="2058988" y="4343400"/>
            <a:ext cx="2741612" cy="0"/>
          </a:xfrm>
          <a:prstGeom prst="line">
            <a:avLst/>
          </a:prstGeom>
          <a:noFill/>
          <a:ln w="12700">
            <a:solidFill>
              <a:srgbClr val="0000FF"/>
            </a:solidFill>
            <a:round/>
            <a:headEnd/>
            <a:tailEnd/>
          </a:ln>
        </p:spPr>
        <p:txBody>
          <a:bodyPr wrap="none" anchor="ctr">
            <a:prstTxWarp prst="textNoShape">
              <a:avLst/>
            </a:prstTxWarp>
          </a:bodyPr>
          <a:lstStyle/>
          <a:p>
            <a:endParaRPr lang="en-US"/>
          </a:p>
        </p:txBody>
      </p:sp>
      <p:sp>
        <p:nvSpPr>
          <p:cNvPr id="50" name="Line 635"/>
          <p:cNvSpPr>
            <a:spLocks noChangeAspect="1" noChangeShapeType="1"/>
          </p:cNvSpPr>
          <p:nvPr/>
        </p:nvSpPr>
        <p:spPr bwMode="auto">
          <a:xfrm flipV="1">
            <a:off x="1601788" y="2516188"/>
            <a:ext cx="2513012" cy="25130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1" name="Line 644"/>
          <p:cNvSpPr>
            <a:spLocks noChangeAspect="1" noChangeShapeType="1"/>
          </p:cNvSpPr>
          <p:nvPr/>
        </p:nvSpPr>
        <p:spPr bwMode="auto">
          <a:xfrm flipV="1">
            <a:off x="1601788" y="2516188"/>
            <a:ext cx="2741612" cy="2741612"/>
          </a:xfrm>
          <a:prstGeom prst="line">
            <a:avLst/>
          </a:prstGeom>
          <a:noFill/>
          <a:ln w="12700">
            <a:solidFill>
              <a:srgbClr val="FF0080"/>
            </a:solidFill>
            <a:round/>
            <a:headEnd/>
            <a:tailEnd/>
          </a:ln>
        </p:spPr>
        <p:txBody>
          <a:bodyPr wrap="none" anchor="ctr">
            <a:prstTxWarp prst="textNoShape">
              <a:avLst/>
            </a:prstTxWarp>
          </a:bodyPr>
          <a:lstStyle/>
          <a:p>
            <a:endParaRPr lang="en-US"/>
          </a:p>
        </p:txBody>
      </p:sp>
      <p:sp>
        <p:nvSpPr>
          <p:cNvPr id="52" name="Text Box 50"/>
          <p:cNvSpPr txBox="1">
            <a:spLocks noChangeAspect="1" noChangeArrowheads="1"/>
          </p:cNvSpPr>
          <p:nvPr/>
        </p:nvSpPr>
        <p:spPr bwMode="auto">
          <a:xfrm>
            <a:off x="2487613" y="2744788"/>
            <a:ext cx="2312987"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mul / add imbalance</a:t>
            </a:r>
          </a:p>
        </p:txBody>
      </p:sp>
      <p:sp>
        <p:nvSpPr>
          <p:cNvPr id="53" name="Text Box 51"/>
          <p:cNvSpPr txBox="1">
            <a:spLocks noChangeAspect="1" noChangeArrowheads="1"/>
          </p:cNvSpPr>
          <p:nvPr/>
        </p:nvSpPr>
        <p:spPr bwMode="auto">
          <a:xfrm>
            <a:off x="3171825" y="4114800"/>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00FF"/>
                </a:solidFill>
              </a:rPr>
              <a:t>w/out ILP</a:t>
            </a:r>
          </a:p>
        </p:txBody>
      </p:sp>
      <p:sp>
        <p:nvSpPr>
          <p:cNvPr id="54" name="Text Box 52"/>
          <p:cNvSpPr txBox="1">
            <a:spLocks noChangeAspect="1" noChangeArrowheads="1"/>
          </p:cNvSpPr>
          <p:nvPr/>
        </p:nvSpPr>
        <p:spPr bwMode="auto">
          <a:xfrm rot="18900000">
            <a:off x="1373188" y="3657600"/>
            <a:ext cx="2741612" cy="227013"/>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SW prefetch</a:t>
            </a:r>
          </a:p>
        </p:txBody>
      </p:sp>
      <p:sp>
        <p:nvSpPr>
          <p:cNvPr id="55" name="Text Box 53"/>
          <p:cNvSpPr txBox="1">
            <a:spLocks noChangeAspect="1" noChangeArrowheads="1"/>
          </p:cNvSpPr>
          <p:nvPr/>
        </p:nvSpPr>
        <p:spPr bwMode="auto">
          <a:xfrm rot="18900000">
            <a:off x="1373188" y="3886200"/>
            <a:ext cx="2741612" cy="228600"/>
          </a:xfrm>
          <a:prstGeom prst="rect">
            <a:avLst/>
          </a:prstGeom>
          <a:noFill/>
          <a:ln w="12700">
            <a:noFill/>
            <a:miter lim="800000"/>
            <a:headEnd/>
            <a:tailEnd/>
          </a:ln>
        </p:spPr>
        <p:txBody>
          <a:bodyPr lIns="0" tIns="0" rIns="0" bIns="0" anchor="b">
            <a:prstTxWarp prst="textNoShape">
              <a:avLst/>
            </a:prstTxWarp>
          </a:bodyPr>
          <a:lstStyle/>
          <a:p>
            <a:r>
              <a:rPr lang="en-US" sz="1200">
                <a:solidFill>
                  <a:srgbClr val="FF0080"/>
                </a:solidFill>
              </a:rPr>
              <a:t>w/out NUMA</a:t>
            </a:r>
          </a:p>
        </p:txBody>
      </p:sp>
      <p:grpSp>
        <p:nvGrpSpPr>
          <p:cNvPr id="25" name="Group 55"/>
          <p:cNvGrpSpPr>
            <a:grpSpLocks/>
          </p:cNvGrpSpPr>
          <p:nvPr/>
        </p:nvGrpSpPr>
        <p:grpSpPr bwMode="auto">
          <a:xfrm>
            <a:off x="1601788" y="1373188"/>
            <a:ext cx="3427412" cy="4341812"/>
            <a:chOff x="1009" y="865"/>
            <a:chExt cx="2159" cy="2735"/>
          </a:xfrm>
        </p:grpSpPr>
        <p:sp>
          <p:nvSpPr>
            <p:cNvPr id="58" name="Line 56"/>
            <p:cNvSpPr>
              <a:spLocks noChangeAspect="1" noChangeShapeType="1"/>
            </p:cNvSpPr>
            <p:nvPr/>
          </p:nvSpPr>
          <p:spPr bwMode="auto">
            <a:xfrm>
              <a:off x="1009" y="3600"/>
              <a:ext cx="2159" cy="0"/>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sp>
          <p:nvSpPr>
            <p:cNvPr id="59" name="Line 57"/>
            <p:cNvSpPr>
              <a:spLocks noChangeAspect="1" noChangeShapeType="1"/>
            </p:cNvSpPr>
            <p:nvPr/>
          </p:nvSpPr>
          <p:spPr bwMode="auto">
            <a:xfrm flipV="1">
              <a:off x="1009" y="865"/>
              <a:ext cx="0" cy="2735"/>
            </a:xfrm>
            <a:prstGeom prst="line">
              <a:avLst/>
            </a:prstGeom>
            <a:noFill/>
            <a:ln w="38100">
              <a:solidFill>
                <a:schemeClr val="tx1"/>
              </a:solidFill>
              <a:round/>
              <a:headEnd/>
              <a:tailEnd type="stealth" w="med" len="med"/>
            </a:ln>
          </p:spPr>
          <p:txBody>
            <a:bodyPr wrap="none" anchor="ctr">
              <a:prstTxWarp prst="textNoShape">
                <a:avLst/>
              </a:prstTxWarp>
            </a:bodyPr>
            <a:lstStyle/>
            <a:p>
              <a:endParaRPr lang="en-US"/>
            </a:p>
          </p:txBody>
        </p:sp>
      </p:grpSp>
      <p:sp>
        <p:nvSpPr>
          <p:cNvPr id="60" name="Text Box 58"/>
          <p:cNvSpPr txBox="1">
            <a:spLocks noChangeAspect="1" noChangeArrowheads="1"/>
          </p:cNvSpPr>
          <p:nvPr/>
        </p:nvSpPr>
        <p:spPr bwMode="auto">
          <a:xfrm>
            <a:off x="1677988" y="1373188"/>
            <a:ext cx="3198812" cy="457200"/>
          </a:xfrm>
          <a:prstGeom prst="rect">
            <a:avLst/>
          </a:prstGeom>
          <a:noFill/>
          <a:ln w="9525">
            <a:noFill/>
            <a:miter lim="800000"/>
            <a:headEnd/>
            <a:tailEnd/>
          </a:ln>
        </p:spPr>
        <p:txBody>
          <a:bodyPr wrap="none" lIns="0" tIns="0" rIns="0" bIns="0" anchor="ctr">
            <a:prstTxWarp prst="textNoShape">
              <a:avLst/>
            </a:prstTxWarp>
          </a:bodyPr>
          <a:lstStyle/>
          <a:p>
            <a:pPr algn="ctr"/>
            <a:r>
              <a:rPr lang="en-US" sz="2400" b="1" dirty="0"/>
              <a:t>Opteron 2356</a:t>
            </a:r>
          </a:p>
          <a:p>
            <a:pPr algn="ctr"/>
            <a:r>
              <a:rPr lang="en-US" sz="2400" b="1" dirty="0"/>
              <a:t>(Barcelona)</a:t>
            </a:r>
          </a:p>
        </p:txBody>
      </p:sp>
      <p:sp>
        <p:nvSpPr>
          <p:cNvPr id="61" name="Text Box 640"/>
          <p:cNvSpPr txBox="1">
            <a:spLocks noChangeAspect="1" noChangeArrowheads="1"/>
          </p:cNvSpPr>
          <p:nvPr/>
        </p:nvSpPr>
        <p:spPr bwMode="auto">
          <a:xfrm>
            <a:off x="3171825" y="2287588"/>
            <a:ext cx="1628775" cy="228600"/>
          </a:xfrm>
          <a:prstGeom prst="rect">
            <a:avLst/>
          </a:prstGeom>
          <a:noFill/>
          <a:ln w="12700">
            <a:noFill/>
            <a:miter lim="800000"/>
            <a:headEnd/>
            <a:tailEnd/>
          </a:ln>
        </p:spPr>
        <p:txBody>
          <a:bodyPr lIns="0" tIns="0" rIns="0" bIns="0" anchor="b">
            <a:prstTxWarp prst="textNoShape">
              <a:avLst/>
            </a:prstTxWarp>
          </a:bodyPr>
          <a:lstStyle/>
          <a:p>
            <a:pPr algn="r"/>
            <a:r>
              <a:rPr lang="en-US" sz="1800" b="1">
                <a:solidFill>
                  <a:srgbClr val="0000FF"/>
                </a:solidFill>
              </a:rPr>
              <a:t>peak DP</a:t>
            </a:r>
          </a:p>
        </p:txBody>
      </p:sp>
      <p:sp>
        <p:nvSpPr>
          <p:cNvPr id="62" name="Line 647"/>
          <p:cNvSpPr>
            <a:spLocks noChangeAspect="1" noChangeShapeType="1"/>
          </p:cNvSpPr>
          <p:nvPr/>
        </p:nvSpPr>
        <p:spPr bwMode="auto">
          <a:xfrm flipV="1">
            <a:off x="1600200" y="2516188"/>
            <a:ext cx="2286000" cy="2286000"/>
          </a:xfrm>
          <a:prstGeom prst="line">
            <a:avLst/>
          </a:prstGeom>
          <a:noFill/>
          <a:ln w="38100">
            <a:solidFill>
              <a:srgbClr val="FF0080"/>
            </a:solidFill>
            <a:round/>
            <a:headEnd/>
            <a:tailEnd/>
          </a:ln>
        </p:spPr>
        <p:txBody>
          <a:bodyPr wrap="none" anchor="ctr">
            <a:prstTxWarp prst="textNoShape">
              <a:avLst/>
            </a:prstTxWarp>
          </a:bodyPr>
          <a:lstStyle/>
          <a:p>
            <a:endParaRPr lang="en-US"/>
          </a:p>
        </p:txBody>
      </p:sp>
      <p:sp>
        <p:nvSpPr>
          <p:cNvPr id="63" name="Line 637"/>
          <p:cNvSpPr>
            <a:spLocks noChangeAspect="1" noChangeShapeType="1"/>
          </p:cNvSpPr>
          <p:nvPr/>
        </p:nvSpPr>
        <p:spPr bwMode="auto">
          <a:xfrm flipH="1" flipV="1">
            <a:off x="3886200" y="2516188"/>
            <a:ext cx="914400" cy="0"/>
          </a:xfrm>
          <a:prstGeom prst="line">
            <a:avLst/>
          </a:prstGeom>
          <a:noFill/>
          <a:ln w="38100">
            <a:solidFill>
              <a:srgbClr val="0000FF"/>
            </a:solidFill>
            <a:round/>
            <a:headEnd/>
            <a:tailEnd/>
          </a:ln>
        </p:spPr>
        <p:txBody>
          <a:bodyPr wrap="none" anchor="ctr">
            <a:prstTxWarp prst="textNoShape">
              <a:avLst/>
            </a:prstTxWarp>
          </a:bodyPr>
          <a:lstStyle/>
          <a:p>
            <a:endParaRPr lang="en-US"/>
          </a:p>
        </p:txBody>
      </p:sp>
      <p:sp>
        <p:nvSpPr>
          <p:cNvPr id="64" name="Text Box 62"/>
          <p:cNvSpPr txBox="1">
            <a:spLocks noChangeAspect="1" noChangeArrowheads="1"/>
          </p:cNvSpPr>
          <p:nvPr/>
        </p:nvSpPr>
        <p:spPr bwMode="auto">
          <a:xfrm rot="18900000">
            <a:off x="1373188" y="3429000"/>
            <a:ext cx="2741612" cy="228600"/>
          </a:xfrm>
          <a:prstGeom prst="rect">
            <a:avLst/>
          </a:prstGeom>
          <a:noFill/>
          <a:ln w="12700">
            <a:noFill/>
            <a:miter lim="800000"/>
            <a:headEnd/>
            <a:tailEnd/>
          </a:ln>
        </p:spPr>
        <p:txBody>
          <a:bodyPr lIns="0" tIns="0" rIns="0" bIns="0" anchor="b">
            <a:prstTxWarp prst="textNoShape">
              <a:avLst/>
            </a:prstTxWarp>
          </a:bodyPr>
          <a:lstStyle/>
          <a:p>
            <a:r>
              <a:rPr lang="en-US" sz="1800" b="1">
                <a:solidFill>
                  <a:srgbClr val="FF0080"/>
                </a:solidFill>
              </a:rPr>
              <a:t>Stream Bandwidth</a:t>
            </a:r>
          </a:p>
        </p:txBody>
      </p:sp>
      <p:sp>
        <p:nvSpPr>
          <p:cNvPr id="65" name="Freeform 63"/>
          <p:cNvSpPr>
            <a:spLocks/>
          </p:cNvSpPr>
          <p:nvPr/>
        </p:nvSpPr>
        <p:spPr bwMode="auto">
          <a:xfrm>
            <a:off x="2514600" y="2514600"/>
            <a:ext cx="1371600" cy="3200400"/>
          </a:xfrm>
          <a:custGeom>
            <a:avLst/>
            <a:gdLst/>
            <a:ahLst/>
            <a:cxnLst>
              <a:cxn ang="0">
                <a:pos x="864" y="2016"/>
              </a:cxn>
              <a:cxn ang="0">
                <a:pos x="0" y="2016"/>
              </a:cxn>
              <a:cxn ang="0">
                <a:pos x="0" y="864"/>
              </a:cxn>
              <a:cxn ang="0">
                <a:pos x="864" y="0"/>
              </a:cxn>
              <a:cxn ang="0">
                <a:pos x="864" y="2016"/>
              </a:cxn>
            </a:cxnLst>
            <a:rect l="0" t="0" r="r" b="b"/>
            <a:pathLst>
              <a:path w="864" h="2016">
                <a:moveTo>
                  <a:pt x="864" y="2016"/>
                </a:moveTo>
                <a:lnTo>
                  <a:pt x="0" y="2016"/>
                </a:lnTo>
                <a:lnTo>
                  <a:pt x="0" y="864"/>
                </a:lnTo>
                <a:lnTo>
                  <a:pt x="864" y="0"/>
                </a:lnTo>
                <a:lnTo>
                  <a:pt x="864" y="2016"/>
                </a:lnTo>
                <a:close/>
              </a:path>
            </a:pathLst>
          </a:custGeom>
          <a:solidFill>
            <a:srgbClr val="008040">
              <a:alpha val="20000"/>
            </a:srgbClr>
          </a:solidFill>
          <a:ln w="9525">
            <a:noFill/>
            <a:round/>
            <a:headEnd/>
            <a:tailEnd/>
          </a:ln>
        </p:spPr>
        <p:txBody>
          <a:bodyPr wrap="none" anchor="ctr">
            <a:prstTxWarp prst="textNoShape">
              <a:avLst/>
            </a:prstTxWarp>
          </a:bodyPr>
          <a:lstStyle/>
          <a:p>
            <a:endParaRPr lang="en-US"/>
          </a:p>
        </p:txBody>
      </p:sp>
      <p:sp>
        <p:nvSpPr>
          <p:cNvPr id="66" name="Line 64"/>
          <p:cNvSpPr>
            <a:spLocks noChangeShapeType="1"/>
          </p:cNvSpPr>
          <p:nvPr/>
        </p:nvSpPr>
        <p:spPr bwMode="auto">
          <a:xfrm>
            <a:off x="3886200" y="2514600"/>
            <a:ext cx="0" cy="3200400"/>
          </a:xfrm>
          <a:prstGeom prst="line">
            <a:avLst/>
          </a:prstGeom>
          <a:noFill/>
          <a:ln w="38100">
            <a:solidFill>
              <a:srgbClr val="008000"/>
            </a:solidFill>
            <a:round/>
            <a:headEnd/>
            <a:tailEnd/>
          </a:ln>
        </p:spPr>
        <p:txBody>
          <a:bodyPr wrap="none" anchor="ctr">
            <a:prstTxWarp prst="textNoShape">
              <a:avLst/>
            </a:prstTxWarp>
          </a:bodyPr>
          <a:lstStyle/>
          <a:p>
            <a:endParaRPr lang="en-US"/>
          </a:p>
        </p:txBody>
      </p:sp>
      <p:sp>
        <p:nvSpPr>
          <p:cNvPr id="67" name="Line 65"/>
          <p:cNvSpPr>
            <a:spLocks noChangeShapeType="1"/>
          </p:cNvSpPr>
          <p:nvPr/>
        </p:nvSpPr>
        <p:spPr bwMode="auto">
          <a:xfrm>
            <a:off x="3657600" y="2743200"/>
            <a:ext cx="0" cy="2971800"/>
          </a:xfrm>
          <a:prstGeom prst="line">
            <a:avLst/>
          </a:prstGeom>
          <a:noFill/>
          <a:ln w="12700">
            <a:solidFill>
              <a:srgbClr val="008000"/>
            </a:solidFill>
            <a:round/>
            <a:headEnd/>
            <a:tailEnd/>
          </a:ln>
        </p:spPr>
        <p:txBody>
          <a:bodyPr wrap="none" anchor="ctr">
            <a:prstTxWarp prst="textNoShape">
              <a:avLst/>
            </a:prstTxWarp>
          </a:bodyPr>
          <a:lstStyle/>
          <a:p>
            <a:endParaRPr lang="en-US"/>
          </a:p>
        </p:txBody>
      </p:sp>
      <p:sp>
        <p:nvSpPr>
          <p:cNvPr id="68" name="Line 66"/>
          <p:cNvSpPr>
            <a:spLocks noChangeShapeType="1"/>
          </p:cNvSpPr>
          <p:nvPr/>
        </p:nvSpPr>
        <p:spPr bwMode="auto">
          <a:xfrm>
            <a:off x="2971800" y="3429000"/>
            <a:ext cx="0" cy="2286000"/>
          </a:xfrm>
          <a:prstGeom prst="line">
            <a:avLst/>
          </a:prstGeom>
          <a:noFill/>
          <a:ln w="12700">
            <a:solidFill>
              <a:srgbClr val="008000"/>
            </a:solidFill>
            <a:round/>
            <a:headEnd/>
            <a:tailEnd/>
          </a:ln>
        </p:spPr>
        <p:txBody>
          <a:bodyPr wrap="none" anchor="ctr">
            <a:prstTxWarp prst="textNoShape">
              <a:avLst/>
            </a:prstTxWarp>
          </a:bodyPr>
          <a:lstStyle/>
          <a:p>
            <a:endParaRPr lang="en-US"/>
          </a:p>
        </p:txBody>
      </p:sp>
      <p:sp>
        <p:nvSpPr>
          <p:cNvPr id="69" name="Line 67"/>
          <p:cNvSpPr>
            <a:spLocks noChangeShapeType="1"/>
          </p:cNvSpPr>
          <p:nvPr/>
        </p:nvSpPr>
        <p:spPr bwMode="auto">
          <a:xfrm>
            <a:off x="2514600" y="3886200"/>
            <a:ext cx="0" cy="1828800"/>
          </a:xfrm>
          <a:prstGeom prst="line">
            <a:avLst/>
          </a:prstGeom>
          <a:noFill/>
          <a:ln w="12700">
            <a:solidFill>
              <a:srgbClr val="008000"/>
            </a:solidFill>
            <a:round/>
            <a:headEnd/>
            <a:tailEnd/>
          </a:ln>
        </p:spPr>
        <p:txBody>
          <a:bodyPr wrap="none" anchor="ctr">
            <a:prstTxWarp prst="textNoShape">
              <a:avLst/>
            </a:prstTxWarp>
          </a:bodyPr>
          <a:lstStyle/>
          <a:p>
            <a:endParaRPr lang="en-US"/>
          </a:p>
        </p:txBody>
      </p:sp>
      <p:sp>
        <p:nvSpPr>
          <p:cNvPr id="70" name="Text Box 68"/>
          <p:cNvSpPr txBox="1">
            <a:spLocks noChangeAspect="1" noChangeArrowheads="1"/>
          </p:cNvSpPr>
          <p:nvPr/>
        </p:nvSpPr>
        <p:spPr bwMode="auto">
          <a:xfrm rot="5400000">
            <a:off x="24384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only compulsory miss traffic</a:t>
            </a:r>
          </a:p>
        </p:txBody>
      </p:sp>
      <p:sp>
        <p:nvSpPr>
          <p:cNvPr id="71" name="Text Box 69"/>
          <p:cNvSpPr txBox="1">
            <a:spLocks noChangeAspect="1" noChangeArrowheads="1"/>
          </p:cNvSpPr>
          <p:nvPr/>
        </p:nvSpPr>
        <p:spPr bwMode="auto">
          <a:xfrm rot="5400000">
            <a:off x="22098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+write allocation traffic</a:t>
            </a:r>
          </a:p>
        </p:txBody>
      </p:sp>
      <p:sp>
        <p:nvSpPr>
          <p:cNvPr id="72" name="Text Box 70"/>
          <p:cNvSpPr txBox="1">
            <a:spLocks noChangeAspect="1" noChangeArrowheads="1"/>
          </p:cNvSpPr>
          <p:nvPr/>
        </p:nvSpPr>
        <p:spPr bwMode="auto">
          <a:xfrm rot="5400000">
            <a:off x="15240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+capacity miss traffic</a:t>
            </a:r>
          </a:p>
        </p:txBody>
      </p:sp>
      <p:sp>
        <p:nvSpPr>
          <p:cNvPr id="73" name="Text Box 71"/>
          <p:cNvSpPr txBox="1">
            <a:spLocks noChangeAspect="1" noChangeArrowheads="1"/>
          </p:cNvSpPr>
          <p:nvPr/>
        </p:nvSpPr>
        <p:spPr bwMode="auto">
          <a:xfrm rot="5400000">
            <a:off x="1066800" y="3962400"/>
            <a:ext cx="3124200" cy="228600"/>
          </a:xfrm>
          <a:prstGeom prst="rect">
            <a:avLst/>
          </a:prstGeom>
          <a:noFill/>
          <a:ln w="12700">
            <a:noFill/>
            <a:miter lim="800000"/>
            <a:headEnd/>
            <a:tailEnd/>
          </a:ln>
        </p:spPr>
        <p:txBody>
          <a:bodyPr lIns="0" tIns="0" rIns="0" bIns="0" anchor="b">
            <a:prstTxWarp prst="textNoShape">
              <a:avLst/>
            </a:prstTxWarp>
          </a:bodyPr>
          <a:lstStyle/>
          <a:p>
            <a:pPr algn="r"/>
            <a:r>
              <a:rPr lang="en-US" sz="1200">
                <a:solidFill>
                  <a:srgbClr val="008040"/>
                </a:solidFill>
              </a:rPr>
              <a:t>+conflict miss traffic</a:t>
            </a:r>
          </a:p>
        </p:txBody>
      </p:sp>
      <p:sp>
        <p:nvSpPr>
          <p:cNvPr id="78" name="Oval 77"/>
          <p:cNvSpPr/>
          <p:nvPr/>
        </p:nvSpPr>
        <p:spPr bwMode="auto">
          <a:xfrm>
            <a:off x="2438400" y="4267200"/>
            <a:ext cx="152400" cy="152400"/>
          </a:xfrm>
          <a:prstGeom prst="ellipse">
            <a:avLst/>
          </a:prstGeom>
          <a:solidFill>
            <a:srgbClr val="FFFF66"/>
          </a:solidFill>
          <a:ln w="9525" cap="flat" cmpd="sng" algn="ctr">
            <a:solidFill>
              <a:srgbClr val="FF8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PDEs</a:t>
            </a:r>
            <a:r>
              <a:rPr lang="en-US" dirty="0" smtClean="0"/>
              <a:t> on Structured Grids:</a:t>
            </a:r>
            <a:br>
              <a:rPr lang="en-US" dirty="0" smtClean="0"/>
            </a:br>
            <a:r>
              <a:rPr lang="en-US" dirty="0" smtClean="0"/>
              <a:t>7- and 27-point Stencils</a:t>
            </a:r>
            <a:endParaRPr lang="en-US" dirty="0"/>
          </a:p>
        </p:txBody>
      </p:sp>
      <p:sp>
        <p:nvSpPr>
          <p:cNvPr id="5" name="Subtitle 4"/>
          <p:cNvSpPr>
            <a:spLocks noGrp="1"/>
          </p:cNvSpPr>
          <p:nvPr>
            <p:ph type="subTitle" idx="1"/>
          </p:nvPr>
        </p:nvSpPr>
        <p:spPr/>
        <p:txBody>
          <a:bodyPr/>
          <a:lstStyle/>
          <a:p>
            <a:pPr marL="0" lvl="1" indent="0">
              <a:buNone/>
            </a:pPr>
            <a:r>
              <a:rPr lang="en-US" sz="1200" dirty="0" smtClean="0"/>
              <a:t>K. Datta, M. Murphy, V. </a:t>
            </a:r>
            <a:r>
              <a:rPr lang="en-US" sz="1200" dirty="0" err="1" smtClean="0"/>
              <a:t>Volkov</a:t>
            </a:r>
            <a:r>
              <a:rPr lang="en-US" sz="1200" dirty="0" smtClean="0"/>
              <a:t>, S. Williams, J. Carter, L. </a:t>
            </a:r>
            <a:r>
              <a:rPr lang="en-US" sz="1200" dirty="0" err="1" smtClean="0"/>
              <a:t>Oliker</a:t>
            </a:r>
            <a:r>
              <a:rPr lang="en-US" sz="1200" dirty="0" smtClean="0"/>
              <a:t>, D. Patterson, J. </a:t>
            </a:r>
            <a:r>
              <a:rPr lang="en-US" sz="1200" dirty="0" err="1" smtClean="0"/>
              <a:t>Shalf</a:t>
            </a:r>
            <a:r>
              <a:rPr lang="en-US" sz="1200" dirty="0" smtClean="0"/>
              <a:t>, K. Yelick, "</a:t>
            </a:r>
            <a:r>
              <a:rPr lang="en-US" sz="1200" b="1" dirty="0" smtClean="0"/>
              <a:t>Stencil Computation Optimization and </a:t>
            </a:r>
            <a:r>
              <a:rPr lang="en-US" sz="1200" b="1" dirty="0" err="1" smtClean="0"/>
              <a:t>Autotuning</a:t>
            </a:r>
            <a:r>
              <a:rPr lang="en-US" sz="1200" b="1" dirty="0" smtClean="0"/>
              <a:t> on State-of-the-Art Multicore Architectures</a:t>
            </a:r>
            <a:r>
              <a:rPr lang="en-US" sz="1200" dirty="0" smtClean="0"/>
              <a:t>", Supercomputing (SC), 2008.</a:t>
            </a:r>
          </a:p>
          <a:p>
            <a:pPr marL="0" lvl="1" indent="0">
              <a:buNone/>
            </a:pPr>
            <a:endParaRPr lang="en-US" sz="1200" dirty="0" smtClean="0"/>
          </a:p>
          <a:p>
            <a:pPr marL="0" lvl="1" indent="0">
              <a:buNone/>
            </a:pPr>
            <a:r>
              <a:rPr lang="en-US" sz="1200" dirty="0" smtClean="0"/>
              <a:t>K. Datta, S. Williams, V. </a:t>
            </a:r>
            <a:r>
              <a:rPr lang="en-US" sz="1200" dirty="0" err="1" smtClean="0"/>
              <a:t>Volkov</a:t>
            </a:r>
            <a:r>
              <a:rPr lang="en-US" sz="1200" dirty="0" smtClean="0"/>
              <a:t>, J. Carter, L. </a:t>
            </a:r>
            <a:r>
              <a:rPr lang="en-US" sz="1200" dirty="0" err="1" smtClean="0"/>
              <a:t>Oliker</a:t>
            </a:r>
            <a:r>
              <a:rPr lang="en-US" sz="1200" dirty="0" smtClean="0"/>
              <a:t>, J. </a:t>
            </a:r>
            <a:r>
              <a:rPr lang="en-US" sz="1200" dirty="0" err="1" smtClean="0"/>
              <a:t>Shalf</a:t>
            </a:r>
            <a:r>
              <a:rPr lang="en-US" sz="1200" dirty="0" smtClean="0"/>
              <a:t>, K. Yelick, "</a:t>
            </a:r>
            <a:r>
              <a:rPr lang="en-US" sz="1200" b="1" dirty="0" smtClean="0"/>
              <a:t>Auto-tuning the 27-point Stencil for Multicore</a:t>
            </a:r>
            <a:r>
              <a:rPr lang="en-US" sz="1200" dirty="0" smtClean="0"/>
              <a:t>", The Fourth International Workshop on Automatic Performance Tuning (</a:t>
            </a:r>
            <a:r>
              <a:rPr lang="en-US" sz="1200" dirty="0" err="1" smtClean="0"/>
              <a:t>iWAPT</a:t>
            </a:r>
            <a:r>
              <a:rPr lang="en-US" sz="1200" dirty="0" smtClean="0"/>
              <a:t> 2009), Tokyo, Japan, October 1-2, 2009.</a:t>
            </a:r>
          </a:p>
          <a:p>
            <a:pPr marL="0" lvl="1" indent="0">
              <a:buNone/>
            </a:pPr>
            <a:endParaRPr lang="en-US" sz="1200" dirty="0" smtClean="0"/>
          </a:p>
          <a:p>
            <a:pPr marL="0" lvl="1" indent="0">
              <a:buNone/>
            </a:pPr>
            <a:r>
              <a:rPr lang="en-US" sz="1200" dirty="0" smtClean="0"/>
              <a:t>K. Datta, S. Williams, V. </a:t>
            </a:r>
            <a:r>
              <a:rPr lang="en-US" sz="1200" dirty="0" err="1" smtClean="0"/>
              <a:t>Volkov</a:t>
            </a:r>
            <a:r>
              <a:rPr lang="en-US" sz="1200" dirty="0" smtClean="0"/>
              <a:t>, J. Carter, L. </a:t>
            </a:r>
            <a:r>
              <a:rPr lang="en-US" sz="1200" dirty="0" err="1" smtClean="0"/>
              <a:t>Oliker</a:t>
            </a:r>
            <a:r>
              <a:rPr lang="en-US" sz="1200" dirty="0" smtClean="0"/>
              <a:t>, J. </a:t>
            </a:r>
            <a:r>
              <a:rPr lang="en-US" sz="1200" dirty="0" err="1" smtClean="0"/>
              <a:t>Shalf</a:t>
            </a:r>
            <a:r>
              <a:rPr lang="en-US" sz="1200" dirty="0" smtClean="0"/>
              <a:t>, K. Yelick, "</a:t>
            </a:r>
            <a:r>
              <a:rPr lang="en-US" sz="1200" b="1" dirty="0" smtClean="0"/>
              <a:t>Auto-tuning Stencil Computations on Diverse Multicore Architectures</a:t>
            </a:r>
            <a:r>
              <a:rPr lang="en-US" sz="1200" dirty="0" smtClean="0"/>
              <a:t>", </a:t>
            </a:r>
            <a:r>
              <a:rPr lang="en-US" sz="1200" u="sng" dirty="0" smtClean="0"/>
              <a:t>Scientific Computing on Multicore and Accelerators</a:t>
            </a:r>
            <a:r>
              <a:rPr lang="en-US" sz="1200" dirty="0" smtClean="0"/>
              <a:t>, edited by: </a:t>
            </a:r>
            <a:r>
              <a:rPr lang="en-US" sz="1200" dirty="0" err="1" smtClean="0"/>
              <a:t>Jakub</a:t>
            </a:r>
            <a:r>
              <a:rPr lang="en-US" sz="1200" dirty="0" smtClean="0"/>
              <a:t> </a:t>
            </a:r>
            <a:r>
              <a:rPr lang="en-US" sz="1200" dirty="0" err="1" smtClean="0"/>
              <a:t>Kurzak</a:t>
            </a:r>
            <a:r>
              <a:rPr lang="en-US" sz="1200" dirty="0" smtClean="0"/>
              <a:t>, David A. Bader, Jack </a:t>
            </a:r>
            <a:r>
              <a:rPr lang="en-US" sz="1200" dirty="0" err="1" smtClean="0"/>
              <a:t>Dongarra</a:t>
            </a:r>
            <a:r>
              <a:rPr lang="en-US" sz="1200" dirty="0" smtClean="0"/>
              <a:t>, CRC Press, 2010, ISBN: 978-1-4398253-6-5. </a:t>
            </a:r>
          </a:p>
          <a:p>
            <a:pPr algn="l"/>
            <a:endParaRPr lang="en-US" dirty="0" smtClean="0"/>
          </a:p>
          <a:p>
            <a:endParaRPr lang="en-US" dirty="0"/>
          </a:p>
        </p:txBody>
      </p:sp>
      <p:sp>
        <p:nvSpPr>
          <p:cNvPr id="4" name="Slide Number Placeholder 3"/>
          <p:cNvSpPr>
            <a:spLocks noGrp="1"/>
          </p:cNvSpPr>
          <p:nvPr>
            <p:ph type="sldNum" sz="quarter" idx="10"/>
          </p:nvPr>
        </p:nvSpPr>
        <p:spPr/>
        <p:txBody>
          <a:bodyPr/>
          <a:lstStyle/>
          <a:p>
            <a:fld id="{A6688060-3351-004F-BDDD-4D2330D7A48F}"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7-point Stencil</a:t>
            </a:r>
            <a:endParaRPr lang="en-US" dirty="0"/>
          </a:p>
        </p:txBody>
      </p:sp>
      <p:sp>
        <p:nvSpPr>
          <p:cNvPr id="4" name="Slide Number Placeholder 3"/>
          <p:cNvSpPr>
            <a:spLocks noGrp="1"/>
          </p:cNvSpPr>
          <p:nvPr>
            <p:ph type="sldNum" sz="quarter" idx="10"/>
          </p:nvPr>
        </p:nvSpPr>
        <p:spPr>
          <a:xfrm>
            <a:off x="7010400" y="6553200"/>
            <a:ext cx="2133600" cy="238125"/>
          </a:xfrm>
        </p:spPr>
        <p:txBody>
          <a:bodyPr/>
          <a:lstStyle/>
          <a:p>
            <a:pPr>
              <a:defRPr/>
            </a:pPr>
            <a:fld id="{6D99BADD-F8EF-F84C-8DD2-E30475D2CD91}" type="slidenum">
              <a:rPr lang="en-US" smtClean="0"/>
              <a:pPr>
                <a:defRPr/>
              </a:pPr>
              <a:t>8</a:t>
            </a:fld>
            <a:endParaRPr lang="en-US"/>
          </a:p>
        </p:txBody>
      </p:sp>
      <p:grpSp>
        <p:nvGrpSpPr>
          <p:cNvPr id="6" name="Group 33"/>
          <p:cNvGrpSpPr>
            <a:grpSpLocks noChangeAspect="1"/>
          </p:cNvGrpSpPr>
          <p:nvPr/>
        </p:nvGrpSpPr>
        <p:grpSpPr>
          <a:xfrm>
            <a:off x="3657600" y="3529698"/>
            <a:ext cx="5486400" cy="2337702"/>
            <a:chOff x="4497388" y="4343400"/>
            <a:chExt cx="4113212" cy="1752600"/>
          </a:xfrm>
        </p:grpSpPr>
        <p:sp>
          <p:nvSpPr>
            <p:cNvPr id="5" name="Text Box 3"/>
            <p:cNvSpPr txBox="1">
              <a:spLocks noChangeArrowheads="1"/>
            </p:cNvSpPr>
            <p:nvPr/>
          </p:nvSpPr>
          <p:spPr bwMode="auto">
            <a:xfrm>
              <a:off x="4497388" y="5791200"/>
              <a:ext cx="1828800"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PDE grid</a:t>
              </a:r>
            </a:p>
          </p:txBody>
        </p:sp>
        <p:grpSp>
          <p:nvGrpSpPr>
            <p:cNvPr id="34" name="Group 4"/>
            <p:cNvGrpSpPr>
              <a:grpSpLocks/>
            </p:cNvGrpSpPr>
            <p:nvPr/>
          </p:nvGrpSpPr>
          <p:grpSpPr bwMode="auto">
            <a:xfrm>
              <a:off x="4725988" y="4343400"/>
              <a:ext cx="1371600" cy="1371600"/>
              <a:chOff x="144" y="96"/>
              <a:chExt cx="864" cy="864"/>
            </a:xfrm>
          </p:grpSpPr>
          <p:sp>
            <p:nvSpPr>
              <p:cNvPr id="7" name="Freeform 5"/>
              <p:cNvSpPr>
                <a:spLocks/>
              </p:cNvSpPr>
              <p:nvPr/>
            </p:nvSpPr>
            <p:spPr bwMode="auto">
              <a:xfrm>
                <a:off x="144" y="192"/>
                <a:ext cx="384" cy="768"/>
              </a:xfrm>
              <a:custGeom>
                <a:avLst/>
                <a:gdLst>
                  <a:gd name="T0" fmla="*/ 0 w 384"/>
                  <a:gd name="T1" fmla="*/ 576 h 768"/>
                  <a:gd name="T2" fmla="*/ 0 w 384"/>
                  <a:gd name="T3" fmla="*/ 0 h 768"/>
                  <a:gd name="T4" fmla="*/ 384 w 384"/>
                  <a:gd name="T5" fmla="*/ 192 h 768"/>
                  <a:gd name="T6" fmla="*/ 384 w 384"/>
                  <a:gd name="T7" fmla="*/ 768 h 768"/>
                  <a:gd name="T8" fmla="*/ 0 w 384"/>
                  <a:gd name="T9" fmla="*/ 576 h 768"/>
                  <a:gd name="T10" fmla="*/ 0 60000 65536"/>
                  <a:gd name="T11" fmla="*/ 0 60000 65536"/>
                  <a:gd name="T12" fmla="*/ 0 60000 65536"/>
                  <a:gd name="T13" fmla="*/ 0 60000 65536"/>
                  <a:gd name="T14" fmla="*/ 0 60000 65536"/>
                  <a:gd name="T15" fmla="*/ 0 w 384"/>
                  <a:gd name="T16" fmla="*/ 0 h 768"/>
                  <a:gd name="T17" fmla="*/ 384 w 384"/>
                  <a:gd name="T18" fmla="*/ 768 h 768"/>
                </a:gdLst>
                <a:ahLst/>
                <a:cxnLst>
                  <a:cxn ang="T10">
                    <a:pos x="T0" y="T1"/>
                  </a:cxn>
                  <a:cxn ang="T11">
                    <a:pos x="T2" y="T3"/>
                  </a:cxn>
                  <a:cxn ang="T12">
                    <a:pos x="T4" y="T5"/>
                  </a:cxn>
                  <a:cxn ang="T13">
                    <a:pos x="T6" y="T7"/>
                  </a:cxn>
                  <a:cxn ang="T14">
                    <a:pos x="T8" y="T9"/>
                  </a:cxn>
                </a:cxnLst>
                <a:rect l="T15" t="T16" r="T17" b="T18"/>
                <a:pathLst>
                  <a:path w="384" h="768">
                    <a:moveTo>
                      <a:pt x="0" y="576"/>
                    </a:moveTo>
                    <a:lnTo>
                      <a:pt x="0" y="0"/>
                    </a:lnTo>
                    <a:lnTo>
                      <a:pt x="384" y="192"/>
                    </a:lnTo>
                    <a:lnTo>
                      <a:pt x="384" y="768"/>
                    </a:lnTo>
                    <a:lnTo>
                      <a:pt x="0" y="576"/>
                    </a:lnTo>
                    <a:close/>
                  </a:path>
                </a:pathLst>
              </a:custGeom>
              <a:solidFill>
                <a:srgbClr val="CCCCCC">
                  <a:alpha val="50195"/>
                </a:srgbClr>
              </a:solidFill>
              <a:ln w="6350">
                <a:solidFill>
                  <a:schemeClr val="tx1"/>
                </a:solidFill>
                <a:round/>
                <a:headEnd/>
                <a:tailEnd/>
              </a:ln>
            </p:spPr>
            <p:txBody>
              <a:bodyPr wrap="none" anchor="ctr">
                <a:prstTxWarp prst="textNoShape">
                  <a:avLst/>
                </a:prstTxWarp>
              </a:bodyPr>
              <a:lstStyle/>
              <a:p>
                <a:endParaRPr lang="en-US" sz="1200"/>
              </a:p>
            </p:txBody>
          </p:sp>
          <p:sp>
            <p:nvSpPr>
              <p:cNvPr id="8" name="Freeform 6"/>
              <p:cNvSpPr>
                <a:spLocks/>
              </p:cNvSpPr>
              <p:nvPr/>
            </p:nvSpPr>
            <p:spPr bwMode="auto">
              <a:xfrm>
                <a:off x="144" y="96"/>
                <a:ext cx="864" cy="288"/>
              </a:xfrm>
              <a:custGeom>
                <a:avLst/>
                <a:gdLst>
                  <a:gd name="T0" fmla="*/ 0 w 864"/>
                  <a:gd name="T1" fmla="*/ 96 h 288"/>
                  <a:gd name="T2" fmla="*/ 480 w 864"/>
                  <a:gd name="T3" fmla="*/ 0 h 288"/>
                  <a:gd name="T4" fmla="*/ 864 w 864"/>
                  <a:gd name="T5" fmla="*/ 192 h 288"/>
                  <a:gd name="T6" fmla="*/ 384 w 864"/>
                  <a:gd name="T7" fmla="*/ 288 h 288"/>
                  <a:gd name="T8" fmla="*/ 0 w 864"/>
                  <a:gd name="T9" fmla="*/ 96 h 288"/>
                  <a:gd name="T10" fmla="*/ 0 60000 65536"/>
                  <a:gd name="T11" fmla="*/ 0 60000 65536"/>
                  <a:gd name="T12" fmla="*/ 0 60000 65536"/>
                  <a:gd name="T13" fmla="*/ 0 60000 65536"/>
                  <a:gd name="T14" fmla="*/ 0 60000 65536"/>
                  <a:gd name="T15" fmla="*/ 0 w 864"/>
                  <a:gd name="T16" fmla="*/ 0 h 288"/>
                  <a:gd name="T17" fmla="*/ 864 w 864"/>
                  <a:gd name="T18" fmla="*/ 288 h 288"/>
                </a:gdLst>
                <a:ahLst/>
                <a:cxnLst>
                  <a:cxn ang="T10">
                    <a:pos x="T0" y="T1"/>
                  </a:cxn>
                  <a:cxn ang="T11">
                    <a:pos x="T2" y="T3"/>
                  </a:cxn>
                  <a:cxn ang="T12">
                    <a:pos x="T4" y="T5"/>
                  </a:cxn>
                  <a:cxn ang="T13">
                    <a:pos x="T6" y="T7"/>
                  </a:cxn>
                  <a:cxn ang="T14">
                    <a:pos x="T8" y="T9"/>
                  </a:cxn>
                </a:cxnLst>
                <a:rect l="T15" t="T16" r="T17" b="T18"/>
                <a:pathLst>
                  <a:path w="864" h="288">
                    <a:moveTo>
                      <a:pt x="0" y="96"/>
                    </a:moveTo>
                    <a:lnTo>
                      <a:pt x="480" y="0"/>
                    </a:lnTo>
                    <a:lnTo>
                      <a:pt x="864" y="192"/>
                    </a:lnTo>
                    <a:lnTo>
                      <a:pt x="384" y="288"/>
                    </a:lnTo>
                    <a:lnTo>
                      <a:pt x="0" y="96"/>
                    </a:lnTo>
                    <a:close/>
                  </a:path>
                </a:pathLst>
              </a:custGeom>
              <a:solidFill>
                <a:srgbClr val="E6E6E6">
                  <a:alpha val="50195"/>
                </a:srgbClr>
              </a:solidFill>
              <a:ln w="6350">
                <a:solidFill>
                  <a:schemeClr val="tx1"/>
                </a:solidFill>
                <a:round/>
                <a:headEnd/>
                <a:tailEnd/>
              </a:ln>
            </p:spPr>
            <p:txBody>
              <a:bodyPr wrap="none" anchor="ctr">
                <a:prstTxWarp prst="textNoShape">
                  <a:avLst/>
                </a:prstTxWarp>
              </a:bodyPr>
              <a:lstStyle/>
              <a:p>
                <a:endParaRPr lang="en-US" sz="1200"/>
              </a:p>
            </p:txBody>
          </p:sp>
          <p:sp>
            <p:nvSpPr>
              <p:cNvPr id="9" name="Freeform 7"/>
              <p:cNvSpPr>
                <a:spLocks/>
              </p:cNvSpPr>
              <p:nvPr/>
            </p:nvSpPr>
            <p:spPr bwMode="auto">
              <a:xfrm>
                <a:off x="528" y="288"/>
                <a:ext cx="480" cy="672"/>
              </a:xfrm>
              <a:custGeom>
                <a:avLst/>
                <a:gdLst>
                  <a:gd name="T0" fmla="*/ 0 w 480"/>
                  <a:gd name="T1" fmla="*/ 672 h 672"/>
                  <a:gd name="T2" fmla="*/ 0 w 480"/>
                  <a:gd name="T3" fmla="*/ 96 h 672"/>
                  <a:gd name="T4" fmla="*/ 480 w 480"/>
                  <a:gd name="T5" fmla="*/ 0 h 672"/>
                  <a:gd name="T6" fmla="*/ 480 w 480"/>
                  <a:gd name="T7" fmla="*/ 576 h 672"/>
                  <a:gd name="T8" fmla="*/ 0 w 480"/>
                  <a:gd name="T9" fmla="*/ 672 h 672"/>
                  <a:gd name="T10" fmla="*/ 0 60000 65536"/>
                  <a:gd name="T11" fmla="*/ 0 60000 65536"/>
                  <a:gd name="T12" fmla="*/ 0 60000 65536"/>
                  <a:gd name="T13" fmla="*/ 0 60000 65536"/>
                  <a:gd name="T14" fmla="*/ 0 60000 65536"/>
                  <a:gd name="T15" fmla="*/ 0 w 480"/>
                  <a:gd name="T16" fmla="*/ 0 h 672"/>
                  <a:gd name="T17" fmla="*/ 480 w 480"/>
                  <a:gd name="T18" fmla="*/ 672 h 672"/>
                </a:gdLst>
                <a:ahLst/>
                <a:cxnLst>
                  <a:cxn ang="T10">
                    <a:pos x="T0" y="T1"/>
                  </a:cxn>
                  <a:cxn ang="T11">
                    <a:pos x="T2" y="T3"/>
                  </a:cxn>
                  <a:cxn ang="T12">
                    <a:pos x="T4" y="T5"/>
                  </a:cxn>
                  <a:cxn ang="T13">
                    <a:pos x="T6" y="T7"/>
                  </a:cxn>
                  <a:cxn ang="T14">
                    <a:pos x="T8" y="T9"/>
                  </a:cxn>
                </a:cxnLst>
                <a:rect l="T15" t="T16" r="T17" b="T18"/>
                <a:pathLst>
                  <a:path w="480" h="672">
                    <a:moveTo>
                      <a:pt x="0" y="672"/>
                    </a:moveTo>
                    <a:lnTo>
                      <a:pt x="0" y="96"/>
                    </a:lnTo>
                    <a:lnTo>
                      <a:pt x="480" y="0"/>
                    </a:lnTo>
                    <a:lnTo>
                      <a:pt x="480" y="576"/>
                    </a:lnTo>
                    <a:lnTo>
                      <a:pt x="0" y="672"/>
                    </a:lnTo>
                    <a:close/>
                  </a:path>
                </a:pathLst>
              </a:custGeom>
              <a:solidFill>
                <a:srgbClr val="B3B3B3">
                  <a:alpha val="50195"/>
                </a:srgbClr>
              </a:solidFill>
              <a:ln w="6350">
                <a:solidFill>
                  <a:schemeClr val="tx1"/>
                </a:solidFill>
                <a:round/>
                <a:headEnd/>
                <a:tailEnd/>
              </a:ln>
            </p:spPr>
            <p:txBody>
              <a:bodyPr wrap="none" anchor="ctr">
                <a:prstTxWarp prst="textNoShape">
                  <a:avLst/>
                </a:prstTxWarp>
              </a:bodyPr>
              <a:lstStyle/>
              <a:p>
                <a:endParaRPr lang="en-US" sz="1200"/>
              </a:p>
            </p:txBody>
          </p:sp>
        </p:grpSp>
        <p:sp>
          <p:nvSpPr>
            <p:cNvPr id="10" name="Line 8"/>
            <p:cNvSpPr>
              <a:spLocks noChangeShapeType="1"/>
            </p:cNvSpPr>
            <p:nvPr/>
          </p:nvSpPr>
          <p:spPr bwMode="auto">
            <a:xfrm>
              <a:off x="4725988" y="5410200"/>
              <a:ext cx="609600" cy="304800"/>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1200"/>
            </a:p>
          </p:txBody>
        </p:sp>
        <p:sp>
          <p:nvSpPr>
            <p:cNvPr id="11" name="Text Box 9"/>
            <p:cNvSpPr txBox="1">
              <a:spLocks noChangeArrowheads="1"/>
            </p:cNvSpPr>
            <p:nvPr/>
          </p:nvSpPr>
          <p:spPr bwMode="auto">
            <a:xfrm>
              <a:off x="4497388" y="5257800"/>
              <a:ext cx="228600"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+Y</a:t>
              </a:r>
            </a:p>
          </p:txBody>
        </p:sp>
        <p:sp>
          <p:nvSpPr>
            <p:cNvPr id="12" name="Line 10"/>
            <p:cNvSpPr>
              <a:spLocks noChangeShapeType="1"/>
            </p:cNvSpPr>
            <p:nvPr/>
          </p:nvSpPr>
          <p:spPr bwMode="auto">
            <a:xfrm>
              <a:off x="5335588" y="4800600"/>
              <a:ext cx="0" cy="914400"/>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1200"/>
            </a:p>
          </p:txBody>
        </p:sp>
        <p:sp>
          <p:nvSpPr>
            <p:cNvPr id="13" name="Text Box 11"/>
            <p:cNvSpPr txBox="1">
              <a:spLocks noChangeArrowheads="1"/>
            </p:cNvSpPr>
            <p:nvPr/>
          </p:nvSpPr>
          <p:spPr bwMode="auto">
            <a:xfrm>
              <a:off x="5183188" y="4572000"/>
              <a:ext cx="228600"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+Z</a:t>
              </a:r>
            </a:p>
          </p:txBody>
        </p:sp>
        <p:sp>
          <p:nvSpPr>
            <p:cNvPr id="14" name="Line 12"/>
            <p:cNvSpPr>
              <a:spLocks noChangeShapeType="1"/>
            </p:cNvSpPr>
            <p:nvPr/>
          </p:nvSpPr>
          <p:spPr bwMode="auto">
            <a:xfrm flipH="1">
              <a:off x="5335588" y="5562600"/>
              <a:ext cx="762000" cy="152400"/>
            </a:xfrm>
            <a:prstGeom prst="line">
              <a:avLst/>
            </a:prstGeom>
            <a:noFill/>
            <a:ln w="12700">
              <a:solidFill>
                <a:schemeClr val="tx1"/>
              </a:solidFill>
              <a:round/>
              <a:headEnd type="stealth" w="sm" len="sm"/>
              <a:tailEnd/>
            </a:ln>
          </p:spPr>
          <p:txBody>
            <a:bodyPr wrap="none" anchor="ctr">
              <a:prstTxWarp prst="textNoShape">
                <a:avLst/>
              </a:prstTxWarp>
            </a:bodyPr>
            <a:lstStyle/>
            <a:p>
              <a:endParaRPr lang="en-US" sz="1200"/>
            </a:p>
          </p:txBody>
        </p:sp>
        <p:sp>
          <p:nvSpPr>
            <p:cNvPr id="15" name="Text Box 13"/>
            <p:cNvSpPr txBox="1">
              <a:spLocks noChangeArrowheads="1"/>
            </p:cNvSpPr>
            <p:nvPr/>
          </p:nvSpPr>
          <p:spPr bwMode="auto">
            <a:xfrm>
              <a:off x="6021388" y="5486400"/>
              <a:ext cx="304800" cy="2286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+X</a:t>
              </a:r>
            </a:p>
          </p:txBody>
        </p:sp>
        <p:sp>
          <p:nvSpPr>
            <p:cNvPr id="16" name="Line 14"/>
            <p:cNvSpPr>
              <a:spLocks noChangeShapeType="1"/>
            </p:cNvSpPr>
            <p:nvPr/>
          </p:nvSpPr>
          <p:spPr bwMode="auto">
            <a:xfrm flipH="1">
              <a:off x="5791200" y="4343400"/>
              <a:ext cx="1752600" cy="609600"/>
            </a:xfrm>
            <a:prstGeom prst="line">
              <a:avLst/>
            </a:prstGeom>
            <a:noFill/>
            <a:ln w="6350">
              <a:solidFill>
                <a:schemeClr val="tx1"/>
              </a:solidFill>
              <a:prstDash val="dash"/>
              <a:round/>
              <a:headEnd/>
              <a:tailEnd/>
            </a:ln>
          </p:spPr>
          <p:txBody>
            <a:bodyPr wrap="none" anchor="ctr">
              <a:prstTxWarp prst="textNoShape">
                <a:avLst/>
              </a:prstTxWarp>
            </a:bodyPr>
            <a:lstStyle/>
            <a:p>
              <a:endParaRPr lang="en-US" sz="1200"/>
            </a:p>
          </p:txBody>
        </p:sp>
        <p:sp>
          <p:nvSpPr>
            <p:cNvPr id="17" name="Oval 15"/>
            <p:cNvSpPr>
              <a:spLocks noChangeArrowheads="1"/>
            </p:cNvSpPr>
            <p:nvPr/>
          </p:nvSpPr>
          <p:spPr bwMode="auto">
            <a:xfrm>
              <a:off x="5716588" y="4953000"/>
              <a:ext cx="152400" cy="152400"/>
            </a:xfrm>
            <a:prstGeom prst="ellipse">
              <a:avLst/>
            </a:prstGeom>
            <a:solidFill>
              <a:srgbClr val="CCCCCC">
                <a:alpha val="50195"/>
              </a:srgbClr>
            </a:solidFill>
            <a:ln w="6350">
              <a:solidFill>
                <a:schemeClr val="tx1"/>
              </a:solidFill>
              <a:prstDash val="dash"/>
              <a:round/>
              <a:headEnd/>
              <a:tailEnd/>
            </a:ln>
          </p:spPr>
          <p:txBody>
            <a:bodyPr wrap="none" anchor="ctr">
              <a:prstTxWarp prst="textNoShape">
                <a:avLst/>
              </a:prstTxWarp>
            </a:bodyPr>
            <a:lstStyle/>
            <a:p>
              <a:endParaRPr lang="en-US" sz="1200"/>
            </a:p>
          </p:txBody>
        </p:sp>
        <p:sp>
          <p:nvSpPr>
            <p:cNvPr id="18" name="Line 16"/>
            <p:cNvSpPr>
              <a:spLocks noChangeShapeType="1"/>
            </p:cNvSpPr>
            <p:nvPr/>
          </p:nvSpPr>
          <p:spPr bwMode="auto">
            <a:xfrm flipH="1">
              <a:off x="7696200" y="5029200"/>
              <a:ext cx="0" cy="457200"/>
            </a:xfrm>
            <a:prstGeom prst="line">
              <a:avLst/>
            </a:prstGeom>
            <a:noFill/>
            <a:ln w="6350">
              <a:solidFill>
                <a:srgbClr val="808080"/>
              </a:solidFill>
              <a:round/>
              <a:headEnd type="none" w="sm" len="sm"/>
              <a:tailEnd type="oval" w="med" len="med"/>
            </a:ln>
          </p:spPr>
          <p:txBody>
            <a:bodyPr wrap="none" anchor="ctr">
              <a:prstTxWarp prst="textNoShape">
                <a:avLst/>
              </a:prstTxWarp>
            </a:bodyPr>
            <a:lstStyle/>
            <a:p>
              <a:endParaRPr lang="en-US" sz="1200"/>
            </a:p>
          </p:txBody>
        </p:sp>
        <p:sp>
          <p:nvSpPr>
            <p:cNvPr id="19" name="Text Box 17"/>
            <p:cNvSpPr txBox="1">
              <a:spLocks noChangeArrowheads="1"/>
            </p:cNvSpPr>
            <p:nvPr/>
          </p:nvSpPr>
          <p:spPr bwMode="auto">
            <a:xfrm>
              <a:off x="6781800" y="5791200"/>
              <a:ext cx="1828800" cy="304800"/>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stencil for heat equation PDE</a:t>
              </a:r>
              <a:endParaRPr lang="en-US" sz="1200" i="1"/>
            </a:p>
          </p:txBody>
        </p:sp>
        <p:sp>
          <p:nvSpPr>
            <p:cNvPr id="20" name="Line 18"/>
            <p:cNvSpPr>
              <a:spLocks noChangeShapeType="1"/>
            </p:cNvSpPr>
            <p:nvPr/>
          </p:nvSpPr>
          <p:spPr bwMode="auto">
            <a:xfrm flipH="1" flipV="1">
              <a:off x="7696200" y="4572000"/>
              <a:ext cx="0" cy="457200"/>
            </a:xfrm>
            <a:prstGeom prst="line">
              <a:avLst/>
            </a:prstGeom>
            <a:noFill/>
            <a:ln w="6350">
              <a:solidFill>
                <a:srgbClr val="808080"/>
              </a:solidFill>
              <a:round/>
              <a:headEnd type="none" w="sm" len="sm"/>
              <a:tailEnd type="oval" w="med" len="med"/>
            </a:ln>
          </p:spPr>
          <p:txBody>
            <a:bodyPr wrap="none" anchor="ctr">
              <a:prstTxWarp prst="textNoShape">
                <a:avLst/>
              </a:prstTxWarp>
            </a:bodyPr>
            <a:lstStyle/>
            <a:p>
              <a:endParaRPr lang="en-US" sz="1200"/>
            </a:p>
          </p:txBody>
        </p:sp>
        <p:sp>
          <p:nvSpPr>
            <p:cNvPr id="21" name="Line 19"/>
            <p:cNvSpPr>
              <a:spLocks noChangeShapeType="1"/>
            </p:cNvSpPr>
            <p:nvPr/>
          </p:nvSpPr>
          <p:spPr bwMode="auto">
            <a:xfrm flipV="1">
              <a:off x="7696200" y="4953000"/>
              <a:ext cx="381000" cy="76200"/>
            </a:xfrm>
            <a:prstGeom prst="line">
              <a:avLst/>
            </a:prstGeom>
            <a:noFill/>
            <a:ln w="6350">
              <a:solidFill>
                <a:srgbClr val="808080"/>
              </a:solidFill>
              <a:round/>
              <a:headEnd type="none" w="sm" len="sm"/>
              <a:tailEnd type="oval" w="med" len="med"/>
            </a:ln>
          </p:spPr>
          <p:txBody>
            <a:bodyPr wrap="none" anchor="ctr">
              <a:prstTxWarp prst="textNoShape">
                <a:avLst/>
              </a:prstTxWarp>
            </a:bodyPr>
            <a:lstStyle/>
            <a:p>
              <a:endParaRPr lang="en-US" sz="1200"/>
            </a:p>
          </p:txBody>
        </p:sp>
        <p:sp>
          <p:nvSpPr>
            <p:cNvPr id="22" name="Line 20"/>
            <p:cNvSpPr>
              <a:spLocks noChangeShapeType="1"/>
            </p:cNvSpPr>
            <p:nvPr/>
          </p:nvSpPr>
          <p:spPr bwMode="auto">
            <a:xfrm flipH="1" flipV="1">
              <a:off x="7391400" y="4876800"/>
              <a:ext cx="304800" cy="152400"/>
            </a:xfrm>
            <a:prstGeom prst="line">
              <a:avLst/>
            </a:prstGeom>
            <a:noFill/>
            <a:ln w="6350">
              <a:solidFill>
                <a:srgbClr val="808080"/>
              </a:solidFill>
              <a:round/>
              <a:headEnd type="none" w="sm" len="sm"/>
              <a:tailEnd type="oval" w="med" len="med"/>
            </a:ln>
          </p:spPr>
          <p:txBody>
            <a:bodyPr wrap="none" anchor="ctr">
              <a:prstTxWarp prst="textNoShape">
                <a:avLst/>
              </a:prstTxWarp>
            </a:bodyPr>
            <a:lstStyle/>
            <a:p>
              <a:endParaRPr lang="en-US" sz="1200"/>
            </a:p>
          </p:txBody>
        </p:sp>
        <p:sp>
          <p:nvSpPr>
            <p:cNvPr id="23" name="Line 21"/>
            <p:cNvSpPr>
              <a:spLocks noChangeShapeType="1"/>
            </p:cNvSpPr>
            <p:nvPr/>
          </p:nvSpPr>
          <p:spPr bwMode="auto">
            <a:xfrm>
              <a:off x="7696200" y="5029200"/>
              <a:ext cx="304800" cy="152400"/>
            </a:xfrm>
            <a:prstGeom prst="line">
              <a:avLst/>
            </a:prstGeom>
            <a:noFill/>
            <a:ln w="6350">
              <a:solidFill>
                <a:srgbClr val="808080"/>
              </a:solidFill>
              <a:round/>
              <a:headEnd type="none" w="sm" len="sm"/>
              <a:tailEnd type="oval" w="med" len="med"/>
            </a:ln>
          </p:spPr>
          <p:txBody>
            <a:bodyPr wrap="none" anchor="ctr">
              <a:prstTxWarp prst="textNoShape">
                <a:avLst/>
              </a:prstTxWarp>
            </a:bodyPr>
            <a:lstStyle/>
            <a:p>
              <a:endParaRPr lang="en-US" sz="1200"/>
            </a:p>
          </p:txBody>
        </p:sp>
        <p:sp>
          <p:nvSpPr>
            <p:cNvPr id="24" name="Line 22"/>
            <p:cNvSpPr>
              <a:spLocks noChangeShapeType="1"/>
            </p:cNvSpPr>
            <p:nvPr/>
          </p:nvSpPr>
          <p:spPr bwMode="auto">
            <a:xfrm flipH="1">
              <a:off x="7315200" y="5029200"/>
              <a:ext cx="381000" cy="76200"/>
            </a:xfrm>
            <a:prstGeom prst="line">
              <a:avLst/>
            </a:prstGeom>
            <a:noFill/>
            <a:ln w="6350">
              <a:solidFill>
                <a:srgbClr val="808080"/>
              </a:solidFill>
              <a:round/>
              <a:headEnd type="oval" w="sm" len="sm"/>
              <a:tailEnd type="oval" w="med" len="med"/>
            </a:ln>
          </p:spPr>
          <p:txBody>
            <a:bodyPr wrap="none" anchor="ctr">
              <a:prstTxWarp prst="textNoShape">
                <a:avLst/>
              </a:prstTxWarp>
            </a:bodyPr>
            <a:lstStyle/>
            <a:p>
              <a:endParaRPr lang="en-US" sz="1200"/>
            </a:p>
          </p:txBody>
        </p:sp>
        <p:sp>
          <p:nvSpPr>
            <p:cNvPr id="25" name="Text Box 23"/>
            <p:cNvSpPr txBox="1">
              <a:spLocks noChangeArrowheads="1"/>
            </p:cNvSpPr>
            <p:nvPr/>
          </p:nvSpPr>
          <p:spPr bwMode="auto">
            <a:xfrm>
              <a:off x="8004175" y="5181600"/>
              <a:ext cx="228600" cy="155575"/>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y+1</a:t>
              </a:r>
            </a:p>
          </p:txBody>
        </p:sp>
        <p:sp>
          <p:nvSpPr>
            <p:cNvPr id="26" name="Text Box 24"/>
            <p:cNvSpPr txBox="1">
              <a:spLocks noChangeArrowheads="1"/>
            </p:cNvSpPr>
            <p:nvPr/>
          </p:nvSpPr>
          <p:spPr bwMode="auto">
            <a:xfrm>
              <a:off x="7165975" y="4724400"/>
              <a:ext cx="228600" cy="155575"/>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y-1</a:t>
              </a:r>
            </a:p>
          </p:txBody>
        </p:sp>
        <p:sp>
          <p:nvSpPr>
            <p:cNvPr id="27" name="Text Box 25"/>
            <p:cNvSpPr txBox="1">
              <a:spLocks noChangeArrowheads="1"/>
            </p:cNvSpPr>
            <p:nvPr/>
          </p:nvSpPr>
          <p:spPr bwMode="auto">
            <a:xfrm>
              <a:off x="7089775" y="5102225"/>
              <a:ext cx="228600" cy="155575"/>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x-1</a:t>
              </a:r>
            </a:p>
          </p:txBody>
        </p:sp>
        <p:sp>
          <p:nvSpPr>
            <p:cNvPr id="28" name="Text Box 26"/>
            <p:cNvSpPr txBox="1">
              <a:spLocks noChangeArrowheads="1"/>
            </p:cNvSpPr>
            <p:nvPr/>
          </p:nvSpPr>
          <p:spPr bwMode="auto">
            <a:xfrm>
              <a:off x="7470775" y="5410200"/>
              <a:ext cx="228600" cy="155575"/>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z-1</a:t>
              </a:r>
            </a:p>
          </p:txBody>
        </p:sp>
        <p:sp>
          <p:nvSpPr>
            <p:cNvPr id="29" name="Text Box 27"/>
            <p:cNvSpPr txBox="1">
              <a:spLocks noChangeArrowheads="1"/>
            </p:cNvSpPr>
            <p:nvPr/>
          </p:nvSpPr>
          <p:spPr bwMode="auto">
            <a:xfrm>
              <a:off x="7699375" y="4495800"/>
              <a:ext cx="228600" cy="155575"/>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z+1</a:t>
              </a:r>
            </a:p>
          </p:txBody>
        </p:sp>
        <p:sp>
          <p:nvSpPr>
            <p:cNvPr id="30" name="Text Box 28"/>
            <p:cNvSpPr txBox="1">
              <a:spLocks noChangeArrowheads="1"/>
            </p:cNvSpPr>
            <p:nvPr/>
          </p:nvSpPr>
          <p:spPr bwMode="auto">
            <a:xfrm>
              <a:off x="8004175" y="4800600"/>
              <a:ext cx="228600" cy="155575"/>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x+1</a:t>
              </a:r>
            </a:p>
          </p:txBody>
        </p:sp>
        <p:sp>
          <p:nvSpPr>
            <p:cNvPr id="31" name="Text Box 29"/>
            <p:cNvSpPr txBox="1">
              <a:spLocks noChangeArrowheads="1"/>
            </p:cNvSpPr>
            <p:nvPr/>
          </p:nvSpPr>
          <p:spPr bwMode="auto">
            <a:xfrm>
              <a:off x="7699375" y="4876800"/>
              <a:ext cx="228600" cy="155575"/>
            </a:xfrm>
            <a:prstGeom prst="rect">
              <a:avLst/>
            </a:prstGeom>
            <a:noFill/>
            <a:ln w="9525">
              <a:noFill/>
              <a:miter lim="800000"/>
              <a:headEnd/>
              <a:tailEnd/>
            </a:ln>
          </p:spPr>
          <p:txBody>
            <a:bodyPr wrap="none" lIns="0" tIns="0" rIns="0" bIns="0" anchor="ctr">
              <a:prstTxWarp prst="textNoShape">
                <a:avLst/>
              </a:prstTxWarp>
            </a:bodyPr>
            <a:lstStyle/>
            <a:p>
              <a:pPr algn="ctr"/>
              <a:r>
                <a:rPr lang="en-US" sz="1200"/>
                <a:t>x,y,z</a:t>
              </a:r>
            </a:p>
          </p:txBody>
        </p:sp>
        <p:sp>
          <p:nvSpPr>
            <p:cNvPr id="32" name="Oval 31"/>
            <p:cNvSpPr>
              <a:spLocks noChangeArrowheads="1"/>
            </p:cNvSpPr>
            <p:nvPr/>
          </p:nvSpPr>
          <p:spPr bwMode="auto">
            <a:xfrm>
              <a:off x="7010400" y="4343400"/>
              <a:ext cx="1371600" cy="1371600"/>
            </a:xfrm>
            <a:prstGeom prst="ellipse">
              <a:avLst/>
            </a:prstGeom>
            <a:noFill/>
            <a:ln w="6350">
              <a:solidFill>
                <a:schemeClr val="tx1"/>
              </a:solidFill>
              <a:prstDash val="dash"/>
              <a:round/>
              <a:headEnd/>
              <a:tailEnd/>
            </a:ln>
          </p:spPr>
          <p:txBody>
            <a:bodyPr wrap="none" anchor="ctr">
              <a:prstTxWarp prst="textNoShape">
                <a:avLst/>
              </a:prstTxWarp>
            </a:bodyPr>
            <a:lstStyle/>
            <a:p>
              <a:endParaRPr lang="en-US" sz="1200"/>
            </a:p>
          </p:txBody>
        </p:sp>
        <p:sp>
          <p:nvSpPr>
            <p:cNvPr id="33" name="Line 32"/>
            <p:cNvSpPr>
              <a:spLocks noChangeShapeType="1"/>
            </p:cNvSpPr>
            <p:nvPr/>
          </p:nvSpPr>
          <p:spPr bwMode="auto">
            <a:xfrm flipH="1" flipV="1">
              <a:off x="5791200" y="5105400"/>
              <a:ext cx="1828800" cy="609600"/>
            </a:xfrm>
            <a:prstGeom prst="line">
              <a:avLst/>
            </a:prstGeom>
            <a:noFill/>
            <a:ln w="6350">
              <a:solidFill>
                <a:schemeClr val="tx1"/>
              </a:solidFill>
              <a:prstDash val="dash"/>
              <a:round/>
              <a:headEnd/>
              <a:tailEnd/>
            </a:ln>
          </p:spPr>
          <p:txBody>
            <a:bodyPr wrap="none" anchor="ctr">
              <a:prstTxWarp prst="textNoShape">
                <a:avLst/>
              </a:prstTxWarp>
            </a:bodyPr>
            <a:lstStyle/>
            <a:p>
              <a:endParaRPr lang="en-US" sz="1200"/>
            </a:p>
          </p:txBody>
        </p:sp>
      </p:grpSp>
      <p:sp>
        <p:nvSpPr>
          <p:cNvPr id="3" name="Content Placeholder 2"/>
          <p:cNvSpPr>
            <a:spLocks noGrp="1"/>
          </p:cNvSpPr>
          <p:nvPr>
            <p:ph idx="1"/>
          </p:nvPr>
        </p:nvSpPr>
        <p:spPr/>
        <p:txBody>
          <a:bodyPr/>
          <a:lstStyle/>
          <a:p>
            <a:r>
              <a:rPr lang="en-US" dirty="0" smtClean="0"/>
              <a:t>Simplest derivation of the </a:t>
            </a:r>
            <a:r>
              <a:rPr lang="en-US" dirty="0" err="1" smtClean="0"/>
              <a:t>Laplacian</a:t>
            </a:r>
            <a:r>
              <a:rPr lang="en-US" dirty="0" smtClean="0"/>
              <a:t> operator results in a constant coefficient 7-point stencil</a:t>
            </a:r>
          </a:p>
          <a:p>
            <a:pPr lvl="1">
              <a:buNone/>
            </a:pPr>
            <a:r>
              <a:rPr lang="en-US" sz="1400" dirty="0" smtClean="0">
                <a:latin typeface="Lucida Console"/>
                <a:cs typeface="Lucida Console"/>
              </a:rPr>
              <a:t>for all </a:t>
            </a:r>
            <a:r>
              <a:rPr lang="en-US" sz="1400" dirty="0" err="1" smtClean="0">
                <a:latin typeface="Lucida Console"/>
                <a:cs typeface="Lucida Console"/>
              </a:rPr>
              <a:t>x,y,z</a:t>
            </a:r>
            <a:r>
              <a:rPr lang="en-US" sz="1400" dirty="0" smtClean="0">
                <a:latin typeface="Lucida Console"/>
                <a:cs typeface="Lucida Console"/>
              </a:rPr>
              <a:t>:</a:t>
            </a:r>
          </a:p>
          <a:p>
            <a:pPr lvl="1">
              <a:buNone/>
            </a:pPr>
            <a:r>
              <a:rPr lang="en-US" sz="1400" dirty="0" smtClean="0">
                <a:latin typeface="Lucida Console"/>
                <a:cs typeface="Lucida Console"/>
              </a:rPr>
              <a:t>	u(x,y,z,t+1) = alpha*</a:t>
            </a:r>
            <a:r>
              <a:rPr lang="en-US" sz="1400" dirty="0" err="1" smtClean="0">
                <a:latin typeface="Lucida Console"/>
                <a:cs typeface="Lucida Console"/>
              </a:rPr>
              <a:t>u(x,y,z,t</a:t>
            </a:r>
            <a:r>
              <a:rPr lang="en-US" sz="1400" dirty="0" smtClean="0">
                <a:latin typeface="Lucida Console"/>
                <a:cs typeface="Lucida Console"/>
              </a:rPr>
              <a:t>) + beta*(</a:t>
            </a:r>
          </a:p>
          <a:p>
            <a:pPr lvl="1">
              <a:buNone/>
            </a:pPr>
            <a:r>
              <a:rPr lang="en-US" sz="1400" dirty="0" smtClean="0">
                <a:latin typeface="Lucida Console"/>
                <a:cs typeface="Lucida Console"/>
              </a:rPr>
              <a:t>				u(x,y,z-1,t) + u(x,y-1,z,t) + u(x-1,y,z,t) + </a:t>
            </a:r>
          </a:p>
          <a:p>
            <a:pPr lvl="1">
              <a:buNone/>
            </a:pPr>
            <a:r>
              <a:rPr lang="en-US" sz="1400" dirty="0" smtClean="0">
                <a:latin typeface="Lucida Console"/>
                <a:cs typeface="Lucida Console"/>
              </a:rPr>
              <a:t>				u(x+1,y,z,t) + u(x,y+1,z,t) + u(x,y,z+1,t)</a:t>
            </a:r>
          </a:p>
          <a:p>
            <a:pPr lvl="1">
              <a:buNone/>
            </a:pPr>
            <a:r>
              <a:rPr lang="en-US" sz="1400" dirty="0" smtClean="0">
                <a:latin typeface="Lucida Console"/>
                <a:cs typeface="Lucida Console"/>
              </a:rPr>
              <a:t>				)</a:t>
            </a:r>
          </a:p>
          <a:p>
            <a:r>
              <a:rPr lang="en-US" dirty="0" smtClean="0"/>
              <a:t>Clearly each stencil performs:</a:t>
            </a:r>
          </a:p>
          <a:p>
            <a:pPr lvl="1"/>
            <a:r>
              <a:rPr lang="en-US" dirty="0" smtClean="0"/>
              <a:t>8 floating-point operations</a:t>
            </a:r>
          </a:p>
          <a:p>
            <a:pPr lvl="1"/>
            <a:r>
              <a:rPr lang="en-US" dirty="0" smtClean="0"/>
              <a:t>8 memory references</a:t>
            </a:r>
          </a:p>
          <a:p>
            <a:pPr lvl="1">
              <a:buNone/>
            </a:pPr>
            <a:r>
              <a:rPr lang="en-US" dirty="0" smtClean="0"/>
              <a:t>	</a:t>
            </a:r>
            <a:r>
              <a:rPr lang="en-US" i="1" dirty="0" smtClean="0">
                <a:solidFill>
                  <a:schemeClr val="bg1">
                    <a:lumMod val="50000"/>
                  </a:schemeClr>
                </a:solidFill>
              </a:rPr>
              <a:t>all but 2 should be</a:t>
            </a:r>
          </a:p>
          <a:p>
            <a:pPr lvl="1">
              <a:buNone/>
            </a:pPr>
            <a:r>
              <a:rPr lang="en-US" i="1" dirty="0" smtClean="0">
                <a:solidFill>
                  <a:schemeClr val="bg1">
                    <a:lumMod val="50000"/>
                  </a:schemeClr>
                </a:solidFill>
              </a:rPr>
              <a:t>	filtered by an ideal</a:t>
            </a:r>
          </a:p>
          <a:p>
            <a:pPr lvl="1">
              <a:buNone/>
            </a:pPr>
            <a:r>
              <a:rPr lang="en-US" i="1" dirty="0" smtClean="0">
                <a:solidFill>
                  <a:schemeClr val="bg1">
                    <a:lumMod val="50000"/>
                  </a:schemeClr>
                </a:solidFill>
              </a:rPr>
              <a:t>	cache</a:t>
            </a:r>
          </a:p>
          <a:p>
            <a:pPr lvl="1"/>
            <a:r>
              <a:rPr lang="en-US" dirty="0" smtClean="0"/>
              <a:t>6 memory streams</a:t>
            </a:r>
          </a:p>
          <a:p>
            <a:pPr lvl="1">
              <a:buNone/>
            </a:pPr>
            <a:r>
              <a:rPr lang="en-US" i="1" dirty="0" smtClean="0">
                <a:solidFill>
                  <a:schemeClr val="bg1">
                    <a:lumMod val="50000"/>
                  </a:schemeClr>
                </a:solidFill>
              </a:rPr>
              <a:t>	all but 2 should be filtered</a:t>
            </a:r>
          </a:p>
          <a:p>
            <a:pPr lvl="1">
              <a:buNone/>
            </a:pPr>
            <a:r>
              <a:rPr lang="en-US" i="1" dirty="0" smtClean="0">
                <a:solidFill>
                  <a:schemeClr val="bg1">
                    <a:lumMod val="50000"/>
                  </a:schemeClr>
                </a:solidFill>
              </a:rPr>
              <a:t>	(less than # HW </a:t>
            </a:r>
            <a:r>
              <a:rPr lang="en-US" i="1" dirty="0" err="1" smtClean="0">
                <a:solidFill>
                  <a:schemeClr val="bg1">
                    <a:lumMod val="50000"/>
                  </a:schemeClr>
                </a:solidFill>
              </a:rPr>
              <a:t>prefetchers</a:t>
            </a:r>
            <a:r>
              <a:rPr lang="en-US" i="1" dirty="0" smtClean="0">
                <a:solidFill>
                  <a:schemeClr val="bg1">
                    <a:lumMod val="50000"/>
                  </a:schemeClr>
                </a:solidFill>
              </a:rPr>
              <a:t>)</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36382BBB-EC0A-454D-9BFE-2104BEC31474}" type="slidenum">
              <a:rPr lang="en-US" smtClean="0"/>
              <a:pPr/>
              <a:t>9</a:t>
            </a:fld>
            <a:endParaRPr lang="en-US" smtClean="0"/>
          </a:p>
        </p:txBody>
      </p:sp>
      <p:sp>
        <p:nvSpPr>
          <p:cNvPr id="118787" name="Rectangle 2"/>
          <p:cNvSpPr>
            <a:spLocks noGrp="1" noChangeArrowheads="1"/>
          </p:cNvSpPr>
          <p:nvPr>
            <p:ph type="title"/>
          </p:nvPr>
        </p:nvSpPr>
        <p:spPr/>
        <p:txBody>
          <a:bodyPr/>
          <a:lstStyle/>
          <a:p>
            <a:pPr eaLnBrk="1" hangingPunct="1"/>
            <a:r>
              <a:rPr lang="en-US" dirty="0" smtClean="0"/>
              <a:t>Stencil </a:t>
            </a:r>
            <a:r>
              <a:rPr lang="en-US" dirty="0"/>
              <a:t>Performance</a:t>
            </a:r>
            <a:br>
              <a:rPr lang="en-US" dirty="0"/>
            </a:br>
            <a:r>
              <a:rPr lang="en-US" sz="1600" dirty="0" smtClean="0"/>
              <a:t>(reference code, double-precision, 256</a:t>
            </a:r>
            <a:r>
              <a:rPr lang="en-US" sz="1600" baseline="30000" dirty="0" smtClean="0"/>
              <a:t>3</a:t>
            </a:r>
            <a:r>
              <a:rPr lang="en-US" sz="1600" dirty="0" smtClean="0"/>
              <a:t>, single node)</a:t>
            </a:r>
            <a:endParaRPr lang="en-US" sz="1600" dirty="0"/>
          </a:p>
        </p:txBody>
      </p:sp>
      <p:sp>
        <p:nvSpPr>
          <p:cNvPr id="118788" name="Rectangle 3"/>
          <p:cNvSpPr>
            <a:spLocks noGrp="1" noChangeArrowheads="1"/>
          </p:cNvSpPr>
          <p:nvPr>
            <p:ph type="body" idx="1"/>
          </p:nvPr>
        </p:nvSpPr>
        <p:spPr>
          <a:xfrm>
            <a:off x="5943600" y="1141413"/>
            <a:ext cx="2970213" cy="2667000"/>
          </a:xfrm>
          <a:noFill/>
        </p:spPr>
        <p:txBody>
          <a:bodyPr/>
          <a:lstStyle/>
          <a:p>
            <a:pPr eaLnBrk="1" hangingPunct="1">
              <a:lnSpc>
                <a:spcPct val="90000"/>
              </a:lnSpc>
            </a:pPr>
            <a:r>
              <a:rPr lang="en-US" sz="1600" dirty="0" smtClean="0"/>
              <a:t>NOTE (for 7-point): </a:t>
            </a:r>
          </a:p>
          <a:p>
            <a:pPr eaLnBrk="1" hangingPunct="1">
              <a:lnSpc>
                <a:spcPct val="90000"/>
              </a:lnSpc>
              <a:buNone/>
            </a:pPr>
            <a:r>
              <a:rPr lang="en-US" sz="1600" dirty="0" smtClean="0"/>
              <a:t>	1 </a:t>
            </a:r>
            <a:r>
              <a:rPr lang="en-US" sz="1600" dirty="0" err="1" smtClean="0"/>
              <a:t>GStencil/s</a:t>
            </a:r>
            <a:r>
              <a:rPr lang="en-US" sz="1600" dirty="0" smtClean="0"/>
              <a:t> = 8 </a:t>
            </a:r>
            <a:r>
              <a:rPr lang="en-US" sz="1600" dirty="0" err="1" smtClean="0"/>
              <a:t>Gflop/s</a:t>
            </a:r>
            <a:r>
              <a:rPr lang="en-US" sz="1600" dirty="0" smtClean="0"/>
              <a:t> </a:t>
            </a:r>
          </a:p>
          <a:p>
            <a:pPr eaLnBrk="1" hangingPunct="1">
              <a:lnSpc>
                <a:spcPct val="90000"/>
              </a:lnSpc>
            </a:pPr>
            <a:endParaRPr lang="en-US" sz="1600" dirty="0" smtClean="0"/>
          </a:p>
          <a:p>
            <a:pPr eaLnBrk="1" hangingPunct="1">
              <a:lnSpc>
                <a:spcPct val="90000"/>
              </a:lnSpc>
            </a:pPr>
            <a:endParaRPr lang="en-US" sz="1600" dirty="0" smtClean="0"/>
          </a:p>
          <a:p>
            <a:pPr eaLnBrk="1" hangingPunct="1">
              <a:lnSpc>
                <a:spcPct val="90000"/>
              </a:lnSpc>
            </a:pPr>
            <a:r>
              <a:rPr lang="en-US" sz="1600" dirty="0" smtClean="0"/>
              <a:t>No scalability</a:t>
            </a:r>
          </a:p>
          <a:p>
            <a:pPr eaLnBrk="1" hangingPunct="1">
              <a:lnSpc>
                <a:spcPct val="90000"/>
              </a:lnSpc>
            </a:pPr>
            <a:r>
              <a:rPr lang="en-US" sz="1600" dirty="0" smtClean="0"/>
              <a:t>Poor performance</a:t>
            </a:r>
          </a:p>
          <a:p>
            <a:pPr eaLnBrk="1" hangingPunct="1">
              <a:lnSpc>
                <a:spcPct val="90000"/>
              </a:lnSpc>
            </a:pPr>
            <a:r>
              <a:rPr lang="en-US" sz="1600" dirty="0" smtClean="0"/>
              <a:t>VF performance peaks using ½ of one socket</a:t>
            </a:r>
          </a:p>
        </p:txBody>
      </p:sp>
      <p:sp>
        <p:nvSpPr>
          <p:cNvPr id="118806" name="Rectangle 22"/>
          <p:cNvSpPr>
            <a:spLocks noChangeArrowheads="1"/>
          </p:cNvSpPr>
          <p:nvPr/>
        </p:nvSpPr>
        <p:spPr bwMode="auto">
          <a:xfrm>
            <a:off x="6172200" y="6248400"/>
            <a:ext cx="228600" cy="228600"/>
          </a:xfrm>
          <a:prstGeom prst="rect">
            <a:avLst/>
          </a:prstGeom>
          <a:solidFill>
            <a:srgbClr val="8000FF"/>
          </a:solidFill>
          <a:ln w="9525">
            <a:solidFill>
              <a:schemeClr val="tx1"/>
            </a:solidFill>
            <a:miter lim="800000"/>
            <a:headEnd/>
            <a:tailEnd/>
          </a:ln>
        </p:spPr>
        <p:txBody>
          <a:bodyPr wrap="none" anchor="ctr">
            <a:prstTxWarp prst="textNoShape">
              <a:avLst/>
            </a:prstTxWarp>
          </a:bodyPr>
          <a:lstStyle/>
          <a:p>
            <a:endParaRPr lang="en-US"/>
          </a:p>
        </p:txBody>
      </p:sp>
      <p:sp>
        <p:nvSpPr>
          <p:cNvPr id="118807" name="Text Box 23"/>
          <p:cNvSpPr txBox="1">
            <a:spLocks noChangeArrowheads="1"/>
          </p:cNvSpPr>
          <p:nvPr/>
        </p:nvSpPr>
        <p:spPr bwMode="auto">
          <a:xfrm>
            <a:off x="6478588" y="6248400"/>
            <a:ext cx="1828800" cy="228600"/>
          </a:xfrm>
          <a:prstGeom prst="rect">
            <a:avLst/>
          </a:prstGeom>
          <a:noFill/>
          <a:ln w="9525">
            <a:noFill/>
            <a:miter lim="800000"/>
            <a:headEnd/>
            <a:tailEnd/>
          </a:ln>
        </p:spPr>
        <p:txBody>
          <a:bodyPr lIns="0" tIns="0" rIns="0" bIns="0" anchor="ctr">
            <a:prstTxWarp prst="textNoShape">
              <a:avLst/>
            </a:prstTxWarp>
          </a:bodyPr>
          <a:lstStyle/>
          <a:p>
            <a:r>
              <a:rPr lang="en-US" sz="1200" dirty="0" smtClean="0"/>
              <a:t>Reference Implementation</a:t>
            </a:r>
            <a:endParaRPr lang="en-US" sz="1200" dirty="0"/>
          </a:p>
        </p:txBody>
      </p:sp>
      <p:pic>
        <p:nvPicPr>
          <p:cNvPr id="28" name="Picture 27" descr="7_vf_ref.pdf"/>
          <p:cNvPicPr>
            <a:picLocks/>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200400" y="3886200"/>
            <a:ext cx="2743200" cy="2743200"/>
          </a:xfrm>
          <a:prstGeom prst="rect">
            <a:avLst/>
          </a:prstGeom>
        </p:spPr>
      </p:pic>
      <p:pic>
        <p:nvPicPr>
          <p:cNvPr id="29" name="Picture 28" descr="7_clovertown_ref.pdf"/>
          <p:cNvPicPr>
            <a:picLocks/>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200400" y="1143000"/>
            <a:ext cx="2743200" cy="2743200"/>
          </a:xfrm>
          <a:prstGeom prst="rect">
            <a:avLst/>
          </a:prstGeom>
        </p:spPr>
      </p:pic>
      <p:pic>
        <p:nvPicPr>
          <p:cNvPr id="30" name="Picture 29" descr="7_nehalem_ref.pdf"/>
          <p:cNvPicPr>
            <a:picLocks/>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228600" y="1143000"/>
            <a:ext cx="2743200" cy="2743200"/>
          </a:xfrm>
          <a:prstGeom prst="rect">
            <a:avLst/>
          </a:prstGeom>
        </p:spPr>
      </p:pic>
      <p:pic>
        <p:nvPicPr>
          <p:cNvPr id="31" name="Picture 30" descr="7_bgp_ref.pdf"/>
          <p:cNvPicPr>
            <a:picLocks/>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228600" y="3886200"/>
            <a:ext cx="2743200" cy="2743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arLabTemplate">
  <a:themeElements>
    <a:clrScheme name="ParLab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rLab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ParLab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Lab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Lab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Lab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Lab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Lab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Lab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Lab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Lab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Lab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Lab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Lab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MulticoreOptimization.pptx</Template>
  <TotalTime>3786</TotalTime>
  <Words>5461</Words>
  <Application>Microsoft Macintosh PowerPoint</Application>
  <PresentationFormat>On-screen Show (4:3)</PresentationFormat>
  <Paragraphs>1146</Paragraphs>
  <Slides>62</Slides>
  <Notes>10</Notes>
  <HiddenSlides>0</HiddenSlides>
  <MMClips>0</MMClips>
  <ScaleCrop>false</ScaleCrop>
  <HeadingPairs>
    <vt:vector size="4" baseType="variant">
      <vt:variant>
        <vt:lpstr>Design Template</vt:lpstr>
      </vt:variant>
      <vt:variant>
        <vt:i4>1</vt:i4>
      </vt:variant>
      <vt:variant>
        <vt:lpstr>Slide Titles</vt:lpstr>
      </vt:variant>
      <vt:variant>
        <vt:i4>62</vt:i4>
      </vt:variant>
    </vt:vector>
  </HeadingPairs>
  <TitlesOfParts>
    <vt:vector size="63" baseType="lpstr">
      <vt:lpstr>ParLabTemplate</vt:lpstr>
      <vt:lpstr>Stencil Computations on CPUs</vt:lpstr>
      <vt:lpstr>Outline</vt:lpstr>
      <vt:lpstr>Fundamentals</vt:lpstr>
      <vt:lpstr>Three Classes of Locality</vt:lpstr>
      <vt:lpstr>Arithmetic Intensity</vt:lpstr>
      <vt:lpstr>Roofline Model</vt:lpstr>
      <vt:lpstr>PDEs on Structured Grids: 7- and 27-point Stencils</vt:lpstr>
      <vt:lpstr>7-point Stencil</vt:lpstr>
      <vt:lpstr>Stencil Performance (reference code, double-precision, 2563, single node)</vt:lpstr>
      <vt:lpstr>Data Structure Transformations</vt:lpstr>
      <vt:lpstr>Code Transformations (1)</vt:lpstr>
      <vt:lpstr>Code Transformations (2)</vt:lpstr>
      <vt:lpstr>Auto-tuning</vt:lpstr>
      <vt:lpstr>Auto-tuned Stencil Performance (full tuning, double-precision, 2563, single node)</vt:lpstr>
      <vt:lpstr>Roofline Model</vt:lpstr>
      <vt:lpstr>27-point stencil</vt:lpstr>
      <vt:lpstr>Algorithmic Transformations</vt:lpstr>
      <vt:lpstr>Auto-tuned 27-point Stencil  (full tuning, double-precision, 2563, single node)</vt:lpstr>
      <vt:lpstr>27-point on Cell and GPU’s (full tuning, double-precision, 2563, single node)</vt:lpstr>
      <vt:lpstr>Lattice Boltzmann Methods: LBMHD</vt:lpstr>
      <vt:lpstr>LBMHD</vt:lpstr>
      <vt:lpstr>LBMHD</vt:lpstr>
      <vt:lpstr>LBMHD Stencil</vt:lpstr>
      <vt:lpstr>Vectorization</vt:lpstr>
      <vt:lpstr>Results</vt:lpstr>
      <vt:lpstr>Performance Results (using 2048 nodes on each machine)</vt:lpstr>
      <vt:lpstr>Performance Results (using 2048 nodes on each machine)</vt:lpstr>
      <vt:lpstr>Performance Results (using 2048 nodes on each machine)</vt:lpstr>
      <vt:lpstr>Energy Results (using 2048 nodes on each machine)</vt:lpstr>
      <vt:lpstr>PDEs on Structured Grids: High-order Wave Equation Stencils</vt:lpstr>
      <vt:lpstr>8th Order Wave Equation (25-point stencil)</vt:lpstr>
      <vt:lpstr>Comparisons: High-order Wave Eqn. vs. LBMHD/7/27pt</vt:lpstr>
      <vt:lpstr>Reference Performance (single node, single-precision, 5123)</vt:lpstr>
      <vt:lpstr>Roofline Model</vt:lpstr>
      <vt:lpstr>Optimizations</vt:lpstr>
      <vt:lpstr>Optimized Performance (single node, single-precision, 5123)</vt:lpstr>
      <vt:lpstr>Energy Efficiency</vt:lpstr>
      <vt:lpstr>Vectorization and AVX</vt:lpstr>
      <vt:lpstr>CoDEx and Green Wave</vt:lpstr>
      <vt:lpstr>Co-Design for Exascale (CoDEx)</vt:lpstr>
      <vt:lpstr>Green Wave Design</vt:lpstr>
      <vt:lpstr>Green Wave Performance</vt:lpstr>
      <vt:lpstr>Green Wave Efficiency</vt:lpstr>
      <vt:lpstr>Summary</vt:lpstr>
      <vt:lpstr>Summary</vt:lpstr>
      <vt:lpstr>Questions?</vt:lpstr>
      <vt:lpstr>BACKUP SLIDES</vt:lpstr>
      <vt:lpstr>Roofline Model</vt:lpstr>
      <vt:lpstr>Roofline Model Basic Concept</vt:lpstr>
      <vt:lpstr>Roofline Model Basic Concept</vt:lpstr>
      <vt:lpstr>Roofline Model computational ceilings</vt:lpstr>
      <vt:lpstr>Roofline Model computational ceilings</vt:lpstr>
      <vt:lpstr>Roofline Model computational ceilings</vt:lpstr>
      <vt:lpstr>Roofline Model communication ceilings</vt:lpstr>
      <vt:lpstr>Roofline Model communication ceilings</vt:lpstr>
      <vt:lpstr>Roofline Model communication ceilings</vt:lpstr>
      <vt:lpstr>Roofline Model computation + communication ceilings</vt:lpstr>
      <vt:lpstr>Roofline Model locality walls</vt:lpstr>
      <vt:lpstr>Roofline Model locality walls</vt:lpstr>
      <vt:lpstr>Roofline Model locality walls</vt:lpstr>
      <vt:lpstr>Roofline Model locality walls</vt:lpstr>
      <vt:lpstr>Roofline Model locality walls</vt:lpstr>
    </vt:vector>
  </TitlesOfParts>
  <Company>Sam Williams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Autotuning Sparse Matrix and  Lattice-Boltzmann Kernels</dc:title>
  <dc:creator>Sam Williams</dc:creator>
  <cp:lastModifiedBy>Samuel Williams</cp:lastModifiedBy>
  <cp:revision>305</cp:revision>
  <cp:lastPrinted>2007-11-27T19:56:58Z</cp:lastPrinted>
  <dcterms:created xsi:type="dcterms:W3CDTF">2011-08-02T15:44:22Z</dcterms:created>
  <dcterms:modified xsi:type="dcterms:W3CDTF">2011-08-02T15:47:13Z</dcterms:modified>
</cp:coreProperties>
</file>