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1"/>
    <p:sldMasterId id="2147483655" r:id="rId2"/>
    <p:sldMasterId id="2147483661" r:id="rId3"/>
  </p:sldMasterIdLst>
  <p:notesMasterIdLst>
    <p:notesMasterId r:id="rId22"/>
  </p:notesMasterIdLst>
  <p:sldIdLst>
    <p:sldId id="346" r:id="rId4"/>
    <p:sldId id="377" r:id="rId5"/>
    <p:sldId id="399" r:id="rId6"/>
    <p:sldId id="410" r:id="rId7"/>
    <p:sldId id="400" r:id="rId8"/>
    <p:sldId id="401" r:id="rId9"/>
    <p:sldId id="403" r:id="rId10"/>
    <p:sldId id="407" r:id="rId11"/>
    <p:sldId id="402" r:id="rId12"/>
    <p:sldId id="404" r:id="rId13"/>
    <p:sldId id="406" r:id="rId14"/>
    <p:sldId id="409" r:id="rId15"/>
    <p:sldId id="405" r:id="rId16"/>
    <p:sldId id="408" r:id="rId17"/>
    <p:sldId id="320" r:id="rId18"/>
    <p:sldId id="396" r:id="rId19"/>
    <p:sldId id="398" r:id="rId20"/>
    <p:sldId id="411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81"/>
  </p:normalViewPr>
  <p:slideViewPr>
    <p:cSldViewPr snapToGrid="0">
      <p:cViewPr varScale="1">
        <p:scale>
          <a:sx n="118" d="100"/>
          <a:sy n="118" d="100"/>
        </p:scale>
        <p:origin x="174" y="33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06249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f693f4408_2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g4f693f4408_2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g4f693f4408_2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624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360342" y="115267"/>
            <a:ext cx="8326458" cy="49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457200" y="971552"/>
            <a:ext cx="8229600" cy="36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4116656" y="4776606"/>
            <a:ext cx="9257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‹#›</a:t>
            </a:fld>
            <a:r>
              <a:rPr lang="en-US"/>
              <a:t> -</a:t>
            </a: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5855300" y="4776606"/>
            <a:ext cx="286415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945362"/>
            <a:ext cx="4038600" cy="364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60342" y="115267"/>
            <a:ext cx="8326458" cy="49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3B67EE-AE11-4AC8-9B70-1BA7096A6C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4264" y="4735137"/>
            <a:ext cx="336393" cy="356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E9506E-4139-4876-939D-DD8639347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5277" y="4764575"/>
            <a:ext cx="618315" cy="327344"/>
          </a:xfrm>
          <a:prstGeom prst="rect">
            <a:avLst/>
          </a:prstGeom>
        </p:spPr>
      </p:pic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4648200" y="945362"/>
            <a:ext cx="4038600" cy="364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4116656" y="4776606"/>
            <a:ext cx="9257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‹#›</a:t>
            </a:fld>
            <a:r>
              <a:rPr lang="en-US"/>
              <a:t> -</a:t>
            </a: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5855300" y="4776606"/>
            <a:ext cx="286415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4686300"/>
            <a:ext cx="2667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77" tIns="34190" rIns="68377" bIns="34190" anchor="ctr"/>
          <a:lstStyle/>
          <a:p>
            <a:pPr algn="ctr">
              <a:buClrTx/>
              <a:buFontTx/>
              <a:buNone/>
              <a:defRPr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1"/>
            <a:ext cx="5334000" cy="66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400300"/>
            <a:ext cx="6400800" cy="131445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3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5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7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3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5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4859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AD9D86-BCF8-4412-8F8D-129D4489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1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8"/>
            <a:ext cx="2133600" cy="357188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buClrTx/>
              <a:buFontTx/>
              <a:buNone/>
              <a:defRPr/>
            </a:pPr>
            <a:endParaRPr lang="en-US" sz="1350" kern="120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8"/>
            <a:ext cx="2895600" cy="357188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buClrTx/>
              <a:buFontTx/>
              <a:buNone/>
              <a:defRPr/>
            </a:pPr>
            <a:endParaRPr lang="en-US" sz="1350" kern="120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1729-7B66-438D-96AE-E110E2404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7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71450"/>
            <a:ext cx="830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4767263"/>
            <a:ext cx="5257800" cy="273844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sz="1350" kern="1200"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4763692"/>
            <a:ext cx="457200" cy="273844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71BFFFE-0D05-4D66-940B-5D906D674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2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652A-1437-4DEE-BE20-1D8E4CBD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6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2507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>
            <a:spLocks noGrp="1"/>
          </p:cNvSpPr>
          <p:nvPr>
            <p:ph type="ctrTitle"/>
          </p:nvPr>
        </p:nvSpPr>
        <p:spPr>
          <a:xfrm>
            <a:off x="760050" y="124307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838200" y="1224263"/>
            <a:ext cx="7772400" cy="9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4116656" y="4776606"/>
            <a:ext cx="9257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- </a:t>
            </a:r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5855300" y="4776606"/>
            <a:ext cx="286415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360342" y="115267"/>
            <a:ext cx="8326458" cy="49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57200" y="945362"/>
            <a:ext cx="4038600" cy="364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648200" y="945362"/>
            <a:ext cx="4038600" cy="364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4116656" y="4776606"/>
            <a:ext cx="9257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- </a:t>
            </a:r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5855300" y="4776606"/>
            <a:ext cx="286415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0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rmal">
  <p:cSld name="normal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64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897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-9825"/>
            <a:ext cx="9144000" cy="717000"/>
          </a:xfrm>
          <a:prstGeom prst="rect">
            <a:avLst/>
          </a:prstGeom>
          <a:solidFill>
            <a:srgbClr val="14374B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4707921"/>
            <a:ext cx="9144000" cy="435580"/>
          </a:xfrm>
          <a:prstGeom prst="rect">
            <a:avLst/>
          </a:prstGeom>
          <a:solidFill>
            <a:srgbClr val="14374B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360342" y="115267"/>
            <a:ext cx="8326458" cy="49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971552"/>
            <a:ext cx="8229600" cy="36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5855300" y="4776606"/>
            <a:ext cx="286415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4116656" y="4776606"/>
            <a:ext cx="9257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‹#›</a:t>
            </a:fld>
            <a:r>
              <a:rPr lang="en-US"/>
              <a:t> -</a:t>
            </a:r>
            <a:endParaRPr/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4">
            <a:alphaModFix/>
          </a:blip>
          <a:srcRect l="6667" t="8601" r="7966" b="18398"/>
          <a:stretch/>
        </p:blipFill>
        <p:spPr>
          <a:xfrm>
            <a:off x="69852" y="4822837"/>
            <a:ext cx="534304" cy="292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350" y="4733725"/>
            <a:ext cx="502898" cy="3816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64306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9" y="650081"/>
            <a:ext cx="8410575" cy="394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4763692"/>
            <a:ext cx="381000" cy="273844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buClrTx/>
              <a:buFontTx/>
              <a:buNone/>
              <a:defRPr/>
            </a:pPr>
            <a:fld id="{0706B74A-FC86-4F43-83EB-56E873241F13}" type="slidenum">
              <a:rPr lang="en-US" kern="1200">
                <a:ea typeface="ＭＳ Ｐゴシック" pitchFamily="34" charset="-128"/>
              </a:rPr>
              <a:pPr>
                <a:buClrTx/>
                <a:buFontTx/>
                <a:buNone/>
                <a:defRPr/>
              </a:pPr>
              <a:t>‹#›</a:t>
            </a:fld>
            <a:endParaRPr lang="en-US" kern="1200" dirty="0">
              <a:ea typeface="ＭＳ Ｐゴシック" pitchFamily="34" charset="-128"/>
            </a:endParaRPr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766082"/>
            <a:ext cx="2438400" cy="30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944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8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5pPr>
      <a:lvl6pPr marL="341890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6pPr>
      <a:lvl7pPr marL="683780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7pPr>
      <a:lvl8pPr marL="1025665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8pPr>
      <a:lvl9pPr marL="1367559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55595" indent="-2555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555173" indent="-21279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5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853568" indent="-1700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95944" indent="-1700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38322" indent="-1700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0396" indent="-170948" algn="l" defTabSz="68378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2285" indent="-170948" algn="l" defTabSz="68378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175" indent="-170948" algn="l" defTabSz="68378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6064" indent="-170948" algn="l" defTabSz="68378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7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1890" algn="l" defTabSz="6837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3780" algn="l" defTabSz="6837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5665" algn="l" defTabSz="6837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7559" algn="l" defTabSz="6837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09448" algn="l" defTabSz="6837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1338" algn="l" defTabSz="6837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3230" algn="l" defTabSz="6837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5119" algn="l" defTabSz="6837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-9825"/>
            <a:ext cx="9144000" cy="717000"/>
          </a:xfrm>
          <a:prstGeom prst="rect">
            <a:avLst/>
          </a:prstGeom>
          <a:solidFill>
            <a:srgbClr val="14374B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0" y="4707921"/>
            <a:ext cx="9144000" cy="435580"/>
          </a:xfrm>
          <a:prstGeom prst="rect">
            <a:avLst/>
          </a:prstGeom>
          <a:solidFill>
            <a:srgbClr val="14374B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360342" y="115267"/>
            <a:ext cx="8326458" cy="49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57200" y="971552"/>
            <a:ext cx="8229600" cy="36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5855300" y="4776606"/>
            <a:ext cx="286415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4116656" y="4776606"/>
            <a:ext cx="9257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- </a:t>
            </a:r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-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5">
            <a:alphaModFix/>
          </a:blip>
          <a:srcRect l="6667" t="8601" r="7966" b="18398"/>
          <a:stretch/>
        </p:blipFill>
        <p:spPr>
          <a:xfrm>
            <a:off x="69852" y="4822837"/>
            <a:ext cx="534304" cy="292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0350" y="4733725"/>
            <a:ext cx="502898" cy="38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6946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>
            <a:off x="760050" y="1071043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What’s in a Number?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(Implications of n=4)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1"/>
          <p:cNvSpPr txBox="1">
            <a:spLocks noGrp="1"/>
          </p:cNvSpPr>
          <p:nvPr>
            <p:ph type="subTitle" idx="1"/>
          </p:nvPr>
        </p:nvSpPr>
        <p:spPr>
          <a:xfrm>
            <a:off x="760050" y="3644634"/>
            <a:ext cx="7772400" cy="9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solidFill>
                  <a:schemeClr val="lt1"/>
                </a:solidFill>
                <a:latin typeface="Helvetica Neue"/>
                <a:sym typeface="Helvetica Neue"/>
              </a:rPr>
              <a:t>Dan Martin</a:t>
            </a:r>
            <a:endParaRPr dirty="0"/>
          </a:p>
          <a:p>
            <a:pPr marL="457200" lvl="0" indent="-4064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solidFill>
                  <a:schemeClr val="lt1"/>
                </a:solidFill>
                <a:latin typeface="Helvetica Neue"/>
                <a:sym typeface="Helvetica Neue"/>
              </a:rPr>
              <a:t>Applied Numerical Algorithms Group</a:t>
            </a:r>
          </a:p>
          <a:p>
            <a:pPr marL="457200" lvl="0" indent="-4064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solidFill>
                  <a:schemeClr val="lt1"/>
                </a:solidFill>
                <a:latin typeface="Helvetica Neue"/>
                <a:sym typeface="Helvetica Neue"/>
              </a:rPr>
              <a:t>Lawrence Berkeley National Laboratory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4116656" y="4776606"/>
            <a:ext cx="925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>
                <a:solidFill>
                  <a:srgbClr val="FFFFFF"/>
                </a:solidFill>
              </a:rPr>
              <a:t>- </a:t>
            </a:r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</a:t>
            </a:fld>
            <a:r>
              <a:rPr lang="en-US">
                <a:solidFill>
                  <a:srgbClr val="FFFFFF"/>
                </a:solidFill>
              </a:rPr>
              <a:t> -</a:t>
            </a: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08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FD3E2-9C89-4D88-8970-6315A688E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9184" y="701141"/>
            <a:ext cx="9085634" cy="3649263"/>
          </a:xfrm>
        </p:spPr>
        <p:txBody>
          <a:bodyPr/>
          <a:lstStyle/>
          <a:p>
            <a:r>
              <a:rPr lang="en-US" sz="2000" b="0" dirty="0"/>
              <a:t>Putting steady-state GL on retrograde slope relies on ice-shelf buttressing</a:t>
            </a:r>
          </a:p>
          <a:p>
            <a:endParaRPr lang="en-US" sz="2000" b="0" dirty="0"/>
          </a:p>
          <a:p>
            <a:pPr marL="50800" indent="0">
              <a:buNone/>
            </a:pPr>
            <a:endParaRPr lang="en-US" sz="2000" b="0" dirty="0"/>
          </a:p>
          <a:p>
            <a:pPr marL="50800" indent="0">
              <a:buNone/>
            </a:pPr>
            <a:r>
              <a:rPr lang="en-US" sz="2000" b="0" dirty="0"/>
              <a:t>But…</a:t>
            </a:r>
          </a:p>
          <a:p>
            <a:r>
              <a:rPr lang="en-US" sz="2000" b="0" dirty="0"/>
              <a:t>Shear layers – shear-thinning nature of Glen’s law concentrates shear into </a:t>
            </a:r>
            <a:r>
              <a:rPr lang="en-US" sz="2000" i="1" dirty="0"/>
              <a:t>narrow low-viscosity shear margins</a:t>
            </a:r>
            <a:r>
              <a:rPr lang="en-US" sz="2000" b="0" dirty="0"/>
              <a:t>.</a:t>
            </a:r>
          </a:p>
          <a:p>
            <a:r>
              <a:rPr lang="en-US" sz="2000" b="0" dirty="0"/>
              <a:t>n=4 – higher shear means even more shear-concentration –</a:t>
            </a:r>
          </a:p>
          <a:p>
            <a:pPr lvl="1"/>
            <a:r>
              <a:rPr lang="en-US" sz="1600" b="0" dirty="0"/>
              <a:t>lower viscosities than n=3 case</a:t>
            </a:r>
          </a:p>
          <a:p>
            <a:pPr lvl="1"/>
            <a:r>
              <a:rPr lang="en-US" sz="1600" dirty="0"/>
              <a:t>More stress concentration</a:t>
            </a:r>
          </a:p>
          <a:p>
            <a:pPr lvl="1"/>
            <a:r>
              <a:rPr lang="en-US" sz="1600" b="1" dirty="0"/>
              <a:t>Reduced ability to transmit “buttressing” stresses in weaker ice…</a:t>
            </a:r>
          </a:p>
          <a:p>
            <a:r>
              <a:rPr lang="en-US" sz="2000" b="0" dirty="0"/>
              <a:t>Required greatly enhanced SMB (6x!) to create the steady state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CBEFAF-F007-49E9-9062-9E25F2600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1" t="8985" r="85652" b="62702"/>
          <a:stretch/>
        </p:blipFill>
        <p:spPr>
          <a:xfrm>
            <a:off x="1801368" y="1176650"/>
            <a:ext cx="758952" cy="1119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60B140-FA47-4558-B843-B7749665D1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65" t="62749" r="4255" b="7754"/>
          <a:stretch/>
        </p:blipFill>
        <p:spPr>
          <a:xfrm>
            <a:off x="2672884" y="1176650"/>
            <a:ext cx="6015919" cy="1188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9DF48-0AEA-44F1-9AF9-68140FF44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Buttressing is problematic…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93003-9C28-447C-ADC7-161B1EA33E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 smtClean="0"/>
              <a:t>10</a:t>
            </a:fld>
            <a:r>
              <a:rPr lang="en-US"/>
              <a:t> -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2907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DF786A-66AC-42A3-B308-10C438E31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175" y="1767771"/>
            <a:ext cx="1123950" cy="1235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DD7EE0-919A-40B7-A1FF-56B3C192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77DCB21-9331-440F-9FF2-ECF4AF125A8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9049" y="707237"/>
                <a:ext cx="8982075" cy="3649263"/>
              </a:xfrm>
            </p:spPr>
            <p:txBody>
              <a:bodyPr/>
              <a:lstStyle/>
              <a:p>
                <a:r>
                  <a:rPr lang="en-US" sz="2000" b="0" dirty="0"/>
                  <a:t>Match “observed” ice thickness and velocity field (steady-state n=4 solution) </a:t>
                </a:r>
              </a:p>
              <a:p>
                <a:r>
                  <a:rPr lang="en-US" sz="2000" b="0" dirty="0"/>
                  <a:t>Optimize basal friction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b="0" dirty="0"/>
                  <a:t> (impact of “damaged” ice, heating, etc.)</a:t>
                </a:r>
              </a:p>
              <a:p>
                <a:r>
                  <a:rPr lang="en-US" sz="2000" b="0" dirty="0"/>
                  <a:t>Basal friction coefficients: identical between n=3 and n=4</a:t>
                </a:r>
              </a:p>
              <a:p>
                <a:pPr lvl="1"/>
                <a:r>
                  <a:rPr lang="en-US" sz="1600" b="0" dirty="0"/>
                  <a:t>expected since the mismatch results from differences in rheology.</a:t>
                </a:r>
              </a:p>
              <a:p>
                <a:pPr marL="533400" lvl="1" indent="0">
                  <a:buNone/>
                </a:pPr>
                <a:endParaRPr lang="en-US" sz="1600" b="0" dirty="0"/>
              </a:p>
              <a:p>
                <a:r>
                  <a:rPr lang="en-US" sz="2000" dirty="0"/>
                  <a:t>Viscosity multiplier captures the impact of rheology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=3</m:t>
                            </m:r>
                          </m:sub>
                        </m:sSub>
                      </m:den>
                    </m:f>
                  </m:oMath>
                </a14:m>
                <a:endParaRPr lang="en-US" sz="1800" b="0" dirty="0"/>
              </a:p>
              <a:p>
                <a:pPr lvl="1"/>
                <a:r>
                  <a:rPr lang="en-US" sz="1800" b="0" dirty="0"/>
                  <a:t>substantial softening (</a:t>
                </a:r>
                <a:r>
                  <a:rPr lang="en-US" sz="1800" b="0" dirty="0">
                    <a:solidFill>
                      <a:srgbClr val="FF0000"/>
                    </a:solidFill>
                  </a:rPr>
                  <a:t>reduced </a:t>
                </a:r>
                <a:br>
                  <a:rPr lang="en-US" sz="1800" b="0" dirty="0">
                    <a:solidFill>
                      <a:srgbClr val="FF0000"/>
                    </a:solidFill>
                  </a:rPr>
                </a:br>
                <a:r>
                  <a:rPr lang="en-US" sz="1800" b="0" dirty="0">
                    <a:solidFill>
                      <a:srgbClr val="FF0000"/>
                    </a:solidFill>
                  </a:rPr>
                  <a:t>viscosity</a:t>
                </a:r>
                <a:r>
                  <a:rPr lang="en-US" sz="1800" b="0" dirty="0"/>
                  <a:t>) in regions with high </a:t>
                </a:r>
                <a:br>
                  <a:rPr lang="en-US" sz="1800" b="0" dirty="0"/>
                </a:br>
                <a:r>
                  <a:rPr lang="en-US" sz="1800" b="0" dirty="0"/>
                  <a:t>shear -- compensating for the </a:t>
                </a:r>
                <a:br>
                  <a:rPr lang="en-US" sz="1800" b="0" dirty="0"/>
                </a:br>
                <a:r>
                  <a:rPr lang="en-US" sz="1800" b="0" dirty="0"/>
                  <a:t>difference in rheology.</a:t>
                </a:r>
              </a:p>
              <a:p>
                <a:endParaRPr lang="en-US" sz="2000" b="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77DCB21-9331-440F-9FF2-ECF4AF125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49" y="707237"/>
                <a:ext cx="8982075" cy="3649263"/>
              </a:xfrm>
              <a:blipFill>
                <a:blip r:embed="rId3"/>
                <a:stretch>
                  <a:fillRect l="-678" t="-1669" b="-5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DA601-6F49-49F3-BBAE-34334C9080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 smtClean="0"/>
              <a:t>11</a:t>
            </a:fld>
            <a:r>
              <a:rPr lang="en-US"/>
              <a:t> -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17A65-7CA8-4D03-B069-5C58E99F13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8" b="7527"/>
          <a:stretch/>
        </p:blipFill>
        <p:spPr>
          <a:xfrm>
            <a:off x="3852746" y="3061980"/>
            <a:ext cx="5234104" cy="163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02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ABC291-E65A-4C3D-AB41-D46F5EDF4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614438-FCED-4FE0-833D-744B30C4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familiar?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2C1A8-52EA-4795-87F0-1D397575E1E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84C63-CB04-4EBC-81BD-CB59E9DF3C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 smtClean="0"/>
              <a:t>12</a:t>
            </a:fld>
            <a:r>
              <a:rPr lang="en-US"/>
              <a:t> -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EFB986-EDF3-4B59-83BC-B9D6699F5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8" b="7527"/>
          <a:stretch/>
        </p:blipFill>
        <p:spPr>
          <a:xfrm>
            <a:off x="3566160" y="1966468"/>
            <a:ext cx="5550727" cy="1737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D30C71-410C-494A-9B69-E66F52305B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162" b="64142"/>
          <a:stretch/>
        </p:blipFill>
        <p:spPr>
          <a:xfrm>
            <a:off x="-743323" y="755121"/>
            <a:ext cx="4487169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7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F4EBE-7768-452F-8F50-C100AA927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875" y="945362"/>
            <a:ext cx="8326458" cy="3649263"/>
          </a:xfrm>
        </p:spPr>
        <p:txBody>
          <a:bodyPr/>
          <a:lstStyle/>
          <a:p>
            <a:r>
              <a:rPr lang="en-US" sz="2000" b="0" dirty="0"/>
              <a:t>Blue line: response for n=4 case</a:t>
            </a:r>
          </a:p>
          <a:p>
            <a:r>
              <a:rPr lang="en-US" sz="2000" b="0" dirty="0"/>
              <a:t>Green line: n=3 control </a:t>
            </a:r>
          </a:p>
          <a:p>
            <a:pPr lvl="1"/>
            <a:r>
              <a:rPr lang="en-US" sz="1600" b="0" dirty="0"/>
              <a:t>(not quite steady-state, but close)</a:t>
            </a:r>
          </a:p>
          <a:p>
            <a:r>
              <a:rPr lang="en-US" sz="2000" b="0" dirty="0"/>
              <a:t>Purple line: response of n=3 case</a:t>
            </a:r>
          </a:p>
          <a:p>
            <a:endParaRPr lang="en-US" sz="2000" b="0" dirty="0"/>
          </a:p>
          <a:p>
            <a:r>
              <a:rPr lang="en-US" sz="2000" b="0" dirty="0"/>
              <a:t>Response of n=3 case greatly reduced relative to n=4</a:t>
            </a:r>
          </a:p>
          <a:p>
            <a:pPr lvl="1"/>
            <a:r>
              <a:rPr lang="en-US" sz="1600" b="0" dirty="0"/>
              <a:t>probably due to weakened buttressing from the viscosity </a:t>
            </a:r>
            <a:br>
              <a:rPr lang="en-US" sz="1600" b="0" dirty="0"/>
            </a:br>
            <a:r>
              <a:rPr lang="en-US" sz="1600" b="0" dirty="0"/>
              <a:t>multiplier.</a:t>
            </a:r>
          </a:p>
          <a:p>
            <a:endParaRPr lang="en-US" sz="20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CAED2-9FB4-41A9-8263-5991FD9F3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136" y="2712644"/>
            <a:ext cx="2599281" cy="19546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1FAC5-5B89-42A1-93BF-AB9C628D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Experiment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F1814-9514-41F5-B246-7A473AF08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1" y="798119"/>
            <a:ext cx="2606140" cy="195460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85435-E359-47B5-8EEB-FAE82EB1DA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 smtClean="0"/>
              <a:t>13</a:t>
            </a:fld>
            <a:r>
              <a:rPr lang="en-US"/>
              <a:t> -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32823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DE931-E30A-46BB-A2CF-5BA98D223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95251" y="735812"/>
            <a:ext cx="9153526" cy="3649263"/>
          </a:xfrm>
        </p:spPr>
        <p:txBody>
          <a:bodyPr/>
          <a:lstStyle/>
          <a:p>
            <a:pPr marL="457200" lvl="2" indent="-209550">
              <a:spcBef>
                <a:spcPts val="0"/>
              </a:spcBef>
            </a:pPr>
            <a:r>
              <a:rPr lang="en-US" sz="1800" dirty="0"/>
              <a:t>Mismatched rheology appears in inversion </a:t>
            </a:r>
            <a:br>
              <a:rPr lang="en-US" sz="1800" dirty="0"/>
            </a:br>
            <a:r>
              <a:rPr lang="en-US" sz="1800" dirty="0"/>
              <a:t>results as prescribed softening (viscosity </a:t>
            </a:r>
            <a:br>
              <a:rPr lang="en-US" sz="1800" dirty="0"/>
            </a:br>
            <a:r>
              <a:rPr lang="en-US" sz="1800" dirty="0"/>
              <a:t>multiplier) to match  n=4 observations.</a:t>
            </a:r>
          </a:p>
          <a:p>
            <a:pPr marL="457200" lvl="2" indent="-209550">
              <a:spcBef>
                <a:spcPts val="0"/>
              </a:spcBef>
            </a:pPr>
            <a:endParaRPr lang="en-US" sz="1800" dirty="0"/>
          </a:p>
          <a:p>
            <a:pPr marL="457200" lvl="2" indent="-209550">
              <a:spcBef>
                <a:spcPts val="0"/>
              </a:spcBef>
            </a:pPr>
            <a:endParaRPr lang="en-US" sz="1800" dirty="0"/>
          </a:p>
          <a:p>
            <a:pPr marL="457200" lvl="2" indent="-209550">
              <a:spcBef>
                <a:spcPts val="0"/>
              </a:spcBef>
              <a:buFont typeface="Calibri"/>
              <a:buChar char="•"/>
            </a:pPr>
            <a:r>
              <a:rPr lang="en-US" b="1" i="1" dirty="0"/>
              <a:t>Some (Much?) of what is currently attributed to “damage” in inversions </a:t>
            </a:r>
            <a:br>
              <a:rPr lang="en-US" b="1" i="1" dirty="0"/>
            </a:br>
            <a:r>
              <a:rPr lang="en-US" b="1" i="1" dirty="0"/>
              <a:t>&amp; initializations may be compensating for the incorrect value for n.</a:t>
            </a:r>
          </a:p>
          <a:p>
            <a:pPr marL="457200" lvl="2" indent="-209550">
              <a:spcBef>
                <a:spcPts val="0"/>
              </a:spcBef>
              <a:buFont typeface="Calibri"/>
              <a:buChar char="•"/>
            </a:pPr>
            <a:endParaRPr lang="en-US" i="1" dirty="0"/>
          </a:p>
          <a:p>
            <a:pPr marL="457200" lvl="2" indent="-209550">
              <a:spcBef>
                <a:spcPts val="0"/>
              </a:spcBef>
              <a:buFont typeface="Calibri"/>
              <a:buChar char="•"/>
            </a:pPr>
            <a:r>
              <a:rPr lang="en-US" sz="1800" dirty="0"/>
              <a:t>Ice sheet models (including BISICLES) often keep these viscosity multipliers fixed in time, unless attempting to evolve a “damage” field.</a:t>
            </a:r>
            <a:endParaRPr lang="en-US" sz="1000" dirty="0"/>
          </a:p>
          <a:p>
            <a:pPr marL="247650" lvl="2" indent="0">
              <a:spcBef>
                <a:spcPts val="0"/>
              </a:spcBef>
              <a:buNone/>
            </a:pPr>
            <a:endParaRPr lang="en-US" sz="800" dirty="0"/>
          </a:p>
          <a:p>
            <a:pPr marL="457200" lvl="2" indent="-209550">
              <a:spcBef>
                <a:spcPts val="0"/>
              </a:spcBef>
              <a:buFont typeface="Calibri"/>
              <a:buChar char="•"/>
            </a:pPr>
            <a:r>
              <a:rPr lang="en-US" sz="1800" dirty="0"/>
              <a:t>Implications for paleo and models which rely on </a:t>
            </a:r>
            <a:r>
              <a:rPr lang="en-US" sz="1800" dirty="0" err="1"/>
              <a:t>spinups</a:t>
            </a:r>
            <a:r>
              <a:rPr lang="en-US" sz="1800" dirty="0"/>
              <a:t> instead of inversions</a:t>
            </a:r>
          </a:p>
          <a:p>
            <a:pPr marL="457200" lvl="2" indent="-209550">
              <a:spcBef>
                <a:spcPts val="0"/>
              </a:spcBef>
              <a:buFont typeface="Calibri"/>
              <a:buChar char="•"/>
            </a:pPr>
            <a:endParaRPr lang="en-US" sz="800" dirty="0"/>
          </a:p>
          <a:p>
            <a:pPr marL="457200" lvl="2" indent="-209550">
              <a:spcBef>
                <a:spcPts val="0"/>
              </a:spcBef>
              <a:buFont typeface="Calibri"/>
              <a:buChar char="•"/>
            </a:pPr>
            <a:r>
              <a:rPr lang="en-US" sz="1800" dirty="0"/>
              <a:t>Dynamic response also affected – reduced buttressing impacts</a:t>
            </a:r>
          </a:p>
          <a:p>
            <a:pPr marL="914400" lvl="3" indent="-209550">
              <a:spcBef>
                <a:spcPts val="0"/>
              </a:spcBef>
              <a:buFont typeface="Calibri"/>
              <a:buChar char="•"/>
            </a:pPr>
            <a:r>
              <a:rPr lang="en-US" dirty="0"/>
              <a:t>impact of ice shelf weakening &amp; changes in buttressing appears to be greatly reduced.</a:t>
            </a:r>
            <a:endParaRPr lang="en-US" dirty="0">
              <a:solidFill>
                <a:srgbClr val="FF0000"/>
              </a:solidFill>
            </a:endParaRPr>
          </a:p>
          <a:p>
            <a:endParaRPr lang="en-US" sz="20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28AB9D-EE13-461F-8AC2-6008E149C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1" b="5865"/>
          <a:stretch/>
        </p:blipFill>
        <p:spPr>
          <a:xfrm>
            <a:off x="4389120" y="731520"/>
            <a:ext cx="4810125" cy="144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CB6898-7F4A-448E-A5E2-053F2F69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say about this?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EF237-BB71-456F-B649-0812C0DF62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 smtClean="0"/>
              <a:t>14</a:t>
            </a:fld>
            <a:r>
              <a:rPr lang="en-US"/>
              <a:t> -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0714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162" y="921991"/>
            <a:ext cx="6835676" cy="4007197"/>
          </a:xfrm>
        </p:spPr>
        <p:txBody>
          <a:bodyPr/>
          <a:lstStyle/>
          <a:p>
            <a:r>
              <a:rPr lang="en-US" sz="1969" dirty="0"/>
              <a:t>US Department of Energy Office of Science (ASCR/BER) SciDAC applications program (PISCEES, </a:t>
            </a:r>
            <a:r>
              <a:rPr lang="en-US" sz="1969" dirty="0" err="1"/>
              <a:t>ProSPecT</a:t>
            </a:r>
            <a:r>
              <a:rPr lang="en-US" sz="1969" dirty="0"/>
              <a:t>)</a:t>
            </a:r>
          </a:p>
          <a:p>
            <a:endParaRPr lang="en-US" sz="1969" dirty="0"/>
          </a:p>
          <a:p>
            <a:r>
              <a:rPr lang="en-US" sz="1969" dirty="0"/>
              <a:t>NERSC</a:t>
            </a:r>
          </a:p>
        </p:txBody>
      </p:sp>
    </p:spTree>
    <p:extLst>
      <p:ext uri="{BB962C8B-B14F-4D97-AF65-F5344CB8AC3E}">
        <p14:creationId xmlns:p14="http://schemas.microsoft.com/office/powerpoint/2010/main" val="1249353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  DFMartin@lbl.gov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 smtClean="0"/>
              <a:t>16</a:t>
            </a:fld>
            <a:r>
              <a:rPr lang="en-US"/>
              <a:t> -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35110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B1D63-B3BB-490F-946E-66F71CD5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48485-13B5-4B9D-BC5C-9A5FF15D4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31C60-9C1C-4469-B111-EEB5A8D225C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888DB-17B5-40FD-856A-B0C06B250A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 smtClean="0"/>
              <a:t>17</a:t>
            </a:fld>
            <a:r>
              <a:rPr lang="en-US"/>
              <a:t> -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062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C33348-98BE-44A5-9188-7F935242F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5" y="939500"/>
            <a:ext cx="4548335" cy="315363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5B6F2E-DC94-4043-BCCC-74C578FB2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45362"/>
            <a:ext cx="8530702" cy="36492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0800" indent="0">
              <a:buNone/>
            </a:pPr>
            <a:r>
              <a:rPr lang="en-US" dirty="0"/>
              <a:t>                    n=</a:t>
            </a:r>
            <a:r>
              <a:rPr lang="en-US"/>
              <a:t>3                                                  </a:t>
            </a:r>
            <a:r>
              <a:rPr lang="en-US" dirty="0"/>
              <a:t>n</a:t>
            </a:r>
            <a:r>
              <a:rPr lang="en-US"/>
              <a:t>=4 (?)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F82425-E27A-45B0-8BC8-7ED95643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Amundsen Sea Inversion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6E6E1-9833-4387-B263-7FA4DD95907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E8D99-56F4-44A9-AC35-B04C6CD63A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 smtClean="0"/>
              <a:t>18</a:t>
            </a:fld>
            <a:r>
              <a:rPr lang="en-US"/>
              <a:t> -</a:t>
            </a: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C8C55B-757B-473C-8B02-517468EFB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568" y="945074"/>
            <a:ext cx="4548334" cy="315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2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work with…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73" y="945361"/>
            <a:ext cx="5709685" cy="3649263"/>
          </a:xfrm>
        </p:spPr>
        <p:txBody>
          <a:bodyPr/>
          <a:lstStyle/>
          <a:p>
            <a:r>
              <a:rPr lang="en-US" sz="1800" b="0" dirty="0"/>
              <a:t>Sam </a:t>
            </a:r>
            <a:r>
              <a:rPr lang="en-US" sz="1800" b="0" dirty="0" err="1"/>
              <a:t>Kachuck</a:t>
            </a:r>
            <a:r>
              <a:rPr lang="en-US" sz="1800" b="0" dirty="0"/>
              <a:t>  (University of Michigan)  (new baby!)</a:t>
            </a:r>
          </a:p>
          <a:p>
            <a:r>
              <a:rPr lang="en-US" sz="1800" b="0" dirty="0"/>
              <a:t>Joanna Millstein  (MIT)</a:t>
            </a:r>
          </a:p>
          <a:p>
            <a:r>
              <a:rPr lang="en-US" sz="1800" b="0" dirty="0"/>
              <a:t>Brent </a:t>
            </a:r>
            <a:r>
              <a:rPr lang="en-US" sz="1800" b="0" dirty="0" err="1"/>
              <a:t>Minchew</a:t>
            </a:r>
            <a:r>
              <a:rPr lang="en-US" sz="1800" b="0" dirty="0"/>
              <a:t> (MIT)</a:t>
            </a:r>
          </a:p>
          <a:p>
            <a:r>
              <a:rPr lang="en-US" sz="1800" b="0" dirty="0"/>
              <a:t>Steph Cornford (Bristol)</a:t>
            </a:r>
          </a:p>
          <a:p>
            <a:r>
              <a:rPr lang="en-US" sz="1800" b="0" dirty="0"/>
              <a:t>Various AGU and EGU attendees and other glaciology-focused people…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 smtClean="0"/>
              <a:t>2</a:t>
            </a:fld>
            <a:r>
              <a:rPr lang="en-US"/>
              <a:t> -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81" y="4505706"/>
            <a:ext cx="1224725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6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79287A-174A-46AE-B234-FC2276535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84" t="21902" r="27894" b="27104"/>
          <a:stretch/>
        </p:blipFill>
        <p:spPr>
          <a:xfrm>
            <a:off x="5469627" y="1200150"/>
            <a:ext cx="3674373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2282E2-DF1C-4026-A193-65D466D0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and Glen’s Law…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B5E8-3B5E-46C3-8EBD-1C8988A9B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924" y="716762"/>
            <a:ext cx="8486775" cy="3649263"/>
          </a:xfrm>
        </p:spPr>
        <p:txBody>
          <a:bodyPr/>
          <a:lstStyle/>
          <a:p>
            <a:r>
              <a:rPr lang="en-US" sz="1800" b="0" dirty="0"/>
              <a:t>non-Newtonian fluid with a shear-thinning rheology</a:t>
            </a:r>
          </a:p>
          <a:p>
            <a:r>
              <a:rPr lang="en-US" sz="1800" b="0" dirty="0"/>
              <a:t>ice viscosity given by a power-law relationship with </a:t>
            </a:r>
            <a:br>
              <a:rPr lang="en-US" sz="1800" b="0" dirty="0"/>
            </a:br>
            <a:r>
              <a:rPr lang="en-US" sz="1800" b="0" dirty="0"/>
              <a:t>the strain-rate invariant:</a:t>
            </a:r>
          </a:p>
          <a:p>
            <a:endParaRPr lang="en-US" sz="1800" b="0" dirty="0"/>
          </a:p>
          <a:p>
            <a:pPr marL="50800" indent="0">
              <a:buNone/>
            </a:pPr>
            <a:r>
              <a:rPr lang="en-US" sz="2000" dirty="0"/>
              <a:t>      		ἐ = A𝜏ⁿ</a:t>
            </a:r>
          </a:p>
          <a:p>
            <a:pPr marL="901700" lvl="1" indent="-342900"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sz="1800" dirty="0"/>
              <a:t>ἐ is the strain rate invariant </a:t>
            </a:r>
          </a:p>
          <a:p>
            <a:pPr marL="901700" lvl="1" indent="-342900"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sz="1800" dirty="0"/>
              <a:t>A(T) is the rate factor</a:t>
            </a:r>
          </a:p>
          <a:p>
            <a:pPr marL="901700" lvl="1" indent="-342900"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sz="1800" dirty="0"/>
              <a:t>𝜏 is the deviatoric stress</a:t>
            </a:r>
          </a:p>
          <a:p>
            <a:pPr marL="901700" lvl="1" indent="-342900"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sz="1800" i="1" dirty="0"/>
              <a:t>n</a:t>
            </a:r>
            <a:r>
              <a:rPr lang="en-US" sz="1800" dirty="0"/>
              <a:t> is the Glen’s law exponent</a:t>
            </a:r>
          </a:p>
          <a:p>
            <a:pPr marL="444500" indent="-342900"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sz="2200" dirty="0"/>
              <a:t>Usually n = 3 </a:t>
            </a:r>
          </a:p>
          <a:p>
            <a:pPr marL="444500" indent="-342900"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sz="2400" b="0" dirty="0"/>
              <a:t>Recent work:  n=4?  (Millstein et al, 2022)</a:t>
            </a:r>
          </a:p>
          <a:p>
            <a:pPr marL="901700" lvl="1" indent="-342900"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sz="2000" dirty="0"/>
              <a:t>Better matches Antarctic observations…</a:t>
            </a:r>
            <a:endParaRPr lang="en-US" sz="2000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12803-8903-4B4B-B7DA-E23BC37618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</a:t>
            </a:r>
            <a:fld id="{00000000-1234-1234-1234-123412341234}" type="slidenum">
              <a:rPr lang="en-US" smtClean="0"/>
              <a:t>3</a:t>
            </a:fld>
            <a:r>
              <a:rPr lang="en-US" dirty="0"/>
              <a:t> -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777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BB4DD8-51E8-4767-97B7-089710E81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746" y="1103889"/>
            <a:ext cx="3847260" cy="314847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39AA9A-FD40-41CF-8F36-B92D66A634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82D1B2-4B9F-454E-A853-C665CE62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Ranganathan &amp; </a:t>
            </a:r>
            <a:r>
              <a:rPr lang="en-US" b="0" dirty="0" err="1"/>
              <a:t>Minchew</a:t>
            </a:r>
            <a:r>
              <a:rPr lang="en-US" b="0" dirty="0"/>
              <a:t> (PNAS 2024)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A14BD-95F4-4A6D-9A1F-E9A6129082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 smtClean="0"/>
              <a:t>4</a:t>
            </a:fld>
            <a:r>
              <a:rPr lang="en-US"/>
              <a:t> -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989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57ACE-A644-4B41-8DD1-CB6673BB2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n=4?   (Is it time to panic?)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92A88-5877-4E21-92A1-62FFA2659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45362"/>
            <a:ext cx="8229600" cy="3649263"/>
          </a:xfrm>
        </p:spPr>
        <p:txBody>
          <a:bodyPr/>
          <a:lstStyle/>
          <a:p>
            <a:r>
              <a:rPr lang="en-US" dirty="0"/>
              <a:t>Most modeling, projections, </a:t>
            </a:r>
            <a:r>
              <a:rPr lang="en-US" dirty="0" err="1"/>
              <a:t>etc</a:t>
            </a:r>
            <a:r>
              <a:rPr lang="en-US" dirty="0"/>
              <a:t> are based on assumptions that n=3!</a:t>
            </a:r>
          </a:p>
          <a:p>
            <a:endParaRPr lang="en-US" dirty="0"/>
          </a:p>
          <a:p>
            <a:r>
              <a:rPr lang="en-US" dirty="0"/>
              <a:t>If n=4, what does that mean for our models? (and our projections up to this point?)</a:t>
            </a:r>
          </a:p>
          <a:p>
            <a:endParaRPr lang="en-US" dirty="0"/>
          </a:p>
          <a:p>
            <a:r>
              <a:rPr lang="en-US" dirty="0"/>
              <a:t>Try a simple numerical experiment…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33915-10CC-4308-AA78-D92A196C18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 smtClean="0"/>
              <a:t>5</a:t>
            </a:fld>
            <a:r>
              <a:rPr lang="en-US"/>
              <a:t> -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477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A995B-55B0-44D1-8ECF-C20A6CB0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experiment…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B743C-224F-479B-B046-4F6770404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35" y="821537"/>
            <a:ext cx="8926550" cy="3649263"/>
          </a:xfrm>
        </p:spPr>
        <p:txBody>
          <a:bodyPr/>
          <a:lstStyle/>
          <a:p>
            <a:pPr marL="342900" indent="-342900">
              <a:spcBef>
                <a:spcPts val="0"/>
              </a:spcBef>
            </a:pPr>
            <a:r>
              <a:rPr lang="en-US" sz="2000" b="0" dirty="0"/>
              <a:t>In most cases, models are initialized to match ice sheet observations of thickness and velocity. </a:t>
            </a:r>
          </a:p>
          <a:p>
            <a:pPr marL="342900" indent="-342900">
              <a:spcBef>
                <a:spcPts val="0"/>
              </a:spcBef>
            </a:pPr>
            <a:endParaRPr lang="en-US" sz="2000" b="0" dirty="0"/>
          </a:p>
          <a:p>
            <a:pPr marL="342900" indent="-342900">
              <a:spcBef>
                <a:spcPts val="0"/>
              </a:spcBef>
            </a:pPr>
            <a:r>
              <a:rPr lang="en-US" sz="2000" b="0" dirty="0"/>
              <a:t>An incorrect value of n implies that  initialization/inversion process will attempt to match an n=3 configuration to these observations (in which the actual value is n=4).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0" dirty="0"/>
          </a:p>
          <a:p>
            <a:pPr marL="342900" indent="-342900">
              <a:spcBef>
                <a:spcPts val="0"/>
              </a:spcBef>
            </a:pPr>
            <a:r>
              <a:rPr lang="en-US" sz="2000" b="0" dirty="0"/>
              <a:t>To examine this impact, we do the following experiment:</a:t>
            </a:r>
          </a:p>
          <a:p>
            <a:pPr marL="800100" lvl="1" indent="-342900">
              <a:spcBef>
                <a:spcPts val="0"/>
              </a:spcBef>
            </a:pPr>
            <a:r>
              <a:rPr lang="en-US" sz="1600" b="0" dirty="0"/>
              <a:t>Set up (Spin up) an idealized ice sheet with n=</a:t>
            </a:r>
            <a:r>
              <a:rPr lang="en-US" sz="1600" dirty="0"/>
              <a:t>4</a:t>
            </a:r>
          </a:p>
          <a:p>
            <a:pPr marL="800100" lvl="1" indent="-342900">
              <a:spcBef>
                <a:spcPts val="0"/>
              </a:spcBef>
            </a:pPr>
            <a:r>
              <a:rPr lang="en-US" sz="1600" b="0" dirty="0"/>
              <a:t>Perform our standard inversion process with n=3 to match the “observed” n=4 thickness and velocity fields.</a:t>
            </a:r>
          </a:p>
          <a:p>
            <a:pPr marL="800100" lvl="1" indent="-342900">
              <a:spcBef>
                <a:spcPts val="0"/>
              </a:spcBef>
            </a:pPr>
            <a:r>
              <a:rPr lang="en-US" sz="1600" b="0" dirty="0"/>
              <a:t>Force both n=3 and n=4 configurations in a similar way to determine the differences in response (if any) with our assumption of n=3.</a:t>
            </a:r>
          </a:p>
          <a:p>
            <a:endParaRPr lang="en-US" sz="2000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4442F-DE11-4D6F-9AF9-D0F5183080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 smtClean="0"/>
              <a:t>6</a:t>
            </a:fld>
            <a:r>
              <a:rPr lang="en-US"/>
              <a:t> -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927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59423-CF7C-4BCC-A497-7F8241A94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Idealized Experiment – MISMIP+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DD03D-1F09-4029-992E-FE4AB48F3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64" y="945362"/>
            <a:ext cx="5476674" cy="3649263"/>
          </a:xfrm>
        </p:spPr>
        <p:txBody>
          <a:bodyPr/>
          <a:lstStyle/>
          <a:p>
            <a:pPr marL="457200" lvl="2" indent="-209550">
              <a:spcBef>
                <a:spcPts val="0"/>
              </a:spcBef>
            </a:pPr>
            <a:r>
              <a:rPr lang="en-US" dirty="0"/>
              <a:t>Marine ice sheet in a channel with a retrograde bed section, designed to highlight ice shelf buttressing effects</a:t>
            </a:r>
            <a:r>
              <a:rPr lang="en-US" sz="1600" dirty="0"/>
              <a:t>.</a:t>
            </a:r>
          </a:p>
          <a:p>
            <a:pPr marL="457200" lvl="2" indent="-209550">
              <a:spcBef>
                <a:spcPts val="0"/>
              </a:spcBef>
            </a:pPr>
            <a:endParaRPr lang="en-US" sz="1600" dirty="0"/>
          </a:p>
          <a:p>
            <a:pPr marL="457200" lvl="2" indent="-209550">
              <a:spcBef>
                <a:spcPts val="0"/>
              </a:spcBef>
              <a:buFont typeface="Calibri"/>
              <a:buChar char="•"/>
            </a:pPr>
            <a:r>
              <a:rPr lang="en-US" dirty="0"/>
              <a:t>Parameters like surface mass balance and basal friction chosen to place the steady-state grounding line on the  retrograde slope due to the impact of ice shelf buttressing</a:t>
            </a:r>
          </a:p>
          <a:p>
            <a:pPr marL="457200" lvl="2" indent="-209550">
              <a:spcBef>
                <a:spcPts val="0"/>
              </a:spcBef>
              <a:buFont typeface="Calibri"/>
              <a:buChar char="•"/>
            </a:pPr>
            <a:endParaRPr lang="en-US" b="0" dirty="0"/>
          </a:p>
          <a:p>
            <a:pPr marL="457200" lvl="2" indent="-209550">
              <a:spcBef>
                <a:spcPts val="0"/>
              </a:spcBef>
              <a:buFont typeface="Calibri"/>
              <a:buChar char="•"/>
            </a:pPr>
            <a:r>
              <a:rPr lang="en-US" dirty="0"/>
              <a:t>Forced by marine subsurface melting</a:t>
            </a:r>
          </a:p>
          <a:p>
            <a:pPr marL="914400" lvl="3" indent="-209550">
              <a:spcBef>
                <a:spcPts val="0"/>
              </a:spcBef>
              <a:buFont typeface="Calibri"/>
              <a:buChar char="•"/>
            </a:pPr>
            <a:r>
              <a:rPr lang="en-US" dirty="0"/>
              <a:t>Reduced buttressing leads to acceleration, thinning, and GL retreat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D4C64-968A-466B-A23F-1A97092933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 smtClean="0"/>
              <a:t>7</a:t>
            </a:fld>
            <a:r>
              <a:rPr lang="en-US"/>
              <a:t> -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839214-793E-4EFE-B418-D2BA76084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430" y="857151"/>
            <a:ext cx="3048264" cy="2286198"/>
          </a:xfrm>
          <a:prstGeom prst="rect">
            <a:avLst/>
          </a:prstGeom>
        </p:spPr>
      </p:pic>
      <p:sp>
        <p:nvSpPr>
          <p:cNvPr id="7" name="Google Shape;116;p1">
            <a:extLst>
              <a:ext uri="{FF2B5EF4-FFF2-40B4-BE49-F238E27FC236}">
                <a16:creationId xmlns:a16="http://schemas.microsoft.com/office/drawing/2014/main" id="{ACDFC956-67ED-4D8A-81D8-1714C7094AF9}"/>
              </a:ext>
            </a:extLst>
          </p:cNvPr>
          <p:cNvSpPr txBox="1"/>
          <p:nvPr/>
        </p:nvSpPr>
        <p:spPr>
          <a:xfrm>
            <a:off x="5651771" y="2840928"/>
            <a:ext cx="375677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MISMIP+ cross-section showing channel walls (brown) and steady-state ice upper- and lower-surfaces. (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Asay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-Davis, et al, 2015)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8365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543F-1E2E-4653-841C-B3897118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9DD4B40-6AD2-4F04-82FA-EC55D352F73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238" y="674430"/>
                <a:ext cx="8443610" cy="3649263"/>
              </a:xfrm>
            </p:spPr>
            <p:txBody>
              <a:bodyPr/>
              <a:lstStyle/>
              <a:p>
                <a:r>
                  <a:rPr lang="en-US" sz="2000" b="0" dirty="0"/>
                  <a:t>BISICLES ice sheet model</a:t>
                </a:r>
              </a:p>
              <a:p>
                <a:r>
                  <a:rPr lang="en-US" sz="2000" b="0" dirty="0"/>
                  <a:t>Adaptive mesh refinement (AMR) ice sheet model </a:t>
                </a:r>
                <a:br>
                  <a:rPr lang="en-US" sz="2000" b="0" dirty="0"/>
                </a:br>
                <a:r>
                  <a:rPr lang="en-US" sz="2000" b="0" dirty="0"/>
                  <a:t>which dynamically adds refined meshes where </a:t>
                </a:r>
                <a:br>
                  <a:rPr lang="en-US" sz="2000" b="0" dirty="0"/>
                </a:br>
                <a:r>
                  <a:rPr lang="en-US" sz="2000" b="0" dirty="0"/>
                  <a:t>needed to assure solution accuracy.</a:t>
                </a:r>
              </a:p>
              <a:p>
                <a:r>
                  <a:rPr lang="en-US" sz="2000" b="0" dirty="0"/>
                  <a:t>Variant of L1L2 (</a:t>
                </a:r>
                <a:r>
                  <a:rPr lang="en-US" sz="2000" b="0" dirty="0" err="1"/>
                  <a:t>Schoof</a:t>
                </a:r>
                <a:r>
                  <a:rPr lang="en-US" sz="2000" b="0" dirty="0"/>
                  <a:t> &amp; </a:t>
                </a:r>
                <a:r>
                  <a:rPr lang="en-US" sz="2000" b="0" dirty="0" err="1"/>
                  <a:t>Hindmarsh</a:t>
                </a:r>
                <a:r>
                  <a:rPr lang="en-US" sz="2000" b="0" dirty="0"/>
                  <a:t>)</a:t>
                </a:r>
              </a:p>
              <a:p>
                <a:pPr marL="50800" indent="0">
                  <a:buNone/>
                </a:pPr>
                <a:r>
                  <a:rPr lang="en-US" sz="2000" dirty="0"/>
                  <a:t>Inversion:</a:t>
                </a:r>
              </a:p>
              <a:p>
                <a:r>
                  <a:rPr lang="en-US" sz="2000" b="0" dirty="0"/>
                  <a:t>Tikhonov-penalized nonlinear CG </a:t>
                </a:r>
              </a:p>
              <a:p>
                <a:r>
                  <a:rPr lang="en-US" sz="2000" b="0" dirty="0"/>
                  <a:t>Infers a basal friction field along with </a:t>
                </a:r>
                <a:br>
                  <a:rPr lang="en-US" sz="2000" b="0" dirty="0"/>
                </a:br>
                <a:r>
                  <a:rPr lang="en-US" sz="2000" b="0" dirty="0"/>
                  <a:t>a viscosity multiplier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b="0" dirty="0"/>
                  <a:t> to represent the </a:t>
                </a:r>
                <a:br>
                  <a:rPr lang="en-US" sz="2000" b="0" dirty="0"/>
                </a:br>
                <a:r>
                  <a:rPr lang="en-US" sz="2000" b="0" dirty="0"/>
                  <a:t>impact of  damage, rheology, etc.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𝑂𝑏𝑠𝑒𝑟𝑣𝑒𝑑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=3</m:t>
                            </m:r>
                          </m:sub>
                        </m:sSub>
                      </m:den>
                    </m:f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9DD4B40-6AD2-4F04-82FA-EC55D352F7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38" y="674430"/>
                <a:ext cx="8443610" cy="3649263"/>
              </a:xfrm>
              <a:blipFill>
                <a:blip r:embed="rId2"/>
                <a:stretch>
                  <a:fillRect l="-722" t="-1839" b="-29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A583B-6BEF-45B9-825A-D94F9C7508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 smtClean="0"/>
              <a:t>8</a:t>
            </a:fld>
            <a:r>
              <a:rPr lang="en-US"/>
              <a:t> -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3FA948-97BA-4E15-84CA-034D5789A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134" y="745264"/>
            <a:ext cx="2997030" cy="1550188"/>
          </a:xfrm>
          <a:prstGeom prst="rect">
            <a:avLst/>
          </a:prstGeom>
        </p:spPr>
      </p:pic>
      <p:sp>
        <p:nvSpPr>
          <p:cNvPr id="7" name="Google Shape;126;p1">
            <a:extLst>
              <a:ext uri="{FF2B5EF4-FFF2-40B4-BE49-F238E27FC236}">
                <a16:creationId xmlns:a16="http://schemas.microsoft.com/office/drawing/2014/main" id="{9C4C1DB8-FDFB-4490-9F5A-D9B8398BE049}"/>
              </a:ext>
            </a:extLst>
          </p:cNvPr>
          <p:cNvSpPr txBox="1"/>
          <p:nvPr/>
        </p:nvSpPr>
        <p:spPr>
          <a:xfrm>
            <a:off x="7019693" y="2236833"/>
            <a:ext cx="2140304" cy="113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BISICLES-computed Antarctic ice velocity field. Inset shows adaptive meshing near the Pine Island Glacier grounding line.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38E4D4-9D3A-4E8C-A01E-D9763B059B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7162" b="64142"/>
          <a:stretch/>
        </p:blipFill>
        <p:spPr>
          <a:xfrm>
            <a:off x="4161154" y="2352625"/>
            <a:ext cx="2804393" cy="2514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126;p1">
                <a:extLst>
                  <a:ext uri="{FF2B5EF4-FFF2-40B4-BE49-F238E27FC236}">
                    <a16:creationId xmlns:a16="http://schemas.microsoft.com/office/drawing/2014/main" id="{DD8FFF00-E8BD-4F48-9B97-65225EEDCFC8}"/>
                  </a:ext>
                </a:extLst>
              </p:cNvPr>
              <p:cNvSpPr txBox="1"/>
              <p:nvPr/>
            </p:nvSpPr>
            <p:spPr>
              <a:xfrm>
                <a:off x="6815252" y="3693929"/>
                <a:ext cx="2324509" cy="13234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1200" i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Pine Island Glacier:  BISICLES-computed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𝜑</m:t>
                    </m:r>
                    <m:r>
                      <a:rPr lang="en-US" sz="1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n-US" sz="1200" i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superposed on satellite imagery.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1200" i="1" dirty="0">
                    <a:solidFill>
                      <a:schemeClr val="dk1"/>
                    </a:solidFill>
                    <a:latin typeface="Calibri"/>
                    <a:cs typeface="Calibri"/>
                    <a:sym typeface="Calibri"/>
                  </a:rPr>
                  <a:t>Red = reduced viscosity</a:t>
                </a:r>
                <a:br>
                  <a:rPr lang="en-US" sz="1200" i="1" dirty="0">
                    <a:solidFill>
                      <a:schemeClr val="dk1"/>
                    </a:solidFill>
                    <a:latin typeface="Calibri"/>
                    <a:cs typeface="Calibri"/>
                    <a:sym typeface="Calibri"/>
                  </a:rPr>
                </a:br>
                <a:r>
                  <a:rPr lang="en-US" sz="1200" i="1" dirty="0">
                    <a:solidFill>
                      <a:schemeClr val="dk1"/>
                    </a:solidFill>
                    <a:latin typeface="Calibri"/>
                    <a:cs typeface="Calibri"/>
                    <a:sym typeface="Calibri"/>
                  </a:rPr>
                  <a:t>blue = increased viscosity</a:t>
                </a:r>
                <a:endParaRPr lang="en-US" dirty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9" name="Google Shape;126;p1">
                <a:extLst>
                  <a:ext uri="{FF2B5EF4-FFF2-40B4-BE49-F238E27FC236}">
                    <a16:creationId xmlns:a16="http://schemas.microsoft.com/office/drawing/2014/main" id="{DD8FFF00-E8BD-4F48-9B97-65225EEDC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252" y="3693929"/>
                <a:ext cx="2324509" cy="13234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675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5E3B-CFF6-46DE-8F6D-C7EF22A7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Difficulties, a.k.a. “considerations”…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DDD094F-DDB6-47C9-AA69-C5B72A7B7CD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9183" y="945362"/>
                <a:ext cx="7924800" cy="3649263"/>
              </a:xfrm>
            </p:spPr>
            <p:txBody>
              <a:bodyPr/>
              <a:lstStyle/>
              <a:p>
                <a:r>
                  <a:rPr lang="en-US" sz="2000" b="0" dirty="0"/>
                  <a:t>Glen’s Law: </a:t>
                </a:r>
                <a:r>
                  <a:rPr lang="en-US" sz="2000" dirty="0"/>
                  <a:t>ἐ = A𝜏ⁿ</a:t>
                </a:r>
                <a:endParaRPr lang="en-US" sz="2000" b="0" dirty="0"/>
              </a:p>
              <a:p>
                <a:endParaRPr lang="en-US" sz="2000" b="0" dirty="0"/>
              </a:p>
              <a:p>
                <a:r>
                  <a:rPr lang="en-US" sz="2000" b="0" dirty="0"/>
                  <a:t>What value to use for A?  </a:t>
                </a:r>
              </a:p>
              <a:p>
                <a:pPr lvl="1"/>
                <a:r>
                  <a:rPr lang="en-US" sz="1800" b="0" dirty="0"/>
                  <a:t>need to rescale for n=4</a:t>
                </a:r>
              </a:p>
              <a:p>
                <a:pPr lvl="1"/>
                <a:r>
                  <a:rPr lang="en-US" sz="1800" b="0" dirty="0"/>
                  <a:t>P</a:t>
                </a:r>
                <a:r>
                  <a:rPr lang="en-US" sz="1800" dirty="0"/>
                  <a:t>ick a reference stress </a:t>
                </a:r>
                <a:r>
                  <a:rPr lang="en-US" sz="1800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dirty="0"/>
                  <a:t>= 150 k</a:t>
                </a:r>
                <a:r>
                  <a:rPr lang="en-US" sz="1800" dirty="0"/>
                  <a:t>Pa)</a:t>
                </a:r>
              </a:p>
              <a:p>
                <a:pPr lvl="2"/>
                <a:r>
                  <a:rPr lang="en-US" sz="1400" dirty="0"/>
                  <a:t>Roughly the stress found in the shear margins for MISMIP+</a:t>
                </a:r>
              </a:p>
              <a:p>
                <a:pPr lvl="2"/>
                <a:r>
                  <a:rPr lang="en-US" sz="1400" dirty="0"/>
                  <a:t>Consistent with the values for A suggested in Ranganathan &amp; </a:t>
                </a:r>
                <a:r>
                  <a:rPr lang="en-US" sz="1400" dirty="0" err="1"/>
                  <a:t>Minchew</a:t>
                </a:r>
                <a:r>
                  <a:rPr lang="en-US" sz="1400" dirty="0"/>
                  <a:t>, 2024</a:t>
                </a:r>
              </a:p>
              <a:p>
                <a:pPr lvl="1"/>
                <a:r>
                  <a:rPr lang="en-US" sz="1800" b="0" dirty="0"/>
                  <a:t>Equalize viscosities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endParaRPr lang="en-US" sz="1800" b="0" dirty="0"/>
              </a:p>
              <a:p>
                <a:pPr lvl="1"/>
                <a:r>
                  <a:rPr lang="en-US" sz="1800" dirty="0"/>
                  <a:t>A for n=4  is 5 orders of magnitude smaller than n=3 value.  </a:t>
                </a:r>
              </a:p>
              <a:p>
                <a:pPr lvl="1"/>
                <a:r>
                  <a:rPr lang="en-US" sz="1800" dirty="0"/>
                  <a:t>(MISMIP+ is an isothermal problem, so A is constant)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DDD094F-DDB6-47C9-AA69-C5B72A7B7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183" y="945362"/>
                <a:ext cx="7924800" cy="3649263"/>
              </a:xfrm>
              <a:blipFill>
                <a:blip r:embed="rId2"/>
                <a:stretch>
                  <a:fillRect l="-769" t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2D5A5-4019-4B81-8966-053D3F633A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 smtClean="0"/>
              <a:t>9</a:t>
            </a:fld>
            <a:r>
              <a:rPr lang="en-US"/>
              <a:t> -</a:t>
            </a: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D0D53B-48F9-47CC-AAFB-A4F94F52486C}"/>
              </a:ext>
            </a:extLst>
          </p:cNvPr>
          <p:cNvSpPr/>
          <p:nvPr/>
        </p:nvSpPr>
        <p:spPr>
          <a:xfrm>
            <a:off x="5838825" y="981081"/>
            <a:ext cx="3057525" cy="17811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203CBE-170E-4E10-B469-E6F4C0D5EF68}"/>
              </a:ext>
            </a:extLst>
          </p:cNvPr>
          <p:cNvSpPr/>
          <p:nvPr/>
        </p:nvSpPr>
        <p:spPr>
          <a:xfrm>
            <a:off x="6200775" y="1066801"/>
            <a:ext cx="2085973" cy="1409700"/>
          </a:xfrm>
          <a:custGeom>
            <a:avLst/>
            <a:gdLst>
              <a:gd name="connsiteX0" fmla="*/ 0 w 2009775"/>
              <a:gd name="connsiteY0" fmla="*/ 1323975 h 1323975"/>
              <a:gd name="connsiteX1" fmla="*/ 847725 w 2009775"/>
              <a:gd name="connsiteY1" fmla="*/ 1228725 h 1323975"/>
              <a:gd name="connsiteX2" fmla="*/ 1381125 w 2009775"/>
              <a:gd name="connsiteY2" fmla="*/ 1057275 h 1323975"/>
              <a:gd name="connsiteX3" fmla="*/ 1724025 w 2009775"/>
              <a:gd name="connsiteY3" fmla="*/ 762000 h 1323975"/>
              <a:gd name="connsiteX4" fmla="*/ 1933575 w 2009775"/>
              <a:gd name="connsiteY4" fmla="*/ 295275 h 1323975"/>
              <a:gd name="connsiteX5" fmla="*/ 2009775 w 2009775"/>
              <a:gd name="connsiteY5" fmla="*/ 0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9775" h="1323975">
                <a:moveTo>
                  <a:pt x="0" y="1323975"/>
                </a:moveTo>
                <a:cubicBezTo>
                  <a:pt x="308769" y="1298575"/>
                  <a:pt x="617538" y="1273175"/>
                  <a:pt x="847725" y="1228725"/>
                </a:cubicBezTo>
                <a:cubicBezTo>
                  <a:pt x="1077912" y="1184275"/>
                  <a:pt x="1235075" y="1135062"/>
                  <a:pt x="1381125" y="1057275"/>
                </a:cubicBezTo>
                <a:cubicBezTo>
                  <a:pt x="1527175" y="979487"/>
                  <a:pt x="1631950" y="889000"/>
                  <a:pt x="1724025" y="762000"/>
                </a:cubicBezTo>
                <a:cubicBezTo>
                  <a:pt x="1816100" y="635000"/>
                  <a:pt x="1885950" y="422275"/>
                  <a:pt x="1933575" y="295275"/>
                </a:cubicBezTo>
                <a:cubicBezTo>
                  <a:pt x="1981200" y="168275"/>
                  <a:pt x="1995487" y="84137"/>
                  <a:pt x="2009775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5989857-3B32-4D27-8069-4A3025D41B03}"/>
              </a:ext>
            </a:extLst>
          </p:cNvPr>
          <p:cNvSpPr/>
          <p:nvPr/>
        </p:nvSpPr>
        <p:spPr>
          <a:xfrm>
            <a:off x="6191250" y="1066800"/>
            <a:ext cx="1924050" cy="1504950"/>
          </a:xfrm>
          <a:custGeom>
            <a:avLst/>
            <a:gdLst>
              <a:gd name="connsiteX0" fmla="*/ 1924050 w 1924050"/>
              <a:gd name="connsiteY0" fmla="*/ 0 h 1504950"/>
              <a:gd name="connsiteX1" fmla="*/ 1819275 w 1924050"/>
              <a:gd name="connsiteY1" fmla="*/ 581025 h 1504950"/>
              <a:gd name="connsiteX2" fmla="*/ 1666875 w 1924050"/>
              <a:gd name="connsiteY2" fmla="*/ 914400 h 1504950"/>
              <a:gd name="connsiteX3" fmla="*/ 1447800 w 1924050"/>
              <a:gd name="connsiteY3" fmla="*/ 1162050 h 1504950"/>
              <a:gd name="connsiteX4" fmla="*/ 1181100 w 1924050"/>
              <a:gd name="connsiteY4" fmla="*/ 1333500 h 1504950"/>
              <a:gd name="connsiteX5" fmla="*/ 866775 w 1924050"/>
              <a:gd name="connsiteY5" fmla="*/ 1409700 h 1504950"/>
              <a:gd name="connsiteX6" fmla="*/ 352425 w 1924050"/>
              <a:gd name="connsiteY6" fmla="*/ 1485900 h 1504950"/>
              <a:gd name="connsiteX7" fmla="*/ 0 w 1924050"/>
              <a:gd name="connsiteY7" fmla="*/ 150495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4050" h="1504950">
                <a:moveTo>
                  <a:pt x="1924050" y="0"/>
                </a:moveTo>
                <a:cubicBezTo>
                  <a:pt x="1893093" y="214312"/>
                  <a:pt x="1862137" y="428625"/>
                  <a:pt x="1819275" y="581025"/>
                </a:cubicBezTo>
                <a:cubicBezTo>
                  <a:pt x="1776413" y="733425"/>
                  <a:pt x="1728787" y="817563"/>
                  <a:pt x="1666875" y="914400"/>
                </a:cubicBezTo>
                <a:cubicBezTo>
                  <a:pt x="1604963" y="1011237"/>
                  <a:pt x="1528762" y="1092200"/>
                  <a:pt x="1447800" y="1162050"/>
                </a:cubicBezTo>
                <a:cubicBezTo>
                  <a:pt x="1366837" y="1231900"/>
                  <a:pt x="1277937" y="1292225"/>
                  <a:pt x="1181100" y="1333500"/>
                </a:cubicBezTo>
                <a:cubicBezTo>
                  <a:pt x="1084262" y="1374775"/>
                  <a:pt x="1004888" y="1384300"/>
                  <a:pt x="866775" y="1409700"/>
                </a:cubicBezTo>
                <a:cubicBezTo>
                  <a:pt x="728662" y="1435100"/>
                  <a:pt x="496887" y="1470025"/>
                  <a:pt x="352425" y="1485900"/>
                </a:cubicBezTo>
                <a:cubicBezTo>
                  <a:pt x="207963" y="1501775"/>
                  <a:pt x="103981" y="1503362"/>
                  <a:pt x="0" y="150495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EC5015-91C6-48B5-90A5-5A5A0EF4B5EC}"/>
              </a:ext>
            </a:extLst>
          </p:cNvPr>
          <p:cNvCxnSpPr>
            <a:cxnSpLocks/>
          </p:cNvCxnSpPr>
          <p:nvPr/>
        </p:nvCxnSpPr>
        <p:spPr>
          <a:xfrm>
            <a:off x="7753350" y="1066800"/>
            <a:ext cx="0" cy="16954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BFDEB54-9D1A-44EA-8D40-90390498C03E}"/>
              </a:ext>
            </a:extLst>
          </p:cNvPr>
          <p:cNvSpPr txBox="1"/>
          <p:nvPr/>
        </p:nvSpPr>
        <p:spPr>
          <a:xfrm>
            <a:off x="7353300" y="2809875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150 kPa</a:t>
            </a:r>
          </a:p>
        </p:txBody>
      </p:sp>
    </p:spTree>
    <p:extLst>
      <p:ext uri="{BB962C8B-B14F-4D97-AF65-F5344CB8AC3E}">
        <p14:creationId xmlns:p14="http://schemas.microsoft.com/office/powerpoint/2010/main" val="2783669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RSC Palette">
      <a:dk1>
        <a:srgbClr val="000000"/>
      </a:dk1>
      <a:lt1>
        <a:srgbClr val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NERSC Palette">
      <a:dk1>
        <a:srgbClr val="000000"/>
      </a:dk1>
      <a:lt1>
        <a:srgbClr val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4277</TotalTime>
  <Words>1086</Words>
  <Application>Microsoft Office PowerPoint</Application>
  <PresentationFormat>On-screen Show (16:9)</PresentationFormat>
  <Paragraphs>144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Cambria Math</vt:lpstr>
      <vt:lpstr>Helvetica Neue</vt:lpstr>
      <vt:lpstr>Wingdings</vt:lpstr>
      <vt:lpstr>Office Theme</vt:lpstr>
      <vt:lpstr>1_Office Theme</vt:lpstr>
      <vt:lpstr>2_Office Theme</vt:lpstr>
      <vt:lpstr>What’s in a Number?  (Implications of n=4)</vt:lpstr>
      <vt:lpstr>Joint work with… </vt:lpstr>
      <vt:lpstr>Ice and Glen’s Law…</vt:lpstr>
      <vt:lpstr>Ranganathan &amp; Minchew (PNAS 2024)</vt:lpstr>
      <vt:lpstr>So, n=4?   (Is it time to panic?)</vt:lpstr>
      <vt:lpstr>Our experiment…</vt:lpstr>
      <vt:lpstr>Idealized Experiment – MISMIP+</vt:lpstr>
      <vt:lpstr>Numerical model</vt:lpstr>
      <vt:lpstr>Difficulties, a.k.a. “considerations”…</vt:lpstr>
      <vt:lpstr>Buttressing is problematic…</vt:lpstr>
      <vt:lpstr>Inversion</vt:lpstr>
      <vt:lpstr>Look familiar?</vt:lpstr>
      <vt:lpstr>Evolution Experiment</vt:lpstr>
      <vt:lpstr>What can we say about this?</vt:lpstr>
      <vt:lpstr>Acknowledgements:</vt:lpstr>
      <vt:lpstr>Thank you!</vt:lpstr>
      <vt:lpstr>Extras</vt:lpstr>
      <vt:lpstr>Amundsen Sea Inversion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</dc:creator>
  <cp:lastModifiedBy>Dan Martin</cp:lastModifiedBy>
  <cp:revision>115</cp:revision>
  <dcterms:modified xsi:type="dcterms:W3CDTF">2024-08-07T14:16:02Z</dcterms:modified>
</cp:coreProperties>
</file>