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1"/>
  </p:notesMasterIdLst>
  <p:sldIdLst>
    <p:sldId id="256" r:id="rId2"/>
    <p:sldId id="545" r:id="rId3"/>
    <p:sldId id="1572" r:id="rId4"/>
    <p:sldId id="1562" r:id="rId5"/>
    <p:sldId id="1599" r:id="rId6"/>
    <p:sldId id="1596" r:id="rId7"/>
    <p:sldId id="1606" r:id="rId8"/>
    <p:sldId id="1600" r:id="rId9"/>
    <p:sldId id="1602" r:id="rId10"/>
    <p:sldId id="1607" r:id="rId11"/>
    <p:sldId id="1603" r:id="rId12"/>
    <p:sldId id="1604" r:id="rId13"/>
    <p:sldId id="1601" r:id="rId14"/>
    <p:sldId id="1605" r:id="rId15"/>
    <p:sldId id="1563" r:id="rId16"/>
    <p:sldId id="1598" r:id="rId17"/>
    <p:sldId id="1566" r:id="rId18"/>
    <p:sldId id="1582" r:id="rId19"/>
    <p:sldId id="1568" r:id="rId2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j-lt"/>
        <a:ea typeface="+mj-ea"/>
        <a:cs typeface="+mj-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j-lt"/>
        <a:ea typeface="+mj-ea"/>
        <a:cs typeface="+mj-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j-lt"/>
        <a:ea typeface="+mj-ea"/>
        <a:cs typeface="+mj-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j-lt"/>
        <a:ea typeface="+mj-ea"/>
        <a:cs typeface="+mj-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BFE"/>
          </a:solidFill>
        </a:fill>
      </a:tcStyle>
    </a:wholeTbl>
    <a:band2H>
      <a:tcTxStyle/>
      <a:tcStyle>
        <a:tcBdr/>
        <a:fill>
          <a:solidFill>
            <a:srgbClr val="EAEE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ECA"/>
          </a:solidFill>
        </a:fill>
      </a:tcStyle>
    </a:wholeTbl>
    <a:band2H>
      <a:tcTxStyle/>
      <a:tcStyle>
        <a:tcBdr/>
        <a:fill>
          <a:solidFill>
            <a:srgbClr val="E6EF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32" autoAdjust="0"/>
    <p:restoredTop sz="95417" autoAdjust="0"/>
  </p:normalViewPr>
  <p:slideViewPr>
    <p:cSldViewPr snapToGrid="0">
      <p:cViewPr varScale="1">
        <p:scale>
          <a:sx n="109" d="100"/>
          <a:sy n="109" d="100"/>
        </p:scale>
        <p:origin x="19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807943899"/>
      </p:ext>
    </p:extLst>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1200" b="1" i="0" dirty="0">
                <a:effectLst/>
                <a:latin typeface="+mj-lt"/>
                <a:ea typeface="+mj-ea"/>
                <a:cs typeface="+mj-cs"/>
                <a:sym typeface="Calibri"/>
              </a:rPr>
              <a:t>Superconducting logic</a:t>
            </a:r>
            <a:r>
              <a:rPr lang="en-US" sz="1200" b="0" i="0" dirty="0">
                <a:effectLst/>
                <a:latin typeface="+mj-lt"/>
                <a:ea typeface="+mj-ea"/>
                <a:cs typeface="+mj-cs"/>
                <a:sym typeface="Calibri"/>
              </a:rPr>
              <a:t> refers to a class of </a:t>
            </a:r>
            <a:r>
              <a:rPr lang="en-US" sz="1200" b="1" i="0" dirty="0">
                <a:effectLst/>
                <a:latin typeface="+mj-lt"/>
                <a:ea typeface="+mj-ea"/>
                <a:cs typeface="+mj-cs"/>
                <a:sym typeface="Calibri"/>
              </a:rPr>
              <a:t>logic</a:t>
            </a:r>
            <a:r>
              <a:rPr lang="en-US" sz="1200" b="0" i="0" dirty="0">
                <a:effectLst/>
                <a:latin typeface="+mj-lt"/>
                <a:ea typeface="+mj-ea"/>
                <a:cs typeface="+mj-cs"/>
                <a:sym typeface="Calibri"/>
              </a:rPr>
              <a:t> circuits or </a:t>
            </a:r>
            <a:r>
              <a:rPr lang="en-US" sz="1200" b="1" i="0" dirty="0">
                <a:effectLst/>
                <a:latin typeface="+mj-lt"/>
                <a:ea typeface="+mj-ea"/>
                <a:cs typeface="+mj-cs"/>
                <a:sym typeface="Calibri"/>
              </a:rPr>
              <a:t>logic</a:t>
            </a:r>
            <a:r>
              <a:rPr lang="en-US" sz="1200" b="0" i="0" dirty="0">
                <a:effectLst/>
                <a:latin typeface="+mj-lt"/>
                <a:ea typeface="+mj-ea"/>
                <a:cs typeface="+mj-cs"/>
                <a:sym typeface="Calibri"/>
              </a:rPr>
              <a:t> gates that use the unique properties of </a:t>
            </a:r>
            <a:r>
              <a:rPr lang="en-US" sz="1200" b="1" i="0" dirty="0">
                <a:effectLst/>
                <a:latin typeface="+mj-lt"/>
                <a:ea typeface="+mj-ea"/>
                <a:cs typeface="+mj-cs"/>
                <a:sym typeface="Calibri"/>
              </a:rPr>
              <a:t>superconductors</a:t>
            </a:r>
            <a:r>
              <a:rPr lang="en-US" sz="1200" b="0" i="0" dirty="0">
                <a:effectLst/>
                <a:latin typeface="+mj-lt"/>
                <a:ea typeface="+mj-ea"/>
                <a:cs typeface="+mj-cs"/>
                <a:sym typeface="Calibri"/>
              </a:rPr>
              <a:t>, including zero-resistance wires, ultrafast Josephson junction switches, and quantization of magnetic flux (fluxoid).</a:t>
            </a:r>
          </a:p>
          <a:p>
            <a:pPr marL="0" marR="0" lvl="0" indent="0" defTabSz="457200" eaLnBrk="1" fontAlgn="auto" latinLnBrk="0" hangingPunct="1">
              <a:lnSpc>
                <a:spcPct val="100000"/>
              </a:lnSpc>
              <a:spcBef>
                <a:spcPts val="0"/>
              </a:spcBef>
              <a:spcAft>
                <a:spcPts val="0"/>
              </a:spcAft>
              <a:buClrTx/>
              <a:buSzTx/>
              <a:buFontTx/>
              <a:buNone/>
              <a:tabLst/>
              <a:defRPr/>
            </a:pPr>
            <a:endParaRPr lang="en-US" sz="1200" b="0" i="0" dirty="0">
              <a:effectLst/>
              <a:latin typeface="+mj-lt"/>
              <a:ea typeface="+mj-ea"/>
              <a:cs typeface="+mj-cs"/>
              <a:sym typeface="Calibri"/>
            </a:endParaRPr>
          </a:p>
          <a:p>
            <a:pPr marL="0" marR="0" lvl="0" indent="0" defTabSz="457200" eaLnBrk="1" fontAlgn="auto" latinLnBrk="0" hangingPunct="1">
              <a:lnSpc>
                <a:spcPct val="100000"/>
              </a:lnSpc>
              <a:spcBef>
                <a:spcPts val="0"/>
              </a:spcBef>
              <a:spcAft>
                <a:spcPts val="0"/>
              </a:spcAft>
              <a:buClrTx/>
              <a:buSzTx/>
              <a:buFontTx/>
              <a:buNone/>
              <a:tabLst/>
              <a:defRPr/>
            </a:pPr>
            <a:r>
              <a:rPr lang="en-US" dirty="0"/>
              <a:t>Note that absence of resistance (R = 0) leads to absence of voltage (V = 0) in a superconducting circuit in stationary state. Superconducting current flow corresponds not to electrical potentials difference (the voltage V = </a:t>
            </a:r>
            <a:r>
              <a:rPr lang="el-GR" dirty="0" err="1"/>
              <a:t>δφ</a:t>
            </a:r>
            <a:r>
              <a:rPr lang="el-GR" dirty="0"/>
              <a:t>) </a:t>
            </a:r>
            <a:r>
              <a:rPr lang="en-US" dirty="0"/>
              <a:t>but to difference of superconducting order parameter phases </a:t>
            </a:r>
            <a:r>
              <a:rPr lang="el-GR" dirty="0" err="1"/>
              <a:t>δθ</a:t>
            </a:r>
            <a:r>
              <a:rPr lang="el-GR" dirty="0"/>
              <a:t>, </a:t>
            </a:r>
            <a:r>
              <a:rPr lang="en-US" dirty="0"/>
              <a:t>accordingly.</a:t>
            </a:r>
          </a:p>
          <a:p>
            <a:pPr marL="0" marR="0" lvl="0" indent="0" defTabSz="457200" eaLnBrk="1" fontAlgn="auto" latinLnBrk="0" hangingPunct="1">
              <a:lnSpc>
                <a:spcPct val="100000"/>
              </a:lnSpc>
              <a:spcBef>
                <a:spcPts val="0"/>
              </a:spcBef>
              <a:spcAft>
                <a:spcPts val="0"/>
              </a:spcAft>
              <a:buClrTx/>
              <a:buSzTx/>
              <a:buFontTx/>
              <a:buNone/>
              <a:tabLst/>
              <a:defRPr/>
            </a:pPr>
            <a:endParaRPr lang="en-US" dirty="0"/>
          </a:p>
          <a:p>
            <a:pPr marL="0" marR="0" lvl="0" indent="0" defTabSz="457200" eaLnBrk="1" fontAlgn="auto" latinLnBrk="0" hangingPunct="1">
              <a:lnSpc>
                <a:spcPct val="100000"/>
              </a:lnSpc>
              <a:spcBef>
                <a:spcPts val="0"/>
              </a:spcBef>
              <a:spcAft>
                <a:spcPts val="0"/>
              </a:spcAft>
              <a:buClrTx/>
              <a:buSzTx/>
              <a:buFontTx/>
              <a:buNone/>
              <a:tabLst/>
              <a:defRPr/>
            </a:pPr>
            <a:r>
              <a:rPr lang="en-US" dirty="0"/>
              <a:t>. One of the most important Josephson junction parameters is its critical current, </a:t>
            </a:r>
            <a:r>
              <a:rPr lang="en-US" dirty="0" err="1"/>
              <a:t>Ic</a:t>
            </a:r>
            <a:r>
              <a:rPr lang="en-US" dirty="0"/>
              <a:t>. This is the maximum superconducting current capable of flowing through the junction. Josephson junction can be switched from superconducting to resistive state by increasing the current above </a:t>
            </a:r>
            <a:r>
              <a:rPr lang="en-US" dirty="0" err="1"/>
              <a:t>Ic</a:t>
            </a:r>
            <a:r>
              <a:rPr lang="en-US" dirty="0"/>
              <a:t>. Transition to resistive state allows to change magnetic flux in a superconducting loop, and hence to perform a digital logic operation.</a:t>
            </a:r>
          </a:p>
          <a:p>
            <a:pPr marL="0" marR="0" lvl="0" indent="0" defTabSz="457200" eaLnBrk="1" fontAlgn="auto" latinLnBrk="0" hangingPunct="1">
              <a:lnSpc>
                <a:spcPct val="100000"/>
              </a:lnSpc>
              <a:spcBef>
                <a:spcPts val="0"/>
              </a:spcBef>
              <a:spcAft>
                <a:spcPts val="0"/>
              </a:spcAft>
              <a:buClrTx/>
              <a:buSzTx/>
              <a:buFontTx/>
              <a:buNone/>
              <a:tabLst/>
              <a:defRPr/>
            </a:pPr>
            <a:endParaRPr lang="en-US" dirty="0"/>
          </a:p>
          <a:p>
            <a:pPr marL="0" marR="0" lvl="0" indent="0" defTabSz="457200" eaLnBrk="1" fontAlgn="auto" latinLnBrk="0" hangingPunct="1">
              <a:lnSpc>
                <a:spcPct val="100000"/>
              </a:lnSpc>
              <a:spcBef>
                <a:spcPts val="0"/>
              </a:spcBef>
              <a:spcAft>
                <a:spcPts val="0"/>
              </a:spcAft>
              <a:buClrTx/>
              <a:buSzTx/>
              <a:buFontTx/>
              <a:buNone/>
              <a:tabLst/>
              <a:defRPr/>
            </a:pPr>
            <a:r>
              <a:rPr lang="en-US" dirty="0"/>
              <a:t>JJs can be resistive or superconductive</a:t>
            </a:r>
          </a:p>
          <a:p>
            <a:endParaRPr lang="en-US" dirty="0"/>
          </a:p>
          <a:p>
            <a:r>
              <a:rPr lang="en-US" dirty="0"/>
              <a:t>One of the main advantages of cryogenic computing is the ability to eliminate static power. Eq. (1a) </a:t>
            </a:r>
            <a:r>
              <a:rPr lang="en-US" dirty="0" err="1"/>
              <a:t>showsIleak</a:t>
            </a:r>
            <a:r>
              <a:rPr lang="en-US" dirty="0"/>
              <a:t> significantly decreases at cryogenic temperatures because reducing the temperature leads to the exponential decrease of the largest leakage component, subthreshold leakage [26] (as in Fig. 3a). A</a:t>
            </a:r>
          </a:p>
          <a:p>
            <a:endParaRPr lang="en-US" dirty="0"/>
          </a:p>
        </p:txBody>
      </p:sp>
    </p:spTree>
    <p:extLst>
      <p:ext uri="{BB962C8B-B14F-4D97-AF65-F5344CB8AC3E}">
        <p14:creationId xmlns:p14="http://schemas.microsoft.com/office/powerpoint/2010/main" val="2117786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maintain such temperature, a cryogenic cooler is used, and such coolers typically consume 300W power for every 1W dissipated at 4K. Although cooling overhead seems significant, the low switching energy of JJ can still enable devices that have 100x lower energy consumption over CMOS even after accounting for cooling energy overhead.</a:t>
            </a:r>
          </a:p>
          <a:p>
            <a:endParaRPr lang="en-US" dirty="0"/>
          </a:p>
          <a:p>
            <a:pPr marL="0" marR="0" lvl="0" indent="0" defTabSz="457200" eaLnBrk="1" fontAlgn="auto" latinLnBrk="0" hangingPunct="1">
              <a:lnSpc>
                <a:spcPct val="100000"/>
              </a:lnSpc>
              <a:spcBef>
                <a:spcPts val="0"/>
              </a:spcBef>
              <a:spcAft>
                <a:spcPts val="0"/>
              </a:spcAft>
              <a:buClrTx/>
              <a:buSzTx/>
              <a:buFontTx/>
              <a:buNone/>
              <a:tabLst/>
              <a:defRPr/>
            </a:pPr>
            <a:r>
              <a:rPr lang="en-US" dirty="0"/>
              <a:t>For existing process technology with 248nm feature size, JJ-device density lags by 1000x as compared to CMOS.</a:t>
            </a:r>
          </a:p>
          <a:p>
            <a:endParaRPr lang="en-US" dirty="0"/>
          </a:p>
          <a:p>
            <a:endParaRPr lang="en-US" sz="1200" b="0" i="0" dirty="0">
              <a:effectLst/>
              <a:latin typeface="+mj-lt"/>
              <a:ea typeface="+mj-ea"/>
              <a:cs typeface="+mj-cs"/>
              <a:sym typeface="Calibri"/>
            </a:endParaRPr>
          </a:p>
          <a:p>
            <a:r>
              <a:rPr lang="en-US" dirty="0"/>
              <a:t>JJ based logic requires more devices per gate as compared to CMOS. The higher device complexity results from limited output driving capacity of JJs. For example, standard CMOS gates have fan-out of four, whereas, JJ based logic gates can drive at most one output without requiring extra output drivers. These output drivers are known as Josephson transmission lines (JTLs) and costs 2-JJ devices per JTL exacerbating the density problem.</a:t>
            </a:r>
            <a:endParaRPr lang="en-US" sz="1200" b="0" i="0" dirty="0">
              <a:effectLst/>
              <a:latin typeface="+mj-lt"/>
              <a:ea typeface="+mj-ea"/>
              <a:cs typeface="+mj-cs"/>
              <a:sym typeface="Calibri"/>
            </a:endParaRPr>
          </a:p>
        </p:txBody>
      </p:sp>
    </p:spTree>
    <p:extLst>
      <p:ext uri="{BB962C8B-B14F-4D97-AF65-F5344CB8AC3E}">
        <p14:creationId xmlns:p14="http://schemas.microsoft.com/office/powerpoint/2010/main" val="2689848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3115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show full connectivity between routers and endpoints but that’s not a rule. Each router has its own independent schedule. We can have any number of routers.</a:t>
            </a:r>
          </a:p>
        </p:txBody>
      </p:sp>
    </p:spTree>
    <p:extLst>
      <p:ext uri="{BB962C8B-B14F-4D97-AF65-F5344CB8AC3E}">
        <p14:creationId xmlns:p14="http://schemas.microsoft.com/office/powerpoint/2010/main" val="2813651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effectLst/>
                <a:latin typeface="+mj-lt"/>
                <a:ea typeface="+mj-ea"/>
                <a:cs typeface="+mj-cs"/>
                <a:sym typeface="Calibri"/>
              </a:rPr>
              <a:t>Critical current in JJs is configurable. SFQ circuits </a:t>
            </a:r>
            <a:r>
              <a:rPr lang="en-US" dirty="0"/>
              <a:t>current to about 0.7 times the critical current.</a:t>
            </a:r>
          </a:p>
          <a:p>
            <a:endParaRPr lang="en-US" sz="1200" b="0" i="0" dirty="0">
              <a:effectLst/>
              <a:latin typeface="+mj-lt"/>
              <a:ea typeface="+mj-ea"/>
              <a:cs typeface="+mj-cs"/>
              <a:sym typeface="Calibri"/>
            </a:endParaRPr>
          </a:p>
          <a:p>
            <a:r>
              <a:rPr lang="en-US" dirty="0"/>
              <a:t>Ultrafast, ~ 1 </a:t>
            </a:r>
            <a:r>
              <a:rPr lang="en-US" dirty="0" err="1"/>
              <a:t>ps</a:t>
            </a:r>
            <a:r>
              <a:rPr lang="en-US" dirty="0"/>
              <a:t> S → N switching by current I &gt; </a:t>
            </a:r>
            <a:r>
              <a:rPr lang="en-US" dirty="0" err="1"/>
              <a:t>Ic</a:t>
            </a:r>
            <a:r>
              <a:rPr lang="en-US" dirty="0"/>
              <a:t> – Slow, ~ 1 ns N → S switching back – ~100 person effort at IBM from 1970 to 1982 – No path identified to outperform transistors.</a:t>
            </a:r>
            <a:endParaRPr lang="en-US" sz="1200" b="0" i="0" dirty="0">
              <a:effectLst/>
              <a:latin typeface="+mj-lt"/>
              <a:ea typeface="+mj-ea"/>
              <a:cs typeface="+mj-cs"/>
              <a:sym typeface="Calibri"/>
            </a:endParaRPr>
          </a:p>
          <a:p>
            <a:endParaRPr lang="en-US" sz="1200" b="0" i="0" dirty="0">
              <a:effectLst/>
              <a:latin typeface="+mj-lt"/>
              <a:ea typeface="+mj-ea"/>
              <a:cs typeface="+mj-cs"/>
              <a:sym typeface="Calibri"/>
            </a:endParaRPr>
          </a:p>
          <a:p>
            <a:r>
              <a:rPr lang="en-US" sz="1200" b="0" i="0" dirty="0">
                <a:effectLst/>
                <a:latin typeface="+mj-lt"/>
                <a:ea typeface="+mj-ea"/>
                <a:cs typeface="+mj-cs"/>
                <a:sym typeface="Calibri"/>
              </a:rPr>
              <a:t>SFQ comes with a different set of active (JJs) and passive (inductors) components and interconnection structures (Josephson Transmission Lines and Passive Transmission Lines) than CMOS.</a:t>
            </a:r>
          </a:p>
          <a:p>
            <a:endParaRPr lang="en-US" sz="1200" b="0" i="0" dirty="0">
              <a:effectLst/>
              <a:latin typeface="+mj-lt"/>
              <a:ea typeface="+mj-ea"/>
              <a:cs typeface="+mj-cs"/>
              <a:sym typeface="Calibri"/>
            </a:endParaRPr>
          </a:p>
          <a:p>
            <a:r>
              <a:rPr lang="en-US" sz="1200" b="0" i="0" dirty="0">
                <a:effectLst/>
                <a:latin typeface="+mj-lt"/>
                <a:ea typeface="+mj-ea"/>
                <a:cs typeface="+mj-cs"/>
                <a:sym typeface="Calibri"/>
              </a:rPr>
              <a:t>JJs are capable of ultrafast (as low as 1ps), low-energy (to the order of 10</a:t>
            </a:r>
            <a:r>
              <a:rPr lang="en-US" sz="1200" b="0" i="0" baseline="30000" dirty="0">
                <a:effectLst/>
                <a:latin typeface="+mj-lt"/>
                <a:ea typeface="+mj-ea"/>
                <a:cs typeface="+mj-cs"/>
                <a:sym typeface="Calibri"/>
              </a:rPr>
              <a:t>−19</a:t>
            </a:r>
            <a:r>
              <a:rPr lang="en-US" sz="1200" b="0" i="0" dirty="0">
                <a:effectLst/>
                <a:latin typeface="+mj-lt"/>
                <a:ea typeface="+mj-ea"/>
                <a:cs typeface="+mj-cs"/>
                <a:sym typeface="Calibri"/>
              </a:rPr>
              <a:t> J) switching by exploiting the Josephson effect: electron pairs tunnel through the barrier without any resistance up to a critical current. At the critical threshold, a JJ switches from its superconducting state to a resistive one and exhibits an electronic “kickback” in the form of magnetic quantum flux transfer – observable as a voltage pulse on the output. To enable stateful circuit operation the unit of </a:t>
            </a:r>
            <a:r>
              <a:rPr lang="en-US" sz="1200" b="0" i="0" dirty="0" err="1">
                <a:effectLst/>
                <a:latin typeface="+mj-lt"/>
                <a:ea typeface="+mj-ea"/>
                <a:cs typeface="+mj-cs"/>
                <a:sym typeface="Calibri"/>
              </a:rPr>
              <a:t>fl</a:t>
            </a:r>
            <a:r>
              <a:rPr lang="en-US" sz="1200" b="0" i="0" dirty="0">
                <a:effectLst/>
                <a:latin typeface="+mj-lt"/>
                <a:ea typeface="+mj-ea"/>
                <a:cs typeface="+mj-cs"/>
                <a:sym typeface="Calibri"/>
              </a:rPr>
              <a:t> </a:t>
            </a:r>
            <a:r>
              <a:rPr lang="en-US" sz="1200" b="0" i="0" dirty="0" err="1">
                <a:effectLst/>
                <a:latin typeface="+mj-lt"/>
                <a:ea typeface="+mj-ea"/>
                <a:cs typeface="+mj-cs"/>
                <a:sym typeface="Calibri"/>
              </a:rPr>
              <a:t>ux</a:t>
            </a:r>
            <a:r>
              <a:rPr lang="en-US" sz="1200" b="0" i="0" dirty="0">
                <a:effectLst/>
                <a:latin typeface="+mj-lt"/>
                <a:ea typeface="+mj-ea"/>
                <a:cs typeface="+mj-cs"/>
                <a:sym typeface="Calibri"/>
              </a:rPr>
              <a:t> can be temporarily stored in a composite device known as the superconducting quantum interference device (SQUID), which is built as a superconducting loop interrupted by two serial JJs and is common to many superconducting circuits.</a:t>
            </a:r>
          </a:p>
          <a:p>
            <a:endParaRPr lang="en-US" sz="1200" b="0" i="0" dirty="0">
              <a:effectLst/>
              <a:latin typeface="+mj-lt"/>
              <a:ea typeface="+mj-ea"/>
              <a:cs typeface="+mj-cs"/>
              <a:sym typeface="Calibri"/>
            </a:endParaRPr>
          </a:p>
          <a:p>
            <a:r>
              <a:rPr lang="en-US" sz="1200" b="0" i="0" dirty="0">
                <a:effectLst/>
                <a:latin typeface="+mj-lt"/>
                <a:ea typeface="+mj-ea"/>
                <a:cs typeface="+mj-cs"/>
                <a:sym typeface="Calibri"/>
              </a:rPr>
              <a:t>A Josephson junction is made by sandwiching a thin layer of a </a:t>
            </a:r>
            <a:r>
              <a:rPr lang="en-US" sz="1200" b="0" i="0" dirty="0" err="1">
                <a:effectLst/>
                <a:latin typeface="+mj-lt"/>
                <a:ea typeface="+mj-ea"/>
                <a:cs typeface="+mj-cs"/>
                <a:sym typeface="Calibri"/>
              </a:rPr>
              <a:t>nonsuperconducting</a:t>
            </a:r>
            <a:r>
              <a:rPr lang="en-US" sz="1200" b="0" i="0" dirty="0">
                <a:effectLst/>
                <a:latin typeface="+mj-lt"/>
                <a:ea typeface="+mj-ea"/>
                <a:cs typeface="+mj-cs"/>
                <a:sym typeface="Calibri"/>
              </a:rPr>
              <a:t> material between two layers of superconducting material. Josephson predicted that electrons could "tunnel" right through the </a:t>
            </a:r>
            <a:r>
              <a:rPr lang="en-US" sz="1200" b="0" i="0" dirty="0" err="1">
                <a:effectLst/>
                <a:latin typeface="+mj-lt"/>
                <a:ea typeface="+mj-ea"/>
                <a:cs typeface="+mj-cs"/>
                <a:sym typeface="Calibri"/>
              </a:rPr>
              <a:t>nonsuperconducting</a:t>
            </a:r>
            <a:r>
              <a:rPr lang="en-US" sz="1200" b="0" i="0" dirty="0">
                <a:effectLst/>
                <a:latin typeface="+mj-lt"/>
                <a:ea typeface="+mj-ea"/>
                <a:cs typeface="+mj-cs"/>
                <a:sym typeface="Calibri"/>
              </a:rPr>
              <a:t> barrier from one superconductor to another.</a:t>
            </a:r>
          </a:p>
          <a:p>
            <a:endParaRPr lang="en-US" sz="1200" b="0" i="0" dirty="0">
              <a:effectLst/>
              <a:latin typeface="+mj-lt"/>
              <a:ea typeface="+mj-ea"/>
              <a:cs typeface="+mj-cs"/>
              <a:sym typeface="Calibri"/>
            </a:endParaRPr>
          </a:p>
          <a:p>
            <a:pPr marL="0" marR="0" lvl="0" indent="0" defTabSz="457200" eaLnBrk="1" fontAlgn="auto" latinLnBrk="0" hangingPunct="1">
              <a:lnSpc>
                <a:spcPct val="100000"/>
              </a:lnSpc>
              <a:spcBef>
                <a:spcPts val="0"/>
              </a:spcBef>
              <a:spcAft>
                <a:spcPts val="0"/>
              </a:spcAft>
              <a:buClrTx/>
              <a:buSzTx/>
              <a:buFontTx/>
              <a:buNone/>
              <a:tabLst/>
              <a:defRPr/>
            </a:pPr>
            <a:r>
              <a:rPr lang="en-US" dirty="0"/>
              <a:t>Information is stored as a magnetic flux (absence or presence). Josephson effect: current flowing indefinitely long with no voltage.</a:t>
            </a:r>
          </a:p>
          <a:p>
            <a:pPr marL="0" marR="0" lvl="0" indent="0" defTabSz="457200" eaLnBrk="1" fontAlgn="auto" latinLnBrk="0" hangingPunct="1">
              <a:lnSpc>
                <a:spcPct val="100000"/>
              </a:lnSpc>
              <a:spcBef>
                <a:spcPts val="0"/>
              </a:spcBef>
              <a:spcAft>
                <a:spcPts val="0"/>
              </a:spcAft>
              <a:buClrTx/>
              <a:buSzTx/>
              <a:buFontTx/>
              <a:buNone/>
              <a:tabLst/>
              <a:defRPr/>
            </a:pPr>
            <a:endParaRPr lang="en-US" dirty="0"/>
          </a:p>
          <a:p>
            <a:pPr marL="0" marR="0" lvl="0" indent="0" defTabSz="457200" eaLnBrk="1" fontAlgn="auto" latinLnBrk="0" hangingPunct="1">
              <a:lnSpc>
                <a:spcPct val="100000"/>
              </a:lnSpc>
              <a:spcBef>
                <a:spcPts val="0"/>
              </a:spcBef>
              <a:spcAft>
                <a:spcPts val="0"/>
              </a:spcAft>
              <a:buClrTx/>
              <a:buSzTx/>
              <a:buFontTx/>
              <a:buNone/>
              <a:tabLst/>
              <a:defRPr/>
            </a:pPr>
            <a:r>
              <a:rPr lang="en-US" dirty="0"/>
              <a:t>In traditional SFQ circuits, Josephson Transmission Lines (JTLs) are commonly used for the interconnection of logic cells over short distances. More </a:t>
            </a:r>
            <a:r>
              <a:rPr lang="en-US" dirty="0" err="1"/>
              <a:t>specifi</a:t>
            </a:r>
            <a:r>
              <a:rPr lang="en-US" dirty="0"/>
              <a:t> </a:t>
            </a:r>
            <a:r>
              <a:rPr lang="en-US" dirty="0" err="1"/>
              <a:t>cally</a:t>
            </a:r>
            <a:r>
              <a:rPr lang="en-US" dirty="0"/>
              <a:t>, a JTL is a serial array of superconducting SQUIDs and operates in the following way. Because magnetic </a:t>
            </a:r>
            <a:r>
              <a:rPr lang="en-US" dirty="0" err="1"/>
              <a:t>fl</a:t>
            </a:r>
            <a:r>
              <a:rPr lang="en-US" dirty="0"/>
              <a:t> </a:t>
            </a:r>
            <a:r>
              <a:rPr lang="en-US" dirty="0" err="1"/>
              <a:t>ux</a:t>
            </a:r>
            <a:r>
              <a:rPr lang="en-US" dirty="0"/>
              <a:t> cannot be absorbed or dissipated by a superconducting circuit, an incident flux quantum is only allowed to pass along the JTL, and does so by switching each JJ in turn. </a:t>
            </a:r>
          </a:p>
        </p:txBody>
      </p:sp>
    </p:spTree>
    <p:extLst>
      <p:ext uri="{BB962C8B-B14F-4D97-AF65-F5344CB8AC3E}">
        <p14:creationId xmlns:p14="http://schemas.microsoft.com/office/powerpoint/2010/main" val="2105465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effectLst/>
                <a:latin typeface="+mj-lt"/>
                <a:ea typeface="+mj-ea"/>
                <a:cs typeface="+mj-cs"/>
                <a:sym typeface="Calibri"/>
              </a:rPr>
              <a:t>Suppose, in the beginning, the circuit is in the 0 binary state. In this condition, a large current is flowing through junction </a:t>
            </a:r>
            <a:r>
              <a:rPr lang="en-US" sz="1200" b="0" i="1" dirty="0">
                <a:effectLst/>
                <a:latin typeface="+mj-lt"/>
                <a:ea typeface="+mj-ea"/>
                <a:cs typeface="+mj-cs"/>
                <a:sym typeface="Calibri"/>
              </a:rPr>
              <a:t>J</a:t>
            </a:r>
            <a:r>
              <a:rPr lang="en-US" sz="1200" b="0" i="0" dirty="0">
                <a:effectLst/>
                <a:latin typeface="+mj-lt"/>
                <a:ea typeface="+mj-ea"/>
                <a:cs typeface="+mj-cs"/>
                <a:sym typeface="Calibri"/>
              </a:rPr>
              <a:t> </a:t>
            </a:r>
            <a:r>
              <a:rPr lang="en-US" sz="1200" b="0" i="0" baseline="-25000" dirty="0">
                <a:effectLst/>
                <a:latin typeface="+mj-lt"/>
                <a:ea typeface="+mj-ea"/>
                <a:cs typeface="+mj-cs"/>
                <a:sym typeface="Calibri"/>
              </a:rPr>
              <a:t>2</a:t>
            </a:r>
            <a:r>
              <a:rPr lang="en-US" sz="1200" b="0" i="0" dirty="0">
                <a:effectLst/>
                <a:latin typeface="+mj-lt"/>
                <a:ea typeface="+mj-ea"/>
                <a:cs typeface="+mj-cs"/>
                <a:sym typeface="Calibri"/>
              </a:rPr>
              <a:t> while the current across </a:t>
            </a:r>
            <a:r>
              <a:rPr lang="en-US" sz="1200" b="0" i="1" dirty="0">
                <a:effectLst/>
                <a:latin typeface="+mj-lt"/>
                <a:ea typeface="+mj-ea"/>
                <a:cs typeface="+mj-cs"/>
                <a:sym typeface="Calibri"/>
              </a:rPr>
              <a:t>J</a:t>
            </a:r>
            <a:r>
              <a:rPr lang="en-US" sz="1200" b="0" i="0" dirty="0">
                <a:effectLst/>
                <a:latin typeface="+mj-lt"/>
                <a:ea typeface="+mj-ea"/>
                <a:cs typeface="+mj-cs"/>
                <a:sym typeface="Calibri"/>
              </a:rPr>
              <a:t> </a:t>
            </a:r>
            <a:r>
              <a:rPr lang="en-US" sz="1200" b="0" i="0" baseline="-25000" dirty="0">
                <a:effectLst/>
                <a:latin typeface="+mj-lt"/>
                <a:ea typeface="+mj-ea"/>
                <a:cs typeface="+mj-cs"/>
                <a:sym typeface="Calibri"/>
              </a:rPr>
              <a:t>3</a:t>
            </a:r>
            <a:r>
              <a:rPr lang="en-US" sz="1200" b="0" i="0" dirty="0">
                <a:effectLst/>
                <a:latin typeface="+mj-lt"/>
                <a:ea typeface="+mj-ea"/>
                <a:cs typeface="+mj-cs"/>
                <a:sym typeface="Calibri"/>
              </a:rPr>
              <a:t> is very small. If there is no input signal </a:t>
            </a:r>
            <a:r>
              <a:rPr lang="en-US" sz="1200" b="0" i="1" dirty="0">
                <a:effectLst/>
                <a:latin typeface="+mj-lt"/>
                <a:ea typeface="+mj-ea"/>
                <a:cs typeface="+mj-cs"/>
                <a:sym typeface="Calibri"/>
              </a:rPr>
              <a:t>X</a:t>
            </a:r>
            <a:r>
              <a:rPr lang="en-US" sz="1200" b="0" i="0" dirty="0">
                <a:effectLst/>
                <a:latin typeface="+mj-lt"/>
                <a:ea typeface="+mj-ea"/>
                <a:cs typeface="+mj-cs"/>
                <a:sym typeface="Calibri"/>
              </a:rPr>
              <a:t>, the succeeding clock pulse activates the RFSQ pulse in </a:t>
            </a:r>
            <a:r>
              <a:rPr lang="en-US" sz="1200" b="0" i="1" dirty="0">
                <a:effectLst/>
                <a:latin typeface="+mj-lt"/>
                <a:ea typeface="+mj-ea"/>
                <a:cs typeface="+mj-cs"/>
                <a:sym typeface="Calibri"/>
              </a:rPr>
              <a:t>J</a:t>
            </a:r>
            <a:r>
              <a:rPr lang="en-US" sz="1200" b="0" i="0" dirty="0">
                <a:effectLst/>
                <a:latin typeface="+mj-lt"/>
                <a:ea typeface="+mj-ea"/>
                <a:cs typeface="+mj-cs"/>
                <a:sym typeface="Calibri"/>
              </a:rPr>
              <a:t> </a:t>
            </a:r>
            <a:r>
              <a:rPr lang="en-US" sz="1200" b="0" i="0" baseline="-25000" dirty="0">
                <a:effectLst/>
                <a:latin typeface="+mj-lt"/>
                <a:ea typeface="+mj-ea"/>
                <a:cs typeface="+mj-cs"/>
                <a:sym typeface="Calibri"/>
              </a:rPr>
              <a:t>1</a:t>
            </a:r>
            <a:r>
              <a:rPr lang="en-US" sz="1200" b="0" i="0" dirty="0">
                <a:effectLst/>
                <a:latin typeface="+mj-lt"/>
                <a:ea typeface="+mj-ea"/>
                <a:cs typeface="+mj-cs"/>
                <a:sym typeface="Calibri"/>
              </a:rPr>
              <a:t>, not in </a:t>
            </a:r>
            <a:r>
              <a:rPr lang="en-US" sz="1200" b="0" i="1" dirty="0">
                <a:effectLst/>
                <a:latin typeface="+mj-lt"/>
                <a:ea typeface="+mj-ea"/>
                <a:cs typeface="+mj-cs"/>
                <a:sym typeface="Calibri"/>
              </a:rPr>
              <a:t>J</a:t>
            </a:r>
            <a:r>
              <a:rPr lang="en-US" sz="1200" b="0" i="0" dirty="0">
                <a:effectLst/>
                <a:latin typeface="+mj-lt"/>
                <a:ea typeface="+mj-ea"/>
                <a:cs typeface="+mj-cs"/>
                <a:sym typeface="Calibri"/>
              </a:rPr>
              <a:t> </a:t>
            </a:r>
            <a:r>
              <a:rPr lang="en-US" sz="1200" b="0" i="0" baseline="-25000" dirty="0">
                <a:effectLst/>
                <a:latin typeface="+mj-lt"/>
                <a:ea typeface="+mj-ea"/>
                <a:cs typeface="+mj-cs"/>
                <a:sym typeface="Calibri"/>
              </a:rPr>
              <a:t>3</a:t>
            </a:r>
            <a:r>
              <a:rPr lang="en-US" sz="1200" b="0" i="0" dirty="0">
                <a:effectLst/>
                <a:latin typeface="+mj-lt"/>
                <a:ea typeface="+mj-ea"/>
                <a:cs typeface="+mj-cs"/>
                <a:sym typeface="Calibri"/>
              </a:rPr>
              <a:t>. That’s because the low current in J3 is not enough with the clock pulse to reach critical current but the current from J2 flows to ground through J1 so combined with the clock pulse it’s enough to switch. Appearance of this pulse at the output implies that an input signal ‘0’ provides output signal ‘1’. Arrival of the input signal </a:t>
            </a:r>
            <a:r>
              <a:rPr lang="en-US" sz="1200" b="0" i="1" dirty="0">
                <a:effectLst/>
                <a:latin typeface="+mj-lt"/>
                <a:ea typeface="+mj-ea"/>
                <a:cs typeface="+mj-cs"/>
                <a:sym typeface="Calibri"/>
              </a:rPr>
              <a:t>X</a:t>
            </a:r>
            <a:r>
              <a:rPr lang="en-US" sz="1200" b="0" i="0" dirty="0">
                <a:effectLst/>
                <a:latin typeface="+mj-lt"/>
                <a:ea typeface="+mj-ea"/>
                <a:cs typeface="+mj-cs"/>
                <a:sym typeface="Calibri"/>
              </a:rPr>
              <a:t> will cause switching of the SQUID into state ‘1’. In this state, the current in </a:t>
            </a:r>
            <a:r>
              <a:rPr lang="en-US" sz="1200" b="0" i="1" dirty="0">
                <a:effectLst/>
                <a:latin typeface="+mj-lt"/>
                <a:ea typeface="+mj-ea"/>
                <a:cs typeface="+mj-cs"/>
                <a:sym typeface="Calibri"/>
              </a:rPr>
              <a:t>J</a:t>
            </a:r>
            <a:r>
              <a:rPr lang="en-US" sz="1200" b="0" i="0" dirty="0">
                <a:effectLst/>
                <a:latin typeface="+mj-lt"/>
                <a:ea typeface="+mj-ea"/>
                <a:cs typeface="+mj-cs"/>
                <a:sym typeface="Calibri"/>
              </a:rPr>
              <a:t> </a:t>
            </a:r>
            <a:r>
              <a:rPr lang="en-US" sz="1200" b="0" i="0" baseline="-25000" dirty="0">
                <a:effectLst/>
                <a:latin typeface="+mj-lt"/>
                <a:ea typeface="+mj-ea"/>
                <a:cs typeface="+mj-cs"/>
                <a:sym typeface="Calibri"/>
              </a:rPr>
              <a:t>3</a:t>
            </a:r>
            <a:r>
              <a:rPr lang="en-US" sz="1200" b="0" i="0" dirty="0">
                <a:effectLst/>
                <a:latin typeface="+mj-lt"/>
                <a:ea typeface="+mj-ea"/>
                <a:cs typeface="+mj-cs"/>
                <a:sym typeface="Calibri"/>
              </a:rPr>
              <a:t> will be high. The following clock pulse will activate an RSFQ pulse across </a:t>
            </a:r>
            <a:r>
              <a:rPr lang="en-US" sz="1200" b="0" i="1" dirty="0">
                <a:effectLst/>
                <a:latin typeface="+mj-lt"/>
                <a:ea typeface="+mj-ea"/>
                <a:cs typeface="+mj-cs"/>
                <a:sym typeface="Calibri"/>
              </a:rPr>
              <a:t>J</a:t>
            </a:r>
            <a:r>
              <a:rPr lang="en-US" sz="1200" b="0" i="0" dirty="0">
                <a:effectLst/>
                <a:latin typeface="+mj-lt"/>
                <a:ea typeface="+mj-ea"/>
                <a:cs typeface="+mj-cs"/>
                <a:sym typeface="Calibri"/>
              </a:rPr>
              <a:t> </a:t>
            </a:r>
            <a:r>
              <a:rPr lang="en-US" sz="1200" b="0" i="0" baseline="-25000" dirty="0">
                <a:effectLst/>
                <a:latin typeface="+mj-lt"/>
                <a:ea typeface="+mj-ea"/>
                <a:cs typeface="+mj-cs"/>
                <a:sym typeface="Calibri"/>
              </a:rPr>
              <a:t>3</a:t>
            </a:r>
            <a:r>
              <a:rPr lang="en-US" sz="1200" b="0" i="0" dirty="0">
                <a:effectLst/>
                <a:latin typeface="+mj-lt"/>
                <a:ea typeface="+mj-ea"/>
                <a:cs typeface="+mj-cs"/>
                <a:sym typeface="Calibri"/>
              </a:rPr>
              <a:t>, not </a:t>
            </a:r>
            <a:r>
              <a:rPr lang="en-US" sz="1200" b="0" i="1" dirty="0">
                <a:effectLst/>
                <a:latin typeface="+mj-lt"/>
                <a:ea typeface="+mj-ea"/>
                <a:cs typeface="+mj-cs"/>
                <a:sym typeface="Calibri"/>
              </a:rPr>
              <a:t>J</a:t>
            </a:r>
            <a:r>
              <a:rPr lang="en-US" sz="1200" b="0" i="0" dirty="0">
                <a:effectLst/>
                <a:latin typeface="+mj-lt"/>
                <a:ea typeface="+mj-ea"/>
                <a:cs typeface="+mj-cs"/>
                <a:sym typeface="Calibri"/>
              </a:rPr>
              <a:t> </a:t>
            </a:r>
            <a:r>
              <a:rPr lang="en-US" sz="1200" b="0" i="0" baseline="-25000" dirty="0">
                <a:effectLst/>
                <a:latin typeface="+mj-lt"/>
                <a:ea typeface="+mj-ea"/>
                <a:cs typeface="+mj-cs"/>
                <a:sym typeface="Calibri"/>
              </a:rPr>
              <a:t>1</a:t>
            </a:r>
            <a:r>
              <a:rPr lang="en-US" sz="1200" b="0" i="0" dirty="0">
                <a:effectLst/>
                <a:latin typeface="+mj-lt"/>
                <a:ea typeface="+mj-ea"/>
                <a:cs typeface="+mj-cs"/>
                <a:sym typeface="Calibri"/>
              </a:rPr>
              <a:t>. Consequently, the circuit will be reset. It will not yield any output pulse implying that input signal ‘1’ produces output signal ‘0’.</a:t>
            </a:r>
          </a:p>
          <a:p>
            <a:r>
              <a:rPr lang="en-US" sz="1200" b="0" i="0" dirty="0">
                <a:effectLst/>
                <a:latin typeface="+mj-lt"/>
                <a:ea typeface="+mj-ea"/>
                <a:cs typeface="+mj-cs"/>
                <a:sym typeface="Calibri"/>
              </a:rPr>
              <a:t>Therefore, a single switching of the Josephson junction into the resistive state corresponds to the transmission of a SFQ pulse through the junction.</a:t>
            </a:r>
            <a:endParaRPr lang="en-US" dirty="0"/>
          </a:p>
          <a:p>
            <a:endParaRPr lang="en-US" dirty="0"/>
          </a:p>
          <a:p>
            <a:r>
              <a:rPr lang="en-US" dirty="0"/>
              <a:t>Flux in a superconducting loop is quantized</a:t>
            </a:r>
            <a:endParaRPr lang="en-US" sz="1200" b="0" i="0" dirty="0">
              <a:effectLst/>
              <a:latin typeface="+mj-lt"/>
              <a:ea typeface="+mj-ea"/>
              <a:cs typeface="+mj-cs"/>
              <a:sym typeface="Calibri"/>
            </a:endParaRPr>
          </a:p>
          <a:p>
            <a:r>
              <a:rPr lang="en-US" sz="1200" b="0" i="0" dirty="0">
                <a:effectLst/>
                <a:latin typeface="+mj-lt"/>
                <a:ea typeface="+mj-ea"/>
                <a:cs typeface="+mj-cs"/>
                <a:sym typeface="Calibri"/>
              </a:rPr>
              <a:t>Critical current in JJs is configurable. SFQ circuits </a:t>
            </a:r>
            <a:r>
              <a:rPr lang="en-US" dirty="0"/>
              <a:t>current to about 0.7 times the critical current.</a:t>
            </a:r>
          </a:p>
          <a:p>
            <a:endParaRPr lang="en-US" dirty="0"/>
          </a:p>
          <a:p>
            <a:r>
              <a:rPr lang="en-US" dirty="0"/>
              <a:t>Pulses have lossless data transmission.</a:t>
            </a:r>
          </a:p>
          <a:p>
            <a:endParaRPr lang="en-US" sz="1200" b="0" i="0" dirty="0">
              <a:effectLst/>
              <a:latin typeface="+mj-lt"/>
              <a:ea typeface="+mj-ea"/>
              <a:cs typeface="+mj-cs"/>
              <a:sym typeface="Calibri"/>
            </a:endParaRPr>
          </a:p>
          <a:p>
            <a:r>
              <a:rPr lang="en-US" dirty="0"/>
              <a:t>Ultrafast, ~ 1 </a:t>
            </a:r>
            <a:r>
              <a:rPr lang="en-US" dirty="0" err="1"/>
              <a:t>ps</a:t>
            </a:r>
            <a:r>
              <a:rPr lang="en-US" dirty="0"/>
              <a:t> S → N switching by current I &gt; </a:t>
            </a:r>
            <a:r>
              <a:rPr lang="en-US" dirty="0" err="1"/>
              <a:t>Ic</a:t>
            </a:r>
            <a:r>
              <a:rPr lang="en-US" dirty="0"/>
              <a:t> – Slow, ~ 1 ns N → S switching back – ~100 person effort at IBM from 1970 to 1982 – No path identified to outperform transistors.</a:t>
            </a:r>
            <a:endParaRPr lang="en-US" sz="1200" b="0" i="0" dirty="0">
              <a:effectLst/>
              <a:latin typeface="+mj-lt"/>
              <a:ea typeface="+mj-ea"/>
              <a:cs typeface="+mj-cs"/>
              <a:sym typeface="Calibri"/>
            </a:endParaRPr>
          </a:p>
          <a:p>
            <a:r>
              <a:rPr lang="en-US" dirty="0"/>
              <a:t>Ultralow switching energy of ~10-19 J</a:t>
            </a:r>
            <a:endParaRPr lang="en-US" sz="1200" b="0" i="0" dirty="0">
              <a:effectLst/>
              <a:latin typeface="+mj-lt"/>
              <a:ea typeface="+mj-ea"/>
              <a:cs typeface="+mj-cs"/>
              <a:sym typeface="Calibri"/>
            </a:endParaRPr>
          </a:p>
          <a:p>
            <a:endParaRPr lang="en-US" sz="1200" b="0" i="0" dirty="0">
              <a:effectLst/>
              <a:latin typeface="+mj-lt"/>
              <a:ea typeface="+mj-ea"/>
              <a:cs typeface="+mj-cs"/>
              <a:sym typeface="Calibri"/>
            </a:endParaRPr>
          </a:p>
          <a:p>
            <a:r>
              <a:rPr lang="en-US" sz="1200" b="0" i="0" dirty="0">
                <a:effectLst/>
                <a:latin typeface="+mj-lt"/>
                <a:ea typeface="+mj-ea"/>
                <a:cs typeface="+mj-cs"/>
                <a:sym typeface="Calibri"/>
              </a:rPr>
              <a:t>SFQ comes with a different set of active (JJs) and passive (inductors) components and interconnection structures (Josephson Transmission Lines and Passive Transmission Lines) than CMOS.</a:t>
            </a:r>
          </a:p>
          <a:p>
            <a:endParaRPr lang="en-US" sz="1200" b="0" i="0" dirty="0">
              <a:effectLst/>
              <a:latin typeface="+mj-lt"/>
              <a:ea typeface="+mj-ea"/>
              <a:cs typeface="+mj-cs"/>
              <a:sym typeface="Calibri"/>
            </a:endParaRPr>
          </a:p>
          <a:p>
            <a:r>
              <a:rPr lang="en-US" sz="1200" b="0" i="0" dirty="0">
                <a:effectLst/>
                <a:latin typeface="+mj-lt"/>
                <a:ea typeface="+mj-ea"/>
                <a:cs typeface="+mj-cs"/>
                <a:sym typeface="Calibri"/>
              </a:rPr>
              <a:t>JJs are capable of ultrafast (as low as 1ps), low-energy (to the order of 10</a:t>
            </a:r>
            <a:r>
              <a:rPr lang="en-US" sz="1200" b="0" i="0" baseline="30000" dirty="0">
                <a:effectLst/>
                <a:latin typeface="+mj-lt"/>
                <a:ea typeface="+mj-ea"/>
                <a:cs typeface="+mj-cs"/>
                <a:sym typeface="Calibri"/>
              </a:rPr>
              <a:t>−19</a:t>
            </a:r>
            <a:r>
              <a:rPr lang="en-US" sz="1200" b="0" i="0" dirty="0">
                <a:effectLst/>
                <a:latin typeface="+mj-lt"/>
                <a:ea typeface="+mj-ea"/>
                <a:cs typeface="+mj-cs"/>
                <a:sym typeface="Calibri"/>
              </a:rPr>
              <a:t> J) switching by exploiting the Josephson effect: electron pairs tunnel through the barrier without any resistance up to a critical current. At the critical threshold, a JJ switches from its superconducting state to a resistive one and exhibits an electronic “kickback” in the form of magnetic quantum flux transfer – observable as a voltage pulse on the output. To enable stateful circuit operation the unit of </a:t>
            </a:r>
            <a:r>
              <a:rPr lang="en-US" sz="1200" b="0" i="0" dirty="0" err="1">
                <a:effectLst/>
                <a:latin typeface="+mj-lt"/>
                <a:ea typeface="+mj-ea"/>
                <a:cs typeface="+mj-cs"/>
                <a:sym typeface="Calibri"/>
              </a:rPr>
              <a:t>fl</a:t>
            </a:r>
            <a:r>
              <a:rPr lang="en-US" sz="1200" b="0" i="0" dirty="0">
                <a:effectLst/>
                <a:latin typeface="+mj-lt"/>
                <a:ea typeface="+mj-ea"/>
                <a:cs typeface="+mj-cs"/>
                <a:sym typeface="Calibri"/>
              </a:rPr>
              <a:t> </a:t>
            </a:r>
            <a:r>
              <a:rPr lang="en-US" sz="1200" b="0" i="0" dirty="0" err="1">
                <a:effectLst/>
                <a:latin typeface="+mj-lt"/>
                <a:ea typeface="+mj-ea"/>
                <a:cs typeface="+mj-cs"/>
                <a:sym typeface="Calibri"/>
              </a:rPr>
              <a:t>ux</a:t>
            </a:r>
            <a:r>
              <a:rPr lang="en-US" sz="1200" b="0" i="0" dirty="0">
                <a:effectLst/>
                <a:latin typeface="+mj-lt"/>
                <a:ea typeface="+mj-ea"/>
                <a:cs typeface="+mj-cs"/>
                <a:sym typeface="Calibri"/>
              </a:rPr>
              <a:t> can be temporarily stored in a composite device known as the superconducting quantum interference device (SQUID), which is built as a superconducting loop interrupted by two serial JJs and is common to many superconducting circuits.</a:t>
            </a:r>
          </a:p>
          <a:p>
            <a:endParaRPr lang="en-US" sz="1200" b="0" i="0" dirty="0">
              <a:effectLst/>
              <a:latin typeface="+mj-lt"/>
              <a:ea typeface="+mj-ea"/>
              <a:cs typeface="+mj-cs"/>
              <a:sym typeface="Calibri"/>
            </a:endParaRPr>
          </a:p>
          <a:p>
            <a:r>
              <a:rPr lang="en-US" sz="1200" b="0" i="0" dirty="0">
                <a:effectLst/>
                <a:latin typeface="+mj-lt"/>
                <a:ea typeface="+mj-ea"/>
                <a:cs typeface="+mj-cs"/>
                <a:sym typeface="Calibri"/>
              </a:rPr>
              <a:t>A Josephson junction is made by sandwiching a thin layer of a </a:t>
            </a:r>
            <a:r>
              <a:rPr lang="en-US" sz="1200" b="0" i="0" dirty="0" err="1">
                <a:effectLst/>
                <a:latin typeface="+mj-lt"/>
                <a:ea typeface="+mj-ea"/>
                <a:cs typeface="+mj-cs"/>
                <a:sym typeface="Calibri"/>
              </a:rPr>
              <a:t>nonsuperconducting</a:t>
            </a:r>
            <a:r>
              <a:rPr lang="en-US" sz="1200" b="0" i="0" dirty="0">
                <a:effectLst/>
                <a:latin typeface="+mj-lt"/>
                <a:ea typeface="+mj-ea"/>
                <a:cs typeface="+mj-cs"/>
                <a:sym typeface="Calibri"/>
              </a:rPr>
              <a:t> material between two layers of superconducting material. Josephson predicted that electrons could "tunnel" right through the </a:t>
            </a:r>
            <a:r>
              <a:rPr lang="en-US" sz="1200" b="0" i="0" dirty="0" err="1">
                <a:effectLst/>
                <a:latin typeface="+mj-lt"/>
                <a:ea typeface="+mj-ea"/>
                <a:cs typeface="+mj-cs"/>
                <a:sym typeface="Calibri"/>
              </a:rPr>
              <a:t>nonsuperconducting</a:t>
            </a:r>
            <a:r>
              <a:rPr lang="en-US" sz="1200" b="0" i="0" dirty="0">
                <a:effectLst/>
                <a:latin typeface="+mj-lt"/>
                <a:ea typeface="+mj-ea"/>
                <a:cs typeface="+mj-cs"/>
                <a:sym typeface="Calibri"/>
              </a:rPr>
              <a:t> barrier from one superconductor to another.</a:t>
            </a:r>
          </a:p>
          <a:p>
            <a:endParaRPr lang="en-US" sz="1200" b="0" i="0" dirty="0">
              <a:effectLst/>
              <a:latin typeface="+mj-lt"/>
              <a:ea typeface="+mj-ea"/>
              <a:cs typeface="+mj-cs"/>
              <a:sym typeface="Calibri"/>
            </a:endParaRPr>
          </a:p>
          <a:p>
            <a:pPr marL="0" marR="0" lvl="0" indent="0" defTabSz="457200" eaLnBrk="1" fontAlgn="auto" latinLnBrk="0" hangingPunct="1">
              <a:lnSpc>
                <a:spcPct val="100000"/>
              </a:lnSpc>
              <a:spcBef>
                <a:spcPts val="0"/>
              </a:spcBef>
              <a:spcAft>
                <a:spcPts val="0"/>
              </a:spcAft>
              <a:buClrTx/>
              <a:buSzTx/>
              <a:buFontTx/>
              <a:buNone/>
              <a:tabLst/>
              <a:defRPr/>
            </a:pPr>
            <a:r>
              <a:rPr lang="en-US" dirty="0"/>
              <a:t>Information is stored as a magnetic flux (absence or presence). Josephson effect: current flowing indefinitely long with no voltage.</a:t>
            </a:r>
          </a:p>
          <a:p>
            <a:pPr marL="0" marR="0" lvl="0" indent="0" defTabSz="457200" eaLnBrk="1" fontAlgn="auto" latinLnBrk="0" hangingPunct="1">
              <a:lnSpc>
                <a:spcPct val="100000"/>
              </a:lnSpc>
              <a:spcBef>
                <a:spcPts val="0"/>
              </a:spcBef>
              <a:spcAft>
                <a:spcPts val="0"/>
              </a:spcAft>
              <a:buClrTx/>
              <a:buSzTx/>
              <a:buFontTx/>
              <a:buNone/>
              <a:tabLst/>
              <a:defRPr/>
            </a:pPr>
            <a:endParaRPr lang="en-US" dirty="0"/>
          </a:p>
          <a:p>
            <a:pPr marL="0" marR="0" lvl="0" indent="0" defTabSz="457200" eaLnBrk="1" fontAlgn="auto" latinLnBrk="0" hangingPunct="1">
              <a:lnSpc>
                <a:spcPct val="100000"/>
              </a:lnSpc>
              <a:spcBef>
                <a:spcPts val="0"/>
              </a:spcBef>
              <a:spcAft>
                <a:spcPts val="0"/>
              </a:spcAft>
              <a:buClrTx/>
              <a:buSzTx/>
              <a:buFontTx/>
              <a:buNone/>
              <a:tabLst/>
              <a:defRPr/>
            </a:pPr>
            <a:r>
              <a:rPr lang="en-US" dirty="0"/>
              <a:t>In traditional SFQ circuits, Josephson Transmission Lines (JTLs) are commonly used for the interconnection of logic cells over short distances. More </a:t>
            </a:r>
            <a:r>
              <a:rPr lang="en-US" dirty="0" err="1"/>
              <a:t>specifi</a:t>
            </a:r>
            <a:r>
              <a:rPr lang="en-US" dirty="0"/>
              <a:t> </a:t>
            </a:r>
            <a:r>
              <a:rPr lang="en-US" dirty="0" err="1"/>
              <a:t>cally</a:t>
            </a:r>
            <a:r>
              <a:rPr lang="en-US" dirty="0"/>
              <a:t>, a JTL is a serial array of superconducting SQUIDs and operates in the following way. Because magnetic </a:t>
            </a:r>
            <a:r>
              <a:rPr lang="en-US" dirty="0" err="1"/>
              <a:t>fl</a:t>
            </a:r>
            <a:r>
              <a:rPr lang="en-US" dirty="0"/>
              <a:t> </a:t>
            </a:r>
            <a:r>
              <a:rPr lang="en-US" dirty="0" err="1"/>
              <a:t>ux</a:t>
            </a:r>
            <a:r>
              <a:rPr lang="en-US" dirty="0"/>
              <a:t> cannot be absorbed or dissipated by a superconducting circuit, an incident flux quantum is only allowed to pass along the JTL, and does so by switching each JJ in turn. </a:t>
            </a:r>
          </a:p>
        </p:txBody>
      </p:sp>
    </p:spTree>
    <p:extLst>
      <p:ext uri="{BB962C8B-B14F-4D97-AF65-F5344CB8AC3E}">
        <p14:creationId xmlns:p14="http://schemas.microsoft.com/office/powerpoint/2010/main" val="4057831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implementation of the </a:t>
            </a:r>
            <a:r>
              <a:rPr lang="en-US" dirty="0" err="1"/>
              <a:t>LastArrival</a:t>
            </a:r>
            <a:r>
              <a:rPr lang="en-US" dirty="0"/>
              <a:t> gate, a C-element is used – Figure 3 (iv). A C-element has two input ports and consists of two SQUIDs. In the circuit’s initial state, no persistent superconducting current is present in the quantizing loops. When an input arrives, the corresponding junction gets triggered but the generated pulse is not </a:t>
            </a:r>
            <a:r>
              <a:rPr lang="en-US" dirty="0" err="1"/>
              <a:t>suffi</a:t>
            </a:r>
            <a:r>
              <a:rPr lang="en-US" dirty="0"/>
              <a:t> </a:t>
            </a:r>
            <a:r>
              <a:rPr lang="en-US" dirty="0" err="1"/>
              <a:t>cient</a:t>
            </a:r>
            <a:r>
              <a:rPr lang="en-US" dirty="0"/>
              <a:t> to trigger an output pulse. When the second input pulse arrives, the total current exceeds the threshold of criticality, an output pulse gets emitted, and the element returns to its initial state. The order of input pulse arrivals does not matter.</a:t>
            </a:r>
          </a:p>
        </p:txBody>
      </p:sp>
    </p:spTree>
    <p:extLst>
      <p:ext uri="{BB962C8B-B14F-4D97-AF65-F5344CB8AC3E}">
        <p14:creationId xmlns:p14="http://schemas.microsoft.com/office/powerpoint/2010/main" val="879494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5" name="Shape 15"/>
          <p:cNvSpPr>
            <a:spLocks noGrp="1"/>
          </p:cNvSpPr>
          <p:nvPr>
            <p:ph type="title"/>
          </p:nvPr>
        </p:nvSpPr>
        <p:spPr>
          <a:xfrm>
            <a:off x="685800" y="2130425"/>
            <a:ext cx="7772400" cy="1470025"/>
          </a:xfrm>
          <a:prstGeom prst="rect">
            <a:avLst/>
          </a:prstGeom>
        </p:spPr>
        <p:txBody>
          <a:bodyPr anchor="ctr"/>
          <a:lstStyle>
            <a:lvl1pPr algn="ctr">
              <a:defRPr sz="2400" cap="none"/>
            </a:lvl1pPr>
          </a:lstStyle>
          <a:p>
            <a:r>
              <a:t>Title Text</a:t>
            </a:r>
          </a:p>
        </p:txBody>
      </p:sp>
      <p:sp>
        <p:nvSpPr>
          <p:cNvPr id="16" name="Shape 16"/>
          <p:cNvSpPr>
            <a:spLocks noGrp="1"/>
          </p:cNvSpPr>
          <p:nvPr>
            <p:ph type="body" sz="quarter" idx="1"/>
          </p:nvPr>
        </p:nvSpPr>
        <p:spPr>
          <a:xfrm>
            <a:off x="1371600" y="3886200"/>
            <a:ext cx="6400800" cy="1752600"/>
          </a:xfrm>
          <a:prstGeom prst="rect">
            <a:avLst/>
          </a:prstGeom>
        </p:spPr>
        <p:txBody>
          <a:bodyPr anchor="t"/>
          <a:lstStyle>
            <a:lvl1pPr algn="ctr">
              <a:spcBef>
                <a:spcPts val="500"/>
              </a:spcBef>
              <a:defRPr sz="2200"/>
            </a:lvl1pPr>
            <a:lvl2pPr algn="ctr">
              <a:spcBef>
                <a:spcPts val="500"/>
              </a:spcBef>
              <a:defRPr sz="2200"/>
            </a:lvl2pPr>
            <a:lvl3pPr algn="ctr">
              <a:spcBef>
                <a:spcPts val="500"/>
              </a:spcBef>
              <a:defRPr sz="2200"/>
            </a:lvl3pPr>
            <a:lvl4pPr algn="ctr">
              <a:spcBef>
                <a:spcPts val="500"/>
              </a:spcBef>
              <a:defRPr sz="2200"/>
            </a:lvl4pPr>
            <a:lvl5pPr algn="ctr">
              <a:spcBef>
                <a:spcPts val="500"/>
              </a:spcBef>
              <a:defRPr sz="2200"/>
            </a:lvl5pPr>
          </a:lstStyle>
          <a:p>
            <a:r>
              <a:t>Body Level One</a:t>
            </a:r>
          </a:p>
          <a:p>
            <a:pPr lvl="1"/>
            <a:r>
              <a:t>Body Level Two</a:t>
            </a:r>
          </a:p>
          <a:p>
            <a:pPr lvl="2"/>
            <a:r>
              <a:t>Body Level Three</a:t>
            </a:r>
          </a:p>
          <a:p>
            <a:pPr lvl="3"/>
            <a:r>
              <a:t>Body Level Four</a:t>
            </a:r>
          </a:p>
          <a:p>
            <a:pPr lvl="4"/>
            <a:r>
              <a:t>Body Level Five</a:t>
            </a:r>
          </a:p>
        </p:txBody>
      </p:sp>
      <p:sp>
        <p:nvSpPr>
          <p:cNvPr id="17" name="Shape 1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4" name="Shape 24"/>
          <p:cNvSpPr>
            <a:spLocks noGrp="1"/>
          </p:cNvSpPr>
          <p:nvPr>
            <p:ph type="title"/>
          </p:nvPr>
        </p:nvSpPr>
        <p:spPr>
          <a:xfrm>
            <a:off x="1600200" y="76200"/>
            <a:ext cx="5943600" cy="762000"/>
          </a:xfrm>
          <a:prstGeom prst="rect">
            <a:avLst/>
          </a:prstGeom>
        </p:spPr>
        <p:txBody>
          <a:bodyPr anchor="ctr"/>
          <a:lstStyle>
            <a:lvl1pPr algn="ctr">
              <a:defRPr sz="2400" cap="none"/>
            </a:lvl1pPr>
          </a:lstStyle>
          <a:p>
            <a:r>
              <a:t>Title Text</a:t>
            </a:r>
          </a:p>
        </p:txBody>
      </p:sp>
      <p:sp>
        <p:nvSpPr>
          <p:cNvPr id="25" name="Shape 25"/>
          <p:cNvSpPr>
            <a:spLocks noGrp="1"/>
          </p:cNvSpPr>
          <p:nvPr>
            <p:ph type="body" idx="1"/>
          </p:nvPr>
        </p:nvSpPr>
        <p:spPr>
          <a:xfrm>
            <a:off x="152400" y="1143000"/>
            <a:ext cx="8839200" cy="5334000"/>
          </a:xfrm>
          <a:prstGeom prst="rect">
            <a:avLst/>
          </a:prstGeom>
        </p:spPr>
        <p:txBody>
          <a:bodyPr anchor="t"/>
          <a:lstStyle>
            <a:lvl1pPr marL="342900" indent="-342900">
              <a:spcBef>
                <a:spcPts val="500"/>
              </a:spcBef>
              <a:buClr>
                <a:srgbClr val="3406E9"/>
              </a:buClr>
              <a:buSzPct val="100000"/>
              <a:buFont typeface="Wingdings 2"/>
              <a:buChar char="⧫"/>
              <a:defRPr sz="2200"/>
            </a:lvl1pPr>
            <a:lvl2pPr marL="899001" indent="-441800">
              <a:spcBef>
                <a:spcPts val="500"/>
              </a:spcBef>
              <a:buClr>
                <a:srgbClr val="3406E9"/>
              </a:buClr>
              <a:buSzPct val="100000"/>
              <a:buFont typeface="Wingdings 2"/>
              <a:buChar char="▪"/>
              <a:defRPr sz="2200"/>
            </a:lvl2pPr>
            <a:lvl3pPr marL="1252537" indent="-279400">
              <a:spcBef>
                <a:spcPts val="500"/>
              </a:spcBef>
              <a:buClr>
                <a:srgbClr val="3406E9"/>
              </a:buClr>
              <a:buSzPct val="100000"/>
              <a:buFont typeface="Wingdings 2"/>
              <a:buChar char="▪"/>
              <a:defRPr sz="2200"/>
            </a:lvl3pPr>
            <a:lvl4pPr marL="1781967" indent="-462756">
              <a:spcBef>
                <a:spcPts val="500"/>
              </a:spcBef>
              <a:buClr>
                <a:srgbClr val="3406E9"/>
              </a:buClr>
              <a:buSzPct val="100000"/>
              <a:buFont typeface="Wingdings 2"/>
              <a:buChar char="—"/>
              <a:defRPr sz="2200"/>
            </a:lvl4pPr>
            <a:lvl5pPr marL="2083435" indent="-251460">
              <a:spcBef>
                <a:spcPts val="500"/>
              </a:spcBef>
              <a:buClr>
                <a:srgbClr val="3406E9"/>
              </a:buClr>
              <a:buSzPct val="100000"/>
              <a:buFont typeface="Wingdings 2"/>
              <a:buChar char="◗"/>
              <a:defRPr sz="2200"/>
            </a:lvl5pPr>
          </a:lstStyle>
          <a:p>
            <a:r>
              <a:t>Body Level One</a:t>
            </a:r>
          </a:p>
          <a:p>
            <a:pPr lvl="1"/>
            <a:r>
              <a:t>Body Level Two</a:t>
            </a:r>
          </a:p>
          <a:p>
            <a:pPr lvl="2"/>
            <a:r>
              <a:t>Body Level Three</a:t>
            </a:r>
          </a:p>
          <a:p>
            <a:pPr lvl="3"/>
            <a:r>
              <a:t>Body Level Four</a:t>
            </a:r>
          </a:p>
          <a:p>
            <a:pPr lvl="4"/>
            <a:r>
              <a:t>Body Level Five</a:t>
            </a:r>
          </a:p>
        </p:txBody>
      </p:sp>
      <p:sp>
        <p:nvSpPr>
          <p:cNvPr id="26" name="Shape 2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2" name="Shape 42"/>
          <p:cNvSpPr>
            <a:spLocks noGrp="1"/>
          </p:cNvSpPr>
          <p:nvPr>
            <p:ph type="title"/>
          </p:nvPr>
        </p:nvSpPr>
        <p:spPr>
          <a:xfrm>
            <a:off x="1600200" y="76200"/>
            <a:ext cx="5943600" cy="762000"/>
          </a:xfrm>
          <a:prstGeom prst="rect">
            <a:avLst/>
          </a:prstGeom>
        </p:spPr>
        <p:txBody>
          <a:bodyPr anchor="ctr"/>
          <a:lstStyle>
            <a:lvl1pPr algn="ctr">
              <a:defRPr sz="2400" cap="none"/>
            </a:lvl1pPr>
          </a:lstStyle>
          <a:p>
            <a:r>
              <a:t>Title Text</a:t>
            </a:r>
          </a:p>
        </p:txBody>
      </p:sp>
      <p:sp>
        <p:nvSpPr>
          <p:cNvPr id="43" name="Shape 43"/>
          <p:cNvSpPr>
            <a:spLocks noGrp="1"/>
          </p:cNvSpPr>
          <p:nvPr>
            <p:ph type="body" sz="half" idx="1"/>
          </p:nvPr>
        </p:nvSpPr>
        <p:spPr>
          <a:xfrm>
            <a:off x="152400" y="1143000"/>
            <a:ext cx="4343400" cy="5334000"/>
          </a:xfrm>
          <a:prstGeom prst="rect">
            <a:avLst/>
          </a:prstGeom>
        </p:spPr>
        <p:txBody>
          <a:bodyPr anchor="t"/>
          <a:lstStyle>
            <a:lvl1pPr marL="342900" indent="-342900">
              <a:spcBef>
                <a:spcPts val="600"/>
              </a:spcBef>
              <a:buClr>
                <a:srgbClr val="3406E9"/>
              </a:buClr>
              <a:buSzPct val="100000"/>
              <a:buFont typeface="Wingdings 2"/>
              <a:buChar char="⧫"/>
              <a:defRPr sz="2800"/>
            </a:lvl1pPr>
            <a:lvl2pPr marL="925777" indent="-468577">
              <a:spcBef>
                <a:spcPts val="600"/>
              </a:spcBef>
              <a:buClr>
                <a:srgbClr val="3406E9"/>
              </a:buClr>
              <a:buSzPct val="100000"/>
              <a:buFont typeface="Wingdings 2"/>
              <a:buChar char="▪"/>
              <a:defRPr sz="2800"/>
            </a:lvl2pPr>
            <a:lvl3pPr marL="1293176" indent="-320038">
              <a:spcBef>
                <a:spcPts val="600"/>
              </a:spcBef>
              <a:buClr>
                <a:srgbClr val="3406E9"/>
              </a:buClr>
              <a:buSzPct val="100000"/>
              <a:buFont typeface="Wingdings 2"/>
              <a:buChar char="▪"/>
              <a:defRPr sz="2800"/>
            </a:lvl3pPr>
            <a:lvl4pPr marL="1842735" indent="-523522">
              <a:spcBef>
                <a:spcPts val="600"/>
              </a:spcBef>
              <a:buClr>
                <a:srgbClr val="3406E9"/>
              </a:buClr>
              <a:buSzPct val="100000"/>
              <a:buFont typeface="Wingdings 2"/>
              <a:buChar char="—"/>
              <a:defRPr sz="2800"/>
            </a:lvl4pPr>
            <a:lvl5pPr marL="2187575" indent="-355600">
              <a:spcBef>
                <a:spcPts val="600"/>
              </a:spcBef>
              <a:buClr>
                <a:srgbClr val="3406E9"/>
              </a:buClr>
              <a:buSzPct val="100000"/>
              <a:buFont typeface="Wingdings 2"/>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44" name="Shape 4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68" name="Shape 68"/>
          <p:cNvSpPr>
            <a:spLocks noGrp="1"/>
          </p:cNvSpPr>
          <p:nvPr>
            <p:ph type="title"/>
          </p:nvPr>
        </p:nvSpPr>
        <p:spPr>
          <a:xfrm>
            <a:off x="457200" y="273050"/>
            <a:ext cx="3008316" cy="1162050"/>
          </a:xfrm>
          <a:prstGeom prst="rect">
            <a:avLst/>
          </a:prstGeom>
        </p:spPr>
        <p:txBody>
          <a:bodyPr anchor="b"/>
          <a:lstStyle>
            <a:lvl1pPr>
              <a:defRPr sz="2000" cap="none"/>
            </a:lvl1pPr>
          </a:lstStyle>
          <a:p>
            <a:r>
              <a:t>Title Text</a:t>
            </a:r>
          </a:p>
        </p:txBody>
      </p:sp>
      <p:sp>
        <p:nvSpPr>
          <p:cNvPr id="69" name="Shape 69"/>
          <p:cNvSpPr>
            <a:spLocks noGrp="1"/>
          </p:cNvSpPr>
          <p:nvPr>
            <p:ph type="body" idx="1"/>
          </p:nvPr>
        </p:nvSpPr>
        <p:spPr>
          <a:xfrm>
            <a:off x="3575050" y="273050"/>
            <a:ext cx="5111750" cy="5853113"/>
          </a:xfrm>
          <a:prstGeom prst="rect">
            <a:avLst/>
          </a:prstGeom>
        </p:spPr>
        <p:txBody>
          <a:bodyPr anchor="t"/>
          <a:lstStyle>
            <a:lvl1pPr marL="342900" indent="-342900">
              <a:spcBef>
                <a:spcPts val="700"/>
              </a:spcBef>
              <a:buClr>
                <a:srgbClr val="3406E9"/>
              </a:buClr>
              <a:buSzPct val="100000"/>
              <a:buFont typeface="Wingdings 2"/>
              <a:buChar char="⧫"/>
              <a:defRPr sz="3200"/>
            </a:lvl1pPr>
            <a:lvl2pPr marL="916214" indent="-459013">
              <a:spcBef>
                <a:spcPts val="700"/>
              </a:spcBef>
              <a:buClr>
                <a:srgbClr val="3406E9"/>
              </a:buClr>
              <a:buSzPct val="100000"/>
              <a:buFont typeface="Wingdings 2"/>
              <a:buChar char="▪"/>
              <a:defRPr sz="3200"/>
            </a:lvl2pPr>
            <a:lvl3pPr marL="1277937" indent="-304800">
              <a:spcBef>
                <a:spcPts val="700"/>
              </a:spcBef>
              <a:buClr>
                <a:srgbClr val="3406E9"/>
              </a:buClr>
              <a:buSzPct val="100000"/>
              <a:buFont typeface="Wingdings 2"/>
              <a:buChar char="▪"/>
              <a:defRPr sz="3200"/>
            </a:lvl3pPr>
            <a:lvl4pPr marL="1857693" indent="-538480">
              <a:spcBef>
                <a:spcPts val="700"/>
              </a:spcBef>
              <a:buClr>
                <a:srgbClr val="3406E9"/>
              </a:buClr>
              <a:buSzPct val="100000"/>
              <a:buFont typeface="Wingdings 2"/>
              <a:buChar char="—"/>
              <a:defRPr sz="3200"/>
            </a:lvl4pPr>
            <a:lvl5pPr marL="2197735" indent="-365760">
              <a:spcBef>
                <a:spcPts val="700"/>
              </a:spcBef>
              <a:buClr>
                <a:srgbClr val="3406E9"/>
              </a:buClr>
              <a:buSzPct val="100000"/>
              <a:buFont typeface="Wingdings 2"/>
              <a:buChar char="◗"/>
              <a:defRPr sz="3200"/>
            </a:lvl5pPr>
          </a:lstStyle>
          <a:p>
            <a:r>
              <a:t>Body Level One</a:t>
            </a:r>
          </a:p>
          <a:p>
            <a:pPr lvl="1"/>
            <a:r>
              <a:t>Body Level Two</a:t>
            </a:r>
          </a:p>
          <a:p>
            <a:pPr lvl="2"/>
            <a:r>
              <a:t>Body Level Three</a:t>
            </a:r>
          </a:p>
          <a:p>
            <a:pPr lvl="3"/>
            <a:r>
              <a:t>Body Level Four</a:t>
            </a:r>
          </a:p>
          <a:p>
            <a:pPr lvl="4"/>
            <a:r>
              <a:t>Body Level Five</a:t>
            </a:r>
          </a:p>
        </p:txBody>
      </p:sp>
      <p:sp>
        <p:nvSpPr>
          <p:cNvPr id="70" name="Shape 70"/>
          <p:cNvSpPr>
            <a:spLocks noGrp="1"/>
          </p:cNvSpPr>
          <p:nvPr>
            <p:ph type="body" sz="half" idx="13"/>
          </p:nvPr>
        </p:nvSpPr>
        <p:spPr>
          <a:xfrm>
            <a:off x="457198" y="1435100"/>
            <a:ext cx="3008317" cy="4691063"/>
          </a:xfrm>
          <a:prstGeom prst="rect">
            <a:avLst/>
          </a:prstGeom>
        </p:spPr>
        <p:txBody>
          <a:bodyPr anchor="t"/>
          <a:lstStyle/>
          <a:p>
            <a:endParaRPr/>
          </a:p>
        </p:txBody>
      </p:sp>
      <p:sp>
        <p:nvSpPr>
          <p:cNvPr id="71" name="Shape 7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78" name="Shape 78"/>
          <p:cNvSpPr>
            <a:spLocks noGrp="1"/>
          </p:cNvSpPr>
          <p:nvPr>
            <p:ph type="title"/>
          </p:nvPr>
        </p:nvSpPr>
        <p:spPr>
          <a:xfrm>
            <a:off x="1792288" y="4800600"/>
            <a:ext cx="5486404" cy="566738"/>
          </a:xfrm>
          <a:prstGeom prst="rect">
            <a:avLst/>
          </a:prstGeom>
        </p:spPr>
        <p:txBody>
          <a:bodyPr anchor="b"/>
          <a:lstStyle>
            <a:lvl1pPr>
              <a:defRPr sz="2000" cap="none"/>
            </a:lvl1pPr>
          </a:lstStyle>
          <a:p>
            <a:r>
              <a:t>Title Text</a:t>
            </a:r>
          </a:p>
        </p:txBody>
      </p:sp>
      <p:sp>
        <p:nvSpPr>
          <p:cNvPr id="79" name="Shape 79"/>
          <p:cNvSpPr>
            <a:spLocks noGrp="1"/>
          </p:cNvSpPr>
          <p:nvPr>
            <p:ph type="pic" sz="half" idx="13"/>
          </p:nvPr>
        </p:nvSpPr>
        <p:spPr>
          <a:xfrm>
            <a:off x="1792288" y="612775"/>
            <a:ext cx="5486404" cy="4114800"/>
          </a:xfrm>
          <a:prstGeom prst="rect">
            <a:avLst/>
          </a:prstGeom>
        </p:spPr>
        <p:txBody>
          <a:bodyPr lIns="91439" tIns="45719" rIns="91439" bIns="45719" anchor="t">
            <a:noAutofit/>
          </a:bodyPr>
          <a:lstStyle/>
          <a:p>
            <a:endParaRPr/>
          </a:p>
        </p:txBody>
      </p:sp>
      <p:sp>
        <p:nvSpPr>
          <p:cNvPr id="80" name="Shape 80"/>
          <p:cNvSpPr>
            <a:spLocks noGrp="1"/>
          </p:cNvSpPr>
          <p:nvPr>
            <p:ph type="body" sz="quarter" idx="1"/>
          </p:nvPr>
        </p:nvSpPr>
        <p:spPr>
          <a:xfrm>
            <a:off x="1792288" y="5367337"/>
            <a:ext cx="5486404" cy="804866"/>
          </a:xfrm>
          <a:prstGeom prst="rect">
            <a:avLst/>
          </a:prstGeom>
        </p:spPr>
        <p:txBody>
          <a:bodyPr anchor="t"/>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r>
              <a:t>Body Level One</a:t>
            </a:r>
          </a:p>
          <a:p>
            <a:pPr lvl="1"/>
            <a:r>
              <a:t>Body Level Two</a:t>
            </a:r>
          </a:p>
          <a:p>
            <a:pPr lvl="2"/>
            <a:r>
              <a:t>Body Level Three</a:t>
            </a:r>
          </a:p>
          <a:p>
            <a:pPr lvl="3"/>
            <a:r>
              <a:t>Body Level Four</a:t>
            </a:r>
          </a:p>
          <a:p>
            <a:pPr lvl="4"/>
            <a:r>
              <a:t>Body Level Five</a:t>
            </a:r>
          </a:p>
        </p:txBody>
      </p:sp>
      <p:sp>
        <p:nvSpPr>
          <p:cNvPr id="81" name="Shape 8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88" name="Shape 88"/>
          <p:cNvSpPr>
            <a:spLocks noGrp="1"/>
          </p:cNvSpPr>
          <p:nvPr>
            <p:ph type="title"/>
          </p:nvPr>
        </p:nvSpPr>
        <p:spPr>
          <a:xfrm>
            <a:off x="1600200" y="76200"/>
            <a:ext cx="5943600" cy="762000"/>
          </a:xfrm>
          <a:prstGeom prst="rect">
            <a:avLst/>
          </a:prstGeom>
        </p:spPr>
        <p:txBody>
          <a:bodyPr anchor="ctr"/>
          <a:lstStyle>
            <a:lvl1pPr algn="ctr">
              <a:defRPr sz="2400" cap="none"/>
            </a:lvl1pPr>
          </a:lstStyle>
          <a:p>
            <a:r>
              <a:t>Title Text</a:t>
            </a:r>
          </a:p>
        </p:txBody>
      </p:sp>
      <p:sp>
        <p:nvSpPr>
          <p:cNvPr id="89" name="Shape 89"/>
          <p:cNvSpPr>
            <a:spLocks noGrp="1"/>
          </p:cNvSpPr>
          <p:nvPr>
            <p:ph type="body" idx="1"/>
          </p:nvPr>
        </p:nvSpPr>
        <p:spPr>
          <a:xfrm>
            <a:off x="152400" y="1143000"/>
            <a:ext cx="8839200" cy="5334000"/>
          </a:xfrm>
          <a:prstGeom prst="rect">
            <a:avLst/>
          </a:prstGeom>
        </p:spPr>
        <p:txBody>
          <a:bodyPr anchor="t"/>
          <a:lstStyle>
            <a:lvl1pPr marL="342900" indent="-342900">
              <a:spcBef>
                <a:spcPts val="500"/>
              </a:spcBef>
              <a:buClr>
                <a:srgbClr val="3406E9"/>
              </a:buClr>
              <a:buSzPct val="100000"/>
              <a:buFont typeface="Wingdings 2"/>
              <a:buChar char="⧫"/>
              <a:defRPr sz="2200"/>
            </a:lvl1pPr>
            <a:lvl2pPr marL="899001" indent="-441800">
              <a:spcBef>
                <a:spcPts val="500"/>
              </a:spcBef>
              <a:buClr>
                <a:srgbClr val="3406E9"/>
              </a:buClr>
              <a:buSzPct val="100000"/>
              <a:buFont typeface="Wingdings 2"/>
              <a:buChar char="▪"/>
              <a:defRPr sz="2200"/>
            </a:lvl2pPr>
            <a:lvl3pPr marL="1252537" indent="-279400">
              <a:spcBef>
                <a:spcPts val="500"/>
              </a:spcBef>
              <a:buClr>
                <a:srgbClr val="3406E9"/>
              </a:buClr>
              <a:buSzPct val="100000"/>
              <a:buFont typeface="Wingdings 2"/>
              <a:buChar char="▪"/>
              <a:defRPr sz="2200"/>
            </a:lvl3pPr>
            <a:lvl4pPr marL="1781967" indent="-462756">
              <a:spcBef>
                <a:spcPts val="500"/>
              </a:spcBef>
              <a:buClr>
                <a:srgbClr val="3406E9"/>
              </a:buClr>
              <a:buSzPct val="100000"/>
              <a:buFont typeface="Wingdings 2"/>
              <a:buChar char="—"/>
              <a:defRPr sz="2200"/>
            </a:lvl4pPr>
            <a:lvl5pPr marL="2083435" indent="-251460">
              <a:spcBef>
                <a:spcPts val="500"/>
              </a:spcBef>
              <a:buClr>
                <a:srgbClr val="3406E9"/>
              </a:buClr>
              <a:buSzPct val="100000"/>
              <a:buFont typeface="Wingdings 2"/>
              <a:buChar char="◗"/>
              <a:defRPr sz="2200"/>
            </a:lvl5pPr>
          </a:lstStyle>
          <a:p>
            <a:r>
              <a:t>Body Level One</a:t>
            </a:r>
          </a:p>
          <a:p>
            <a:pPr lvl="1"/>
            <a:r>
              <a:t>Body Level Two</a:t>
            </a:r>
          </a:p>
          <a:p>
            <a:pPr lvl="2"/>
            <a:r>
              <a:t>Body Level Three</a:t>
            </a:r>
          </a:p>
          <a:p>
            <a:pPr lvl="3"/>
            <a:r>
              <a:t>Body Level Four</a:t>
            </a:r>
          </a:p>
          <a:p>
            <a:pPr lvl="4"/>
            <a:r>
              <a:t>Body Level Five</a:t>
            </a:r>
          </a:p>
        </p:txBody>
      </p:sp>
      <p:sp>
        <p:nvSpPr>
          <p:cNvPr id="90" name="Shape 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97" name="Shape 97"/>
          <p:cNvSpPr>
            <a:spLocks noGrp="1"/>
          </p:cNvSpPr>
          <p:nvPr>
            <p:ph type="title"/>
          </p:nvPr>
        </p:nvSpPr>
        <p:spPr>
          <a:xfrm>
            <a:off x="6781800" y="76200"/>
            <a:ext cx="2209800" cy="6400800"/>
          </a:xfrm>
          <a:prstGeom prst="rect">
            <a:avLst/>
          </a:prstGeom>
        </p:spPr>
        <p:txBody>
          <a:bodyPr anchor="ctr"/>
          <a:lstStyle>
            <a:lvl1pPr algn="ctr">
              <a:defRPr sz="2400" cap="none"/>
            </a:lvl1pPr>
          </a:lstStyle>
          <a:p>
            <a:r>
              <a:t>Title Text</a:t>
            </a:r>
          </a:p>
        </p:txBody>
      </p:sp>
      <p:sp>
        <p:nvSpPr>
          <p:cNvPr id="98" name="Shape 98"/>
          <p:cNvSpPr>
            <a:spLocks noGrp="1"/>
          </p:cNvSpPr>
          <p:nvPr>
            <p:ph type="body" idx="1"/>
          </p:nvPr>
        </p:nvSpPr>
        <p:spPr>
          <a:xfrm>
            <a:off x="152400" y="76200"/>
            <a:ext cx="6477000" cy="6400800"/>
          </a:xfrm>
          <a:prstGeom prst="rect">
            <a:avLst/>
          </a:prstGeom>
        </p:spPr>
        <p:txBody>
          <a:bodyPr anchor="t"/>
          <a:lstStyle>
            <a:lvl1pPr marL="342900" indent="-342900">
              <a:spcBef>
                <a:spcPts val="500"/>
              </a:spcBef>
              <a:buClr>
                <a:srgbClr val="3406E9"/>
              </a:buClr>
              <a:buSzPct val="100000"/>
              <a:buFont typeface="Wingdings 2"/>
              <a:buChar char="⧫"/>
              <a:defRPr sz="2200"/>
            </a:lvl1pPr>
            <a:lvl2pPr marL="899001" indent="-441800">
              <a:spcBef>
                <a:spcPts val="500"/>
              </a:spcBef>
              <a:buClr>
                <a:srgbClr val="3406E9"/>
              </a:buClr>
              <a:buSzPct val="100000"/>
              <a:buFont typeface="Wingdings 2"/>
              <a:buChar char="▪"/>
              <a:defRPr sz="2200"/>
            </a:lvl2pPr>
            <a:lvl3pPr marL="1252537" indent="-279400">
              <a:spcBef>
                <a:spcPts val="500"/>
              </a:spcBef>
              <a:buClr>
                <a:srgbClr val="3406E9"/>
              </a:buClr>
              <a:buSzPct val="100000"/>
              <a:buFont typeface="Wingdings 2"/>
              <a:buChar char="▪"/>
              <a:defRPr sz="2200"/>
            </a:lvl3pPr>
            <a:lvl4pPr marL="1781967" indent="-462756">
              <a:spcBef>
                <a:spcPts val="500"/>
              </a:spcBef>
              <a:buClr>
                <a:srgbClr val="3406E9"/>
              </a:buClr>
              <a:buSzPct val="100000"/>
              <a:buFont typeface="Wingdings 2"/>
              <a:buChar char="—"/>
              <a:defRPr sz="2200"/>
            </a:lvl4pPr>
            <a:lvl5pPr marL="2083435" indent="-251460">
              <a:spcBef>
                <a:spcPts val="500"/>
              </a:spcBef>
              <a:buClr>
                <a:srgbClr val="3406E9"/>
              </a:buClr>
              <a:buSzPct val="100000"/>
              <a:buFont typeface="Wingdings 2"/>
              <a:buChar char="◗"/>
              <a:defRPr sz="2200"/>
            </a:lvl5pPr>
          </a:lstStyle>
          <a:p>
            <a:r>
              <a:t>Body Level One</a:t>
            </a:r>
          </a:p>
          <a:p>
            <a:pPr lvl="1"/>
            <a:r>
              <a:t>Body Level Two</a:t>
            </a:r>
          </a:p>
          <a:p>
            <a:pPr lvl="2"/>
            <a:r>
              <a:t>Body Level Three</a:t>
            </a:r>
          </a:p>
          <a:p>
            <a:pPr lvl="3"/>
            <a:r>
              <a:t>Body Level Four</a:t>
            </a:r>
          </a:p>
          <a:p>
            <a:pPr lvl="4"/>
            <a:r>
              <a:t>Body Level Five</a:t>
            </a:r>
          </a:p>
        </p:txBody>
      </p:sp>
      <p:sp>
        <p:nvSpPr>
          <p:cNvPr id="99" name="Shape 9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Chart">
    <p:spTree>
      <p:nvGrpSpPr>
        <p:cNvPr id="1" name=""/>
        <p:cNvGrpSpPr/>
        <p:nvPr/>
      </p:nvGrpSpPr>
      <p:grpSpPr>
        <a:xfrm>
          <a:off x="0" y="0"/>
          <a:ext cx="0" cy="0"/>
          <a:chOff x="0" y="0"/>
          <a:chExt cx="0" cy="0"/>
        </a:xfrm>
      </p:grpSpPr>
      <p:sp>
        <p:nvSpPr>
          <p:cNvPr id="106" name="Shape 106"/>
          <p:cNvSpPr>
            <a:spLocks noGrp="1"/>
          </p:cNvSpPr>
          <p:nvPr>
            <p:ph type="title"/>
          </p:nvPr>
        </p:nvSpPr>
        <p:spPr>
          <a:xfrm>
            <a:off x="455612" y="273050"/>
            <a:ext cx="8237540" cy="889000"/>
          </a:xfrm>
          <a:prstGeom prst="rect">
            <a:avLst/>
          </a:prstGeom>
        </p:spPr>
        <p:txBody>
          <a:bodyPr anchor="ctr"/>
          <a:lstStyle>
            <a:lvl1pPr algn="ctr">
              <a:defRPr sz="2400" cap="none"/>
            </a:lvl1pPr>
          </a:lstStyle>
          <a:p>
            <a:r>
              <a:t>Title Text</a:t>
            </a:r>
          </a:p>
        </p:txBody>
      </p:sp>
      <p:sp>
        <p:nvSpPr>
          <p:cNvPr id="107" name="Shape 107"/>
          <p:cNvSpPr>
            <a:spLocks noGrp="1"/>
          </p:cNvSpPr>
          <p:nvPr>
            <p:ph type="sldNum" sz="quarter" idx="2"/>
          </p:nvPr>
        </p:nvSpPr>
        <p:spPr>
          <a:xfrm>
            <a:off x="8600602" y="6415661"/>
            <a:ext cx="499672" cy="523237"/>
          </a:xfrm>
          <a:prstGeom prst="rect">
            <a:avLst/>
          </a:prstGeom>
        </p:spPr>
        <p:txBody>
          <a:bodyPr anchor="t"/>
          <a:lstStyle>
            <a:lvl1pPr algn="l">
              <a:defRPr sz="2800"/>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flipH="1" flipV="1">
            <a:off x="-3" y="6629397"/>
            <a:ext cx="9144004" cy="6"/>
          </a:xfrm>
          <a:prstGeom prst="line">
            <a:avLst/>
          </a:prstGeom>
          <a:ln w="76200">
            <a:solidFill>
              <a:srgbClr val="00279F"/>
            </a:solidFill>
          </a:ln>
        </p:spPr>
        <p:txBody>
          <a:bodyPr lIns="45718" tIns="45718" rIns="45718" bIns="45718"/>
          <a:lstStyle/>
          <a:p>
            <a:endParaRPr/>
          </a:p>
        </p:txBody>
      </p:sp>
      <p:sp>
        <p:nvSpPr>
          <p:cNvPr id="3" name="Shape 3"/>
          <p:cNvSpPr/>
          <p:nvPr/>
        </p:nvSpPr>
        <p:spPr>
          <a:xfrm flipH="1" flipV="1">
            <a:off x="-4" y="990599"/>
            <a:ext cx="9144005" cy="3"/>
          </a:xfrm>
          <a:prstGeom prst="line">
            <a:avLst/>
          </a:prstGeom>
          <a:ln w="77788">
            <a:solidFill>
              <a:srgbClr val="00279F"/>
            </a:solidFill>
          </a:ln>
        </p:spPr>
        <p:txBody>
          <a:bodyPr lIns="45718" tIns="45718" rIns="45718" bIns="45718"/>
          <a:lstStyle/>
          <a:p>
            <a:endParaRPr/>
          </a:p>
        </p:txBody>
      </p:sp>
      <p:pic>
        <p:nvPicPr>
          <p:cNvPr id="4" name="image1.png"/>
          <p:cNvPicPr>
            <a:picLocks noChangeAspect="1"/>
          </p:cNvPicPr>
          <p:nvPr/>
        </p:nvPicPr>
        <p:blipFill>
          <a:blip r:embed="rId10"/>
          <a:stretch>
            <a:fillRect/>
          </a:stretch>
        </p:blipFill>
        <p:spPr>
          <a:xfrm>
            <a:off x="7772400" y="76200"/>
            <a:ext cx="1295400" cy="800100"/>
          </a:xfrm>
          <a:prstGeom prst="rect">
            <a:avLst/>
          </a:prstGeom>
          <a:ln w="12700">
            <a:miter lim="400000"/>
          </a:ln>
        </p:spPr>
      </p:pic>
      <p:sp>
        <p:nvSpPr>
          <p:cNvPr id="6" name="Shape 6"/>
          <p:cNvSpPr>
            <a:spLocks noGrp="1"/>
          </p:cNvSpPr>
          <p:nvPr>
            <p:ph type="title"/>
          </p:nvPr>
        </p:nvSpPr>
        <p:spPr>
          <a:xfrm>
            <a:off x="722312" y="4406900"/>
            <a:ext cx="7772401" cy="1362075"/>
          </a:xfrm>
          <a:prstGeom prst="rect">
            <a:avLst/>
          </a:prstGeom>
          <a:ln w="12700">
            <a:miter lim="400000"/>
          </a:ln>
          <a:extLst>
            <a:ext uri="{C572A759-6A51-4108-AA02-DFA0A04FC94B}">
              <ma14:wrappingTextBoxFlag xmlns:ma14="http://schemas.microsoft.com/office/mac/drawingml/2011/main" xmlns="" val="1"/>
            </a:ext>
          </a:extLst>
        </p:spPr>
        <p:txBody>
          <a:bodyPr lIns="44450" tIns="44450" rIns="44450" bIns="44450">
            <a:normAutofit/>
          </a:bodyPr>
          <a:lstStyle/>
          <a:p>
            <a:r>
              <a:t>Title Text</a:t>
            </a:r>
          </a:p>
        </p:txBody>
      </p:sp>
      <p:sp>
        <p:nvSpPr>
          <p:cNvPr id="7" name="Shape 7"/>
          <p:cNvSpPr>
            <a:spLocks noGrp="1"/>
          </p:cNvSpPr>
          <p:nvPr>
            <p:ph type="body" idx="1"/>
          </p:nvPr>
        </p:nvSpPr>
        <p:spPr>
          <a:xfrm>
            <a:off x="722312" y="2906713"/>
            <a:ext cx="7772401" cy="1500191"/>
          </a:xfrm>
          <a:prstGeom prst="rect">
            <a:avLst/>
          </a:prstGeom>
          <a:ln w="12700">
            <a:miter lim="400000"/>
          </a:ln>
          <a:extLst>
            <a:ext uri="{C572A759-6A51-4108-AA02-DFA0A04FC94B}">
              <ma14:wrappingTextBoxFlag xmlns:ma14="http://schemas.microsoft.com/office/mac/drawingml/2011/main" xmlns="" val="1"/>
            </a:ext>
          </a:extLst>
        </p:spPr>
        <p:txBody>
          <a:bodyPr lIns="44450" tIns="44450" rIns="44450" bIns="44450" anchor="b">
            <a:normAutofit/>
          </a:bodyPr>
          <a:lstStyle/>
          <a:p>
            <a:r>
              <a:t>Body Level One</a:t>
            </a:r>
          </a:p>
          <a:p>
            <a:pPr lvl="1"/>
            <a:r>
              <a:t>Body Level Two</a:t>
            </a:r>
          </a:p>
          <a:p>
            <a:pPr lvl="2"/>
            <a:r>
              <a:t>Body Level Three</a:t>
            </a:r>
          </a:p>
          <a:p>
            <a:pPr lvl="3"/>
            <a:r>
              <a:t>Body Level Four</a:t>
            </a:r>
          </a:p>
          <a:p>
            <a:pPr lvl="4"/>
            <a:r>
              <a:t>Body Level Five</a:t>
            </a:r>
          </a:p>
        </p:txBody>
      </p:sp>
      <p:sp>
        <p:nvSpPr>
          <p:cNvPr id="8" name="Shape 8"/>
          <p:cNvSpPr>
            <a:spLocks noGrp="1"/>
          </p:cNvSpPr>
          <p:nvPr>
            <p:ph type="sldNum" sz="quarter" idx="2"/>
          </p:nvPr>
        </p:nvSpPr>
        <p:spPr>
          <a:xfrm>
            <a:off x="8683113" y="6647181"/>
            <a:ext cx="273652" cy="269237"/>
          </a:xfrm>
          <a:prstGeom prst="rect">
            <a:avLst/>
          </a:prstGeom>
          <a:ln w="12700">
            <a:miter lim="400000"/>
          </a:ln>
        </p:spPr>
        <p:txBody>
          <a:bodyPr wrap="none" lIns="45718" tIns="45718" rIns="45718" bIns="45718" anchor="ctr">
            <a:spAutoFit/>
          </a:bodyPr>
          <a:lstStyle>
            <a:lvl1pPr algn="r">
              <a:defRPr sz="1200">
                <a:latin typeface="+mn-lt"/>
                <a:ea typeface="+mn-ea"/>
                <a:cs typeface="+mn-cs"/>
                <a:sym typeface="Helvetica"/>
              </a:defRPr>
            </a:lvl1pPr>
          </a:lstStyle>
          <a:p>
            <a:fld id="{86CB4B4D-7CA3-9044-876B-883B54F8677D}" type="slidenum">
              <a:t>‹#›</a:t>
            </a:fld>
            <a:endParaRPr/>
          </a:p>
        </p:txBody>
      </p:sp>
      <p:pic>
        <p:nvPicPr>
          <p:cNvPr id="9" name="Picture 4">
            <a:extLst>
              <a:ext uri="{FF2B5EF4-FFF2-40B4-BE49-F238E27FC236}">
                <a16:creationId xmlns:a16="http://schemas.microsoft.com/office/drawing/2014/main" id="{957C1047-92CD-4AE3-ABD2-42E388AD76D3}"/>
              </a:ext>
            </a:extLst>
          </p:cNvPr>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l="10116" t="6819" r="78605" b="61336"/>
          <a:stretch/>
        </p:blipFill>
        <p:spPr bwMode="auto">
          <a:xfrm>
            <a:off x="153507" y="53973"/>
            <a:ext cx="1295399" cy="84134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6" r:id="rId5"/>
    <p:sldLayoutId id="2147483657" r:id="rId6"/>
    <p:sldLayoutId id="2147483658" r:id="rId7"/>
    <p:sldLayoutId id="2147483659" r:id="rId8"/>
  </p:sldLayoutIdLst>
  <p:transition spd="med"/>
  <p:hf hdr="0" ftr="0" dt="0"/>
  <p:txStyles>
    <p:titleStyle>
      <a:lvl1pPr marL="0" marR="0" indent="0" algn="l" defTabSz="914400" rtl="0" latinLnBrk="0">
        <a:lnSpc>
          <a:spcPct val="85000"/>
        </a:lnSpc>
        <a:spcBef>
          <a:spcPts val="0"/>
        </a:spcBef>
        <a:spcAft>
          <a:spcPts val="0"/>
        </a:spcAft>
        <a:buClrTx/>
        <a:buSzTx/>
        <a:buFontTx/>
        <a:buNone/>
        <a:tabLst/>
        <a:defRPr sz="4000" b="1" i="0" u="none" strike="noStrike" cap="all" spc="0" baseline="0">
          <a:ln>
            <a:noFill/>
          </a:ln>
          <a:solidFill>
            <a:srgbClr val="00279F"/>
          </a:solidFill>
          <a:uFillTx/>
          <a:latin typeface="Arial"/>
          <a:ea typeface="Arial"/>
          <a:cs typeface="Arial"/>
          <a:sym typeface="Arial"/>
        </a:defRPr>
      </a:lvl1pPr>
      <a:lvl2pPr marL="0" marR="0" indent="0" algn="l" defTabSz="914400" rtl="0" latinLnBrk="0">
        <a:lnSpc>
          <a:spcPct val="85000"/>
        </a:lnSpc>
        <a:spcBef>
          <a:spcPts val="0"/>
        </a:spcBef>
        <a:spcAft>
          <a:spcPts val="0"/>
        </a:spcAft>
        <a:buClrTx/>
        <a:buSzTx/>
        <a:buFontTx/>
        <a:buNone/>
        <a:tabLst/>
        <a:defRPr sz="4000" b="1" i="0" u="none" strike="noStrike" cap="all" spc="0" baseline="0">
          <a:ln>
            <a:noFill/>
          </a:ln>
          <a:solidFill>
            <a:srgbClr val="00279F"/>
          </a:solidFill>
          <a:uFillTx/>
          <a:latin typeface="Arial"/>
          <a:ea typeface="Arial"/>
          <a:cs typeface="Arial"/>
          <a:sym typeface="Arial"/>
        </a:defRPr>
      </a:lvl2pPr>
      <a:lvl3pPr marL="0" marR="0" indent="0" algn="l" defTabSz="914400" rtl="0" latinLnBrk="0">
        <a:lnSpc>
          <a:spcPct val="85000"/>
        </a:lnSpc>
        <a:spcBef>
          <a:spcPts val="0"/>
        </a:spcBef>
        <a:spcAft>
          <a:spcPts val="0"/>
        </a:spcAft>
        <a:buClrTx/>
        <a:buSzTx/>
        <a:buFontTx/>
        <a:buNone/>
        <a:tabLst/>
        <a:defRPr sz="4000" b="1" i="0" u="none" strike="noStrike" cap="all" spc="0" baseline="0">
          <a:ln>
            <a:noFill/>
          </a:ln>
          <a:solidFill>
            <a:srgbClr val="00279F"/>
          </a:solidFill>
          <a:uFillTx/>
          <a:latin typeface="Arial"/>
          <a:ea typeface="Arial"/>
          <a:cs typeface="Arial"/>
          <a:sym typeface="Arial"/>
        </a:defRPr>
      </a:lvl3pPr>
      <a:lvl4pPr marL="0" marR="0" indent="0" algn="l" defTabSz="914400" rtl="0" latinLnBrk="0">
        <a:lnSpc>
          <a:spcPct val="85000"/>
        </a:lnSpc>
        <a:spcBef>
          <a:spcPts val="0"/>
        </a:spcBef>
        <a:spcAft>
          <a:spcPts val="0"/>
        </a:spcAft>
        <a:buClrTx/>
        <a:buSzTx/>
        <a:buFontTx/>
        <a:buNone/>
        <a:tabLst/>
        <a:defRPr sz="4000" b="1" i="0" u="none" strike="noStrike" cap="all" spc="0" baseline="0">
          <a:ln>
            <a:noFill/>
          </a:ln>
          <a:solidFill>
            <a:srgbClr val="00279F"/>
          </a:solidFill>
          <a:uFillTx/>
          <a:latin typeface="Arial"/>
          <a:ea typeface="Arial"/>
          <a:cs typeface="Arial"/>
          <a:sym typeface="Arial"/>
        </a:defRPr>
      </a:lvl4pPr>
      <a:lvl5pPr marL="0" marR="0" indent="0" algn="l" defTabSz="914400" rtl="0" latinLnBrk="0">
        <a:lnSpc>
          <a:spcPct val="85000"/>
        </a:lnSpc>
        <a:spcBef>
          <a:spcPts val="0"/>
        </a:spcBef>
        <a:spcAft>
          <a:spcPts val="0"/>
        </a:spcAft>
        <a:buClrTx/>
        <a:buSzTx/>
        <a:buFontTx/>
        <a:buNone/>
        <a:tabLst/>
        <a:defRPr sz="4000" b="1" i="0" u="none" strike="noStrike" cap="all" spc="0" baseline="0">
          <a:ln>
            <a:noFill/>
          </a:ln>
          <a:solidFill>
            <a:srgbClr val="00279F"/>
          </a:solidFill>
          <a:uFillTx/>
          <a:latin typeface="Arial"/>
          <a:ea typeface="Arial"/>
          <a:cs typeface="Arial"/>
          <a:sym typeface="Arial"/>
        </a:defRPr>
      </a:lvl5pPr>
      <a:lvl6pPr marL="0" marR="0" indent="0" algn="l" defTabSz="914400" rtl="0" latinLnBrk="0">
        <a:lnSpc>
          <a:spcPct val="85000"/>
        </a:lnSpc>
        <a:spcBef>
          <a:spcPts val="0"/>
        </a:spcBef>
        <a:spcAft>
          <a:spcPts val="0"/>
        </a:spcAft>
        <a:buClrTx/>
        <a:buSzTx/>
        <a:buFontTx/>
        <a:buNone/>
        <a:tabLst/>
        <a:defRPr sz="4000" b="1" i="0" u="none" strike="noStrike" cap="all" spc="0" baseline="0">
          <a:ln>
            <a:noFill/>
          </a:ln>
          <a:solidFill>
            <a:srgbClr val="00279F"/>
          </a:solidFill>
          <a:uFillTx/>
          <a:latin typeface="Arial"/>
          <a:ea typeface="Arial"/>
          <a:cs typeface="Arial"/>
          <a:sym typeface="Arial"/>
        </a:defRPr>
      </a:lvl6pPr>
      <a:lvl7pPr marL="0" marR="0" indent="0" algn="l" defTabSz="914400" rtl="0" latinLnBrk="0">
        <a:lnSpc>
          <a:spcPct val="85000"/>
        </a:lnSpc>
        <a:spcBef>
          <a:spcPts val="0"/>
        </a:spcBef>
        <a:spcAft>
          <a:spcPts val="0"/>
        </a:spcAft>
        <a:buClrTx/>
        <a:buSzTx/>
        <a:buFontTx/>
        <a:buNone/>
        <a:tabLst/>
        <a:defRPr sz="4000" b="1" i="0" u="none" strike="noStrike" cap="all" spc="0" baseline="0">
          <a:ln>
            <a:noFill/>
          </a:ln>
          <a:solidFill>
            <a:srgbClr val="00279F"/>
          </a:solidFill>
          <a:uFillTx/>
          <a:latin typeface="Arial"/>
          <a:ea typeface="Arial"/>
          <a:cs typeface="Arial"/>
          <a:sym typeface="Arial"/>
        </a:defRPr>
      </a:lvl7pPr>
      <a:lvl8pPr marL="0" marR="0" indent="0" algn="l" defTabSz="914400" rtl="0" latinLnBrk="0">
        <a:lnSpc>
          <a:spcPct val="85000"/>
        </a:lnSpc>
        <a:spcBef>
          <a:spcPts val="0"/>
        </a:spcBef>
        <a:spcAft>
          <a:spcPts val="0"/>
        </a:spcAft>
        <a:buClrTx/>
        <a:buSzTx/>
        <a:buFontTx/>
        <a:buNone/>
        <a:tabLst/>
        <a:defRPr sz="4000" b="1" i="0" u="none" strike="noStrike" cap="all" spc="0" baseline="0">
          <a:ln>
            <a:noFill/>
          </a:ln>
          <a:solidFill>
            <a:srgbClr val="00279F"/>
          </a:solidFill>
          <a:uFillTx/>
          <a:latin typeface="Arial"/>
          <a:ea typeface="Arial"/>
          <a:cs typeface="Arial"/>
          <a:sym typeface="Arial"/>
        </a:defRPr>
      </a:lvl8pPr>
      <a:lvl9pPr marL="0" marR="0" indent="0" algn="l" defTabSz="914400" rtl="0" latinLnBrk="0">
        <a:lnSpc>
          <a:spcPct val="85000"/>
        </a:lnSpc>
        <a:spcBef>
          <a:spcPts val="0"/>
        </a:spcBef>
        <a:spcAft>
          <a:spcPts val="0"/>
        </a:spcAft>
        <a:buClrTx/>
        <a:buSzTx/>
        <a:buFontTx/>
        <a:buNone/>
        <a:tabLst/>
        <a:defRPr sz="4000" b="1" i="0" u="none" strike="noStrike" cap="all" spc="0" baseline="0">
          <a:ln>
            <a:noFill/>
          </a:ln>
          <a:solidFill>
            <a:srgbClr val="00279F"/>
          </a:solidFill>
          <a:uFillTx/>
          <a:latin typeface="Arial"/>
          <a:ea typeface="Arial"/>
          <a:cs typeface="Arial"/>
          <a:sym typeface="Arial"/>
        </a:defRPr>
      </a:lvl9pPr>
    </p:titleStyle>
    <p:bodyStyle>
      <a:lvl1pPr marL="0" marR="0" indent="0" algn="l" defTabSz="914400" rtl="0" latinLnBrk="0">
        <a:lnSpc>
          <a:spcPct val="100000"/>
        </a:lnSpc>
        <a:spcBef>
          <a:spcPts val="400"/>
        </a:spcBef>
        <a:spcAft>
          <a:spcPts val="0"/>
        </a:spcAft>
        <a:buClrTx/>
        <a:buSzTx/>
        <a:buFontTx/>
        <a:buNone/>
        <a:tabLst/>
        <a:defRPr sz="2000" b="0"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100000"/>
        </a:lnSpc>
        <a:spcBef>
          <a:spcPts val="400"/>
        </a:spcBef>
        <a:spcAft>
          <a:spcPts val="0"/>
        </a:spcAft>
        <a:buClrTx/>
        <a:buSzTx/>
        <a:buFontTx/>
        <a:buNone/>
        <a:tabLst/>
        <a:defRPr sz="2000" b="0"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100000"/>
        </a:lnSpc>
        <a:spcBef>
          <a:spcPts val="400"/>
        </a:spcBef>
        <a:spcAft>
          <a:spcPts val="0"/>
        </a:spcAft>
        <a:buClrTx/>
        <a:buSzTx/>
        <a:buFontTx/>
        <a:buNone/>
        <a:tabLst/>
        <a:defRPr sz="2000" b="0"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100000"/>
        </a:lnSpc>
        <a:spcBef>
          <a:spcPts val="400"/>
        </a:spcBef>
        <a:spcAft>
          <a:spcPts val="0"/>
        </a:spcAft>
        <a:buClrTx/>
        <a:buSzTx/>
        <a:buFontTx/>
        <a:buNone/>
        <a:tabLst/>
        <a:defRPr sz="2000" b="0"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100000"/>
        </a:lnSpc>
        <a:spcBef>
          <a:spcPts val="400"/>
        </a:spcBef>
        <a:spcAft>
          <a:spcPts val="0"/>
        </a:spcAft>
        <a:buClrTx/>
        <a:buSzTx/>
        <a:buFontTx/>
        <a:buNone/>
        <a:tabLst/>
        <a:defRPr sz="2000" b="0" i="0" u="none" strike="noStrike" cap="none" spc="0" baseline="0">
          <a:ln>
            <a:noFill/>
          </a:ln>
          <a:solidFill>
            <a:srgbClr val="000000"/>
          </a:solidFill>
          <a:uFillTx/>
          <a:latin typeface="Arial"/>
          <a:ea typeface="Arial"/>
          <a:cs typeface="Arial"/>
          <a:sym typeface="Arial"/>
        </a:defRPr>
      </a:lvl5pPr>
      <a:lvl6pPr marL="2517775" marR="0" indent="-228600" algn="l" defTabSz="914400" rtl="0" latinLnBrk="0">
        <a:lnSpc>
          <a:spcPct val="100000"/>
        </a:lnSpc>
        <a:spcBef>
          <a:spcPts val="400"/>
        </a:spcBef>
        <a:spcAft>
          <a:spcPts val="0"/>
        </a:spcAft>
        <a:buClrTx/>
        <a:buSzPct val="100000"/>
        <a:buFontTx/>
        <a:buChar char="◗"/>
        <a:tabLst/>
        <a:defRPr sz="2000" b="0" i="0" u="none" strike="noStrike" cap="none" spc="0" baseline="0">
          <a:ln>
            <a:noFill/>
          </a:ln>
          <a:solidFill>
            <a:srgbClr val="000000"/>
          </a:solidFill>
          <a:uFillTx/>
          <a:latin typeface="Arial"/>
          <a:ea typeface="Arial"/>
          <a:cs typeface="Arial"/>
          <a:sym typeface="Arial"/>
        </a:defRPr>
      </a:lvl6pPr>
      <a:lvl7pPr marL="2974975" marR="0" indent="-228600" algn="l" defTabSz="914400" rtl="0" latinLnBrk="0">
        <a:lnSpc>
          <a:spcPct val="100000"/>
        </a:lnSpc>
        <a:spcBef>
          <a:spcPts val="400"/>
        </a:spcBef>
        <a:spcAft>
          <a:spcPts val="0"/>
        </a:spcAft>
        <a:buClrTx/>
        <a:buSzPct val="100000"/>
        <a:buFontTx/>
        <a:buChar char="◗"/>
        <a:tabLst/>
        <a:defRPr sz="2000" b="0" i="0" u="none" strike="noStrike" cap="none" spc="0" baseline="0">
          <a:ln>
            <a:noFill/>
          </a:ln>
          <a:solidFill>
            <a:srgbClr val="000000"/>
          </a:solidFill>
          <a:uFillTx/>
          <a:latin typeface="Arial"/>
          <a:ea typeface="Arial"/>
          <a:cs typeface="Arial"/>
          <a:sym typeface="Arial"/>
        </a:defRPr>
      </a:lvl7pPr>
      <a:lvl8pPr marL="3432173" marR="0" indent="-228599" algn="l" defTabSz="914400" rtl="0" latinLnBrk="0">
        <a:lnSpc>
          <a:spcPct val="100000"/>
        </a:lnSpc>
        <a:spcBef>
          <a:spcPts val="400"/>
        </a:spcBef>
        <a:spcAft>
          <a:spcPts val="0"/>
        </a:spcAft>
        <a:buClrTx/>
        <a:buSzPct val="100000"/>
        <a:buFontTx/>
        <a:buChar char="◗"/>
        <a:tabLst/>
        <a:defRPr sz="2000" b="0" i="0" u="none" strike="noStrike" cap="none" spc="0" baseline="0">
          <a:ln>
            <a:noFill/>
          </a:ln>
          <a:solidFill>
            <a:srgbClr val="000000"/>
          </a:solidFill>
          <a:uFillTx/>
          <a:latin typeface="Arial"/>
          <a:ea typeface="Arial"/>
          <a:cs typeface="Arial"/>
          <a:sym typeface="Arial"/>
        </a:defRPr>
      </a:lvl8pPr>
      <a:lvl9pPr marL="3889373" marR="0" indent="-228598" algn="l" defTabSz="914400" rtl="0" latinLnBrk="0">
        <a:lnSpc>
          <a:spcPct val="100000"/>
        </a:lnSpc>
        <a:spcBef>
          <a:spcPts val="400"/>
        </a:spcBef>
        <a:spcAft>
          <a:spcPts val="0"/>
        </a:spcAft>
        <a:buClrTx/>
        <a:buSzPct val="100000"/>
        <a:buFontTx/>
        <a:buChar char="◗"/>
        <a:tabLst/>
        <a:defRPr sz="20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7.png"/><Relationship Id="rId4" Type="http://schemas.openxmlformats.org/officeDocument/2006/relationships/image" Target="../media/image21.gif"/></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5.jpeg"/><Relationship Id="rId4" Type="http://schemas.openxmlformats.org/officeDocument/2006/relationships/image" Target="../media/image24.gif"/></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ctrTitle"/>
          </p:nvPr>
        </p:nvSpPr>
        <p:spPr>
          <a:xfrm>
            <a:off x="685799" y="1125010"/>
            <a:ext cx="7772400" cy="1470031"/>
          </a:xfrm>
          <a:prstGeom prst="rect">
            <a:avLst/>
          </a:prstGeom>
        </p:spPr>
        <p:txBody>
          <a:bodyPr>
            <a:normAutofit/>
          </a:bodyPr>
          <a:lstStyle/>
          <a:p>
            <a:r>
              <a:rPr lang="en-US" sz="2800" dirty="0" err="1"/>
              <a:t>SRNoC</a:t>
            </a:r>
            <a:r>
              <a:rPr lang="en-US" sz="2800" dirty="0"/>
              <a:t>: A Statically-Scheduled Circuit-Switched Superconducting Race Logic </a:t>
            </a:r>
            <a:r>
              <a:rPr lang="en-US" sz="2800" dirty="0" err="1"/>
              <a:t>NoC</a:t>
            </a:r>
            <a:endParaRPr sz="2800" dirty="0"/>
          </a:p>
        </p:txBody>
      </p:sp>
      <p:sp>
        <p:nvSpPr>
          <p:cNvPr id="131" name="Shape 131"/>
          <p:cNvSpPr>
            <a:spLocks noGrp="1"/>
          </p:cNvSpPr>
          <p:nvPr>
            <p:ph type="subTitle" sz="half" idx="1"/>
          </p:nvPr>
        </p:nvSpPr>
        <p:spPr>
          <a:xfrm>
            <a:off x="1371599" y="2872664"/>
            <a:ext cx="6400800" cy="3415594"/>
          </a:xfrm>
          <a:prstGeom prst="rect">
            <a:avLst/>
          </a:prstGeom>
        </p:spPr>
        <p:txBody>
          <a:bodyPr/>
          <a:lstStyle/>
          <a:p>
            <a:pPr>
              <a:lnSpc>
                <a:spcPct val="90000"/>
              </a:lnSpc>
              <a:defRPr b="1"/>
            </a:pPr>
            <a:r>
              <a:rPr lang="en-US" b="0" i="0" u="sng" dirty="0">
                <a:effectLst/>
                <a:latin typeface="Arial" panose="020B0604020202020204" pitchFamily="34" charset="0"/>
              </a:rPr>
              <a:t>George Michelogiannakis</a:t>
            </a:r>
            <a:r>
              <a:rPr lang="en-US" b="0" i="0" dirty="0">
                <a:effectLst/>
                <a:latin typeface="Arial" panose="020B0604020202020204" pitchFamily="34" charset="0"/>
              </a:rPr>
              <a:t>, Darren Lyles,</a:t>
            </a:r>
          </a:p>
          <a:p>
            <a:pPr>
              <a:lnSpc>
                <a:spcPct val="90000"/>
              </a:lnSpc>
              <a:defRPr b="1"/>
            </a:pPr>
            <a:r>
              <a:rPr lang="en-US" b="0" i="0" dirty="0">
                <a:effectLst/>
                <a:latin typeface="Arial" panose="020B0604020202020204" pitchFamily="34" charset="0"/>
              </a:rPr>
              <a:t>Patricia Gonzalez-Guerrero, Meriam Bautista,</a:t>
            </a:r>
          </a:p>
          <a:p>
            <a:pPr>
              <a:lnSpc>
                <a:spcPct val="90000"/>
              </a:lnSpc>
              <a:defRPr b="1"/>
            </a:pPr>
            <a:r>
              <a:rPr lang="en-US" b="0" i="0" dirty="0" err="1">
                <a:effectLst/>
                <a:latin typeface="Arial" panose="020B0604020202020204" pitchFamily="34" charset="0"/>
              </a:rPr>
              <a:t>Dilip</a:t>
            </a:r>
            <a:r>
              <a:rPr lang="en-US" b="0" i="0" dirty="0">
                <a:effectLst/>
                <a:latin typeface="Arial" panose="020B0604020202020204" pitchFamily="34" charset="0"/>
              </a:rPr>
              <a:t> Vasudevan, </a:t>
            </a:r>
            <a:r>
              <a:rPr lang="en-US" b="0" i="0" dirty="0" err="1">
                <a:effectLst/>
                <a:latin typeface="Arial" panose="020B0604020202020204" pitchFamily="34" charset="0"/>
              </a:rPr>
              <a:t>Anastasiia</a:t>
            </a:r>
            <a:r>
              <a:rPr lang="en-US" b="0" i="0" dirty="0">
                <a:effectLst/>
                <a:latin typeface="Arial" panose="020B0604020202020204" pitchFamily="34" charset="0"/>
              </a:rPr>
              <a:t> </a:t>
            </a:r>
            <a:r>
              <a:rPr lang="en-US" b="0" i="0" dirty="0" err="1">
                <a:effectLst/>
                <a:latin typeface="Arial" panose="020B0604020202020204" pitchFamily="34" charset="0"/>
              </a:rPr>
              <a:t>Butko</a:t>
            </a:r>
            <a:endParaRPr lang="en-US" b="0" i="0" dirty="0">
              <a:effectLst/>
              <a:latin typeface="Arial" panose="020B0604020202020204" pitchFamily="34" charset="0"/>
            </a:endParaRPr>
          </a:p>
          <a:p>
            <a:pPr>
              <a:lnSpc>
                <a:spcPct val="90000"/>
              </a:lnSpc>
              <a:defRPr b="1"/>
            </a:pPr>
            <a:endParaRPr lang="en-US" dirty="0">
              <a:latin typeface="Arial" panose="020B0604020202020204" pitchFamily="34" charset="0"/>
            </a:endParaRPr>
          </a:p>
          <a:p>
            <a:pPr>
              <a:lnSpc>
                <a:spcPct val="90000"/>
              </a:lnSpc>
              <a:defRPr b="1"/>
            </a:pPr>
            <a:r>
              <a:rPr lang="en-US" b="0" i="0" dirty="0">
                <a:effectLst/>
                <a:latin typeface="Arial" panose="020B0604020202020204" pitchFamily="34" charset="0"/>
              </a:rPr>
              <a:t>mihelog@lbl.gov</a:t>
            </a:r>
          </a:p>
          <a:p>
            <a:pPr>
              <a:lnSpc>
                <a:spcPct val="90000"/>
              </a:lnSpc>
              <a:defRPr b="1"/>
            </a:pPr>
            <a:endParaRPr lang="en-US" dirty="0">
              <a:latin typeface="Arial" panose="020B0604020202020204" pitchFamily="34" charset="0"/>
            </a:endParaRPr>
          </a:p>
          <a:p>
            <a:pPr>
              <a:lnSpc>
                <a:spcPct val="90000"/>
              </a:lnSpc>
              <a:defRPr b="1"/>
            </a:pPr>
            <a:r>
              <a:rPr lang="en-US" dirty="0">
                <a:latin typeface="Arial" panose="020B0604020202020204" pitchFamily="34" charset="0"/>
              </a:rPr>
              <a:t>Lawrence Berkeley National Laboratory, USA</a:t>
            </a:r>
            <a:endParaRPr lang="en-US" dirty="0"/>
          </a:p>
          <a:p>
            <a:pPr>
              <a:lnSpc>
                <a:spcPct val="90000"/>
              </a:lnSpc>
              <a:defRPr b="1"/>
            </a:pP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B2A36-49C2-4083-A2FC-999CCF37707C}"/>
              </a:ext>
            </a:extLst>
          </p:cNvPr>
          <p:cNvSpPr>
            <a:spLocks noGrp="1"/>
          </p:cNvSpPr>
          <p:nvPr>
            <p:ph type="title"/>
          </p:nvPr>
        </p:nvSpPr>
        <p:spPr/>
        <p:txBody>
          <a:bodyPr/>
          <a:lstStyle/>
          <a:p>
            <a:r>
              <a:rPr lang="en-US" dirty="0"/>
              <a:t>Connection Window</a:t>
            </a:r>
          </a:p>
        </p:txBody>
      </p:sp>
      <p:sp>
        <p:nvSpPr>
          <p:cNvPr id="3" name="Text Placeholder 2">
            <a:extLst>
              <a:ext uri="{FF2B5EF4-FFF2-40B4-BE49-F238E27FC236}">
                <a16:creationId xmlns:a16="http://schemas.microsoft.com/office/drawing/2014/main" id="{8F325A9C-1561-44C8-9DFD-4C0F7A44493B}"/>
              </a:ext>
            </a:extLst>
          </p:cNvPr>
          <p:cNvSpPr>
            <a:spLocks noGrp="1"/>
          </p:cNvSpPr>
          <p:nvPr>
            <p:ph type="body" idx="1"/>
          </p:nvPr>
        </p:nvSpPr>
        <p:spPr/>
        <p:txBody>
          <a:bodyPr/>
          <a:lstStyle/>
          <a:p>
            <a:r>
              <a:rPr lang="en-US" dirty="0"/>
              <a:t>Each pulse represents a value and is a packet</a:t>
            </a:r>
          </a:p>
          <a:p>
            <a:r>
              <a:rPr lang="en-US" dirty="0"/>
              <a:t>Diagram below from the perspective of one router input</a:t>
            </a:r>
          </a:p>
        </p:txBody>
      </p:sp>
      <p:sp>
        <p:nvSpPr>
          <p:cNvPr id="4" name="Slide Number Placeholder 3">
            <a:extLst>
              <a:ext uri="{FF2B5EF4-FFF2-40B4-BE49-F238E27FC236}">
                <a16:creationId xmlns:a16="http://schemas.microsoft.com/office/drawing/2014/main" id="{26E283AB-9824-4CD9-B683-05AA48CF5D1A}"/>
              </a:ext>
            </a:extLst>
          </p:cNvPr>
          <p:cNvSpPr>
            <a:spLocks noGrp="1"/>
          </p:cNvSpPr>
          <p:nvPr>
            <p:ph type="sldNum" sz="quarter" idx="2"/>
          </p:nvPr>
        </p:nvSpPr>
        <p:spPr/>
        <p:txBody>
          <a:bodyPr/>
          <a:lstStyle/>
          <a:p>
            <a:fld id="{86CB4B4D-7CA3-9044-876B-883B54F8677D}" type="slidenum">
              <a:rPr lang="en-US" smtClean="0"/>
              <a:t>10</a:t>
            </a:fld>
            <a:endParaRPr lang="en-US"/>
          </a:p>
        </p:txBody>
      </p:sp>
      <p:cxnSp>
        <p:nvCxnSpPr>
          <p:cNvPr id="6" name="Straight Arrow Connector 5">
            <a:extLst>
              <a:ext uri="{FF2B5EF4-FFF2-40B4-BE49-F238E27FC236}">
                <a16:creationId xmlns:a16="http://schemas.microsoft.com/office/drawing/2014/main" id="{7C2A7FB9-591C-45E0-9419-628952E4D8C3}"/>
              </a:ext>
            </a:extLst>
          </p:cNvPr>
          <p:cNvCxnSpPr>
            <a:cxnSpLocks/>
          </p:cNvCxnSpPr>
          <p:nvPr/>
        </p:nvCxnSpPr>
        <p:spPr>
          <a:xfrm>
            <a:off x="1099038" y="2910256"/>
            <a:ext cx="6945924" cy="0"/>
          </a:xfrm>
          <a:prstGeom prst="straightConnector1">
            <a:avLst/>
          </a:prstGeom>
          <a:noFill/>
          <a:ln w="25400" cap="flat">
            <a:solidFill>
              <a:schemeClr val="accent1"/>
            </a:solidFill>
            <a:prstDash val="solid"/>
            <a:round/>
            <a:headEnd type="triangle"/>
            <a:tailEnd type="triangle"/>
          </a:ln>
          <a:effectLst/>
          <a:sp3d/>
        </p:spPr>
        <p:style>
          <a:lnRef idx="0">
            <a:scrgbClr r="0" g="0" b="0"/>
          </a:lnRef>
          <a:fillRef idx="0">
            <a:scrgbClr r="0" g="0" b="0"/>
          </a:fillRef>
          <a:effectRef idx="0">
            <a:scrgbClr r="0" g="0" b="0"/>
          </a:effectRef>
          <a:fontRef idx="none"/>
        </p:style>
      </p:cxnSp>
      <p:sp>
        <p:nvSpPr>
          <p:cNvPr id="8" name="TextBox 7">
            <a:extLst>
              <a:ext uri="{FF2B5EF4-FFF2-40B4-BE49-F238E27FC236}">
                <a16:creationId xmlns:a16="http://schemas.microsoft.com/office/drawing/2014/main" id="{058BE848-BD08-4AF7-88CE-101714C38ABE}"/>
              </a:ext>
            </a:extLst>
          </p:cNvPr>
          <p:cNvSpPr txBox="1"/>
          <p:nvPr/>
        </p:nvSpPr>
        <p:spPr>
          <a:xfrm>
            <a:off x="1751193" y="2343848"/>
            <a:ext cx="5792607"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mj-lt"/>
                <a:ea typeface="+mj-ea"/>
                <a:cs typeface="+mj-cs"/>
                <a:sym typeface="Calibri"/>
              </a:rPr>
              <a:t>Connection window. Input I to output J</a:t>
            </a:r>
          </a:p>
        </p:txBody>
      </p:sp>
      <p:cxnSp>
        <p:nvCxnSpPr>
          <p:cNvPr id="12" name="Straight Arrow Connector 11">
            <a:extLst>
              <a:ext uri="{FF2B5EF4-FFF2-40B4-BE49-F238E27FC236}">
                <a16:creationId xmlns:a16="http://schemas.microsoft.com/office/drawing/2014/main" id="{4D54299B-62F1-446E-9632-9AA1B9C188A0}"/>
              </a:ext>
            </a:extLst>
          </p:cNvPr>
          <p:cNvCxnSpPr/>
          <p:nvPr/>
        </p:nvCxnSpPr>
        <p:spPr>
          <a:xfrm>
            <a:off x="1274883" y="3613639"/>
            <a:ext cx="1055077"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EAD48196-DEF0-43C9-8BFD-B686E1E905E7}"/>
              </a:ext>
            </a:extLst>
          </p:cNvPr>
          <p:cNvCxnSpPr/>
          <p:nvPr/>
        </p:nvCxnSpPr>
        <p:spPr>
          <a:xfrm>
            <a:off x="2332888" y="3616571"/>
            <a:ext cx="1055077"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AB1A1C3F-B0E3-43BA-8B0C-133CEE205C11}"/>
              </a:ext>
            </a:extLst>
          </p:cNvPr>
          <p:cNvCxnSpPr/>
          <p:nvPr/>
        </p:nvCxnSpPr>
        <p:spPr>
          <a:xfrm>
            <a:off x="3405555" y="3616572"/>
            <a:ext cx="1055077"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4BB62AA7-0666-456F-9215-136C0398ADCC}"/>
              </a:ext>
            </a:extLst>
          </p:cNvPr>
          <p:cNvCxnSpPr/>
          <p:nvPr/>
        </p:nvCxnSpPr>
        <p:spPr>
          <a:xfrm>
            <a:off x="4463560" y="3610712"/>
            <a:ext cx="1055077"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a:extLst>
              <a:ext uri="{FF2B5EF4-FFF2-40B4-BE49-F238E27FC236}">
                <a16:creationId xmlns:a16="http://schemas.microsoft.com/office/drawing/2014/main" id="{3DE18DD5-4862-415E-97CA-385BB88D3EAD}"/>
              </a:ext>
            </a:extLst>
          </p:cNvPr>
          <p:cNvCxnSpPr/>
          <p:nvPr/>
        </p:nvCxnSpPr>
        <p:spPr>
          <a:xfrm>
            <a:off x="5553805" y="3610712"/>
            <a:ext cx="1055077"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C7ABB9A9-6470-444D-AC38-CB0F54E8A6B7}"/>
              </a:ext>
            </a:extLst>
          </p:cNvPr>
          <p:cNvCxnSpPr/>
          <p:nvPr/>
        </p:nvCxnSpPr>
        <p:spPr>
          <a:xfrm>
            <a:off x="6629394" y="3613644"/>
            <a:ext cx="1055077"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20" name="TextBox 19">
            <a:extLst>
              <a:ext uri="{FF2B5EF4-FFF2-40B4-BE49-F238E27FC236}">
                <a16:creationId xmlns:a16="http://schemas.microsoft.com/office/drawing/2014/main" id="{890BD32A-F9D2-47F4-905C-A54E630452F1}"/>
              </a:ext>
            </a:extLst>
          </p:cNvPr>
          <p:cNvSpPr txBox="1"/>
          <p:nvPr/>
        </p:nvSpPr>
        <p:spPr>
          <a:xfrm>
            <a:off x="152400" y="3215057"/>
            <a:ext cx="957951"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00000"/>
                </a:solidFill>
                <a:effectLst/>
                <a:uFillTx/>
                <a:latin typeface="+mj-lt"/>
                <a:ea typeface="+mj-ea"/>
                <a:cs typeface="+mj-cs"/>
                <a:sym typeface="Calibri"/>
              </a:rPr>
              <a:t>RL value</a:t>
            </a:r>
          </a:p>
        </p:txBody>
      </p:sp>
      <p:sp>
        <p:nvSpPr>
          <p:cNvPr id="21" name="TextBox 20">
            <a:extLst>
              <a:ext uri="{FF2B5EF4-FFF2-40B4-BE49-F238E27FC236}">
                <a16:creationId xmlns:a16="http://schemas.microsoft.com/office/drawing/2014/main" id="{10174A93-6AAC-42AD-A0F5-857E4762FEC9}"/>
              </a:ext>
            </a:extLst>
          </p:cNvPr>
          <p:cNvSpPr txBox="1"/>
          <p:nvPr/>
        </p:nvSpPr>
        <p:spPr>
          <a:xfrm>
            <a:off x="1711569" y="3217991"/>
            <a:ext cx="222173"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000" dirty="0"/>
              <a:t>0</a:t>
            </a:r>
            <a:endParaRPr kumimoji="0" lang="en-US" sz="2000" b="0" i="0" u="none" strike="noStrike" cap="none" spc="0" normalizeH="0" baseline="0" dirty="0">
              <a:ln>
                <a:noFill/>
              </a:ln>
              <a:solidFill>
                <a:srgbClr val="000000"/>
              </a:solidFill>
              <a:effectLst/>
              <a:uFillTx/>
              <a:latin typeface="+mj-lt"/>
              <a:ea typeface="+mj-ea"/>
              <a:cs typeface="+mj-cs"/>
              <a:sym typeface="Calibri"/>
            </a:endParaRPr>
          </a:p>
        </p:txBody>
      </p:sp>
      <p:sp>
        <p:nvSpPr>
          <p:cNvPr id="22" name="TextBox 21">
            <a:extLst>
              <a:ext uri="{FF2B5EF4-FFF2-40B4-BE49-F238E27FC236}">
                <a16:creationId xmlns:a16="http://schemas.microsoft.com/office/drawing/2014/main" id="{6A87FFBD-F7CE-416E-861B-28CFA2308433}"/>
              </a:ext>
            </a:extLst>
          </p:cNvPr>
          <p:cNvSpPr txBox="1"/>
          <p:nvPr/>
        </p:nvSpPr>
        <p:spPr>
          <a:xfrm>
            <a:off x="2778371" y="3220924"/>
            <a:ext cx="222173"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000" dirty="0"/>
              <a:t>1</a:t>
            </a:r>
            <a:endParaRPr kumimoji="0" lang="en-US" sz="2000" b="0" i="0" u="none" strike="noStrike" cap="none" spc="0" normalizeH="0" baseline="0" dirty="0">
              <a:ln>
                <a:noFill/>
              </a:ln>
              <a:solidFill>
                <a:srgbClr val="000000"/>
              </a:solidFill>
              <a:effectLst/>
              <a:uFillTx/>
              <a:latin typeface="+mj-lt"/>
              <a:ea typeface="+mj-ea"/>
              <a:cs typeface="+mj-cs"/>
              <a:sym typeface="Calibri"/>
            </a:endParaRPr>
          </a:p>
        </p:txBody>
      </p:sp>
      <p:sp>
        <p:nvSpPr>
          <p:cNvPr id="23" name="TextBox 22">
            <a:extLst>
              <a:ext uri="{FF2B5EF4-FFF2-40B4-BE49-F238E27FC236}">
                <a16:creationId xmlns:a16="http://schemas.microsoft.com/office/drawing/2014/main" id="{BB0AEF04-980C-451E-B1EE-E4A0AAA2A084}"/>
              </a:ext>
            </a:extLst>
          </p:cNvPr>
          <p:cNvSpPr txBox="1"/>
          <p:nvPr/>
        </p:nvSpPr>
        <p:spPr>
          <a:xfrm>
            <a:off x="3780691" y="3220921"/>
            <a:ext cx="222173"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00000"/>
                </a:solidFill>
                <a:effectLst/>
                <a:uFillTx/>
                <a:latin typeface="+mj-lt"/>
                <a:ea typeface="+mj-ea"/>
                <a:cs typeface="+mj-cs"/>
                <a:sym typeface="Calibri"/>
              </a:rPr>
              <a:t>2</a:t>
            </a:r>
          </a:p>
        </p:txBody>
      </p:sp>
      <p:sp>
        <p:nvSpPr>
          <p:cNvPr id="24" name="TextBox 23">
            <a:extLst>
              <a:ext uri="{FF2B5EF4-FFF2-40B4-BE49-F238E27FC236}">
                <a16:creationId xmlns:a16="http://schemas.microsoft.com/office/drawing/2014/main" id="{C53782E3-5AC0-493D-B6DF-B4EBFF71E955}"/>
              </a:ext>
            </a:extLst>
          </p:cNvPr>
          <p:cNvSpPr txBox="1"/>
          <p:nvPr/>
        </p:nvSpPr>
        <p:spPr>
          <a:xfrm>
            <a:off x="4897311" y="3220926"/>
            <a:ext cx="222173"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00000"/>
                </a:solidFill>
                <a:effectLst/>
                <a:uFillTx/>
                <a:latin typeface="+mj-lt"/>
                <a:ea typeface="+mj-ea"/>
                <a:cs typeface="+mj-cs"/>
                <a:sym typeface="Calibri"/>
              </a:rPr>
              <a:t>3</a:t>
            </a:r>
          </a:p>
        </p:txBody>
      </p:sp>
      <p:sp>
        <p:nvSpPr>
          <p:cNvPr id="25" name="TextBox 24">
            <a:extLst>
              <a:ext uri="{FF2B5EF4-FFF2-40B4-BE49-F238E27FC236}">
                <a16:creationId xmlns:a16="http://schemas.microsoft.com/office/drawing/2014/main" id="{66998508-00AF-4072-AE0A-D269C454395A}"/>
              </a:ext>
            </a:extLst>
          </p:cNvPr>
          <p:cNvSpPr txBox="1"/>
          <p:nvPr/>
        </p:nvSpPr>
        <p:spPr>
          <a:xfrm>
            <a:off x="5981699" y="3232644"/>
            <a:ext cx="222173"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00000"/>
                </a:solidFill>
                <a:effectLst/>
                <a:uFillTx/>
                <a:latin typeface="+mj-lt"/>
                <a:ea typeface="+mj-ea"/>
                <a:cs typeface="+mj-cs"/>
                <a:sym typeface="Calibri"/>
              </a:rPr>
              <a:t>4</a:t>
            </a:r>
          </a:p>
        </p:txBody>
      </p:sp>
      <p:sp>
        <p:nvSpPr>
          <p:cNvPr id="26" name="TextBox 25">
            <a:extLst>
              <a:ext uri="{FF2B5EF4-FFF2-40B4-BE49-F238E27FC236}">
                <a16:creationId xmlns:a16="http://schemas.microsoft.com/office/drawing/2014/main" id="{E5E835ED-025E-4323-B440-9CD3B5C985AB}"/>
              </a:ext>
            </a:extLst>
          </p:cNvPr>
          <p:cNvSpPr txBox="1"/>
          <p:nvPr/>
        </p:nvSpPr>
        <p:spPr>
          <a:xfrm>
            <a:off x="7098319" y="3232649"/>
            <a:ext cx="222173"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00000"/>
                </a:solidFill>
                <a:effectLst/>
                <a:uFillTx/>
                <a:latin typeface="+mj-lt"/>
                <a:ea typeface="+mj-ea"/>
                <a:cs typeface="+mj-cs"/>
                <a:sym typeface="Calibri"/>
              </a:rPr>
              <a:t>5</a:t>
            </a:r>
          </a:p>
        </p:txBody>
      </p:sp>
      <p:pic>
        <p:nvPicPr>
          <p:cNvPr id="28" name="Picture 27" descr="Calendar&#10;&#10;Description automatically generated">
            <a:extLst>
              <a:ext uri="{FF2B5EF4-FFF2-40B4-BE49-F238E27FC236}">
                <a16:creationId xmlns:a16="http://schemas.microsoft.com/office/drawing/2014/main" id="{E05A2E27-804C-43DD-80F7-CADE81600FD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2373" t="52450" r="33498" b="28411"/>
          <a:stretch/>
        </p:blipFill>
        <p:spPr>
          <a:xfrm>
            <a:off x="2406727" y="3938955"/>
            <a:ext cx="222173" cy="633043"/>
          </a:xfrm>
          <a:prstGeom prst="rect">
            <a:avLst/>
          </a:prstGeom>
        </p:spPr>
      </p:pic>
      <p:pic>
        <p:nvPicPr>
          <p:cNvPr id="29" name="Picture 28" descr="Calendar&#10;&#10;Description automatically generated">
            <a:extLst>
              <a:ext uri="{FF2B5EF4-FFF2-40B4-BE49-F238E27FC236}">
                <a16:creationId xmlns:a16="http://schemas.microsoft.com/office/drawing/2014/main" id="{896FBAFE-1699-4ACA-9BF2-B3441429EC9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2373" t="52450" r="33498" b="28411"/>
          <a:stretch/>
        </p:blipFill>
        <p:spPr>
          <a:xfrm>
            <a:off x="3000544" y="4794739"/>
            <a:ext cx="222173" cy="633043"/>
          </a:xfrm>
          <a:prstGeom prst="rect">
            <a:avLst/>
          </a:prstGeom>
        </p:spPr>
      </p:pic>
      <p:sp>
        <p:nvSpPr>
          <p:cNvPr id="30" name="TextBox 29">
            <a:extLst>
              <a:ext uri="{FF2B5EF4-FFF2-40B4-BE49-F238E27FC236}">
                <a16:creationId xmlns:a16="http://schemas.microsoft.com/office/drawing/2014/main" id="{51EE8DFD-F19F-415D-ADBE-69993664CBCE}"/>
              </a:ext>
            </a:extLst>
          </p:cNvPr>
          <p:cNvSpPr txBox="1"/>
          <p:nvPr/>
        </p:nvSpPr>
        <p:spPr>
          <a:xfrm>
            <a:off x="153494" y="4073009"/>
            <a:ext cx="2096083"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000" dirty="0"/>
              <a:t>Pulse enters router</a:t>
            </a:r>
            <a:endParaRPr kumimoji="0" lang="en-US" sz="2000" b="0" i="0" u="none" strike="noStrike" cap="none" spc="0" normalizeH="0" baseline="0" dirty="0">
              <a:ln>
                <a:noFill/>
              </a:ln>
              <a:solidFill>
                <a:srgbClr val="000000"/>
              </a:solidFill>
              <a:effectLst/>
              <a:uFillTx/>
              <a:latin typeface="+mj-lt"/>
              <a:ea typeface="+mj-ea"/>
              <a:cs typeface="+mj-cs"/>
              <a:sym typeface="Calibri"/>
            </a:endParaRPr>
          </a:p>
        </p:txBody>
      </p:sp>
      <p:sp>
        <p:nvSpPr>
          <p:cNvPr id="31" name="TextBox 30">
            <a:extLst>
              <a:ext uri="{FF2B5EF4-FFF2-40B4-BE49-F238E27FC236}">
                <a16:creationId xmlns:a16="http://schemas.microsoft.com/office/drawing/2014/main" id="{17A2880A-730F-4AE7-87D1-033ED00A0E19}"/>
              </a:ext>
            </a:extLst>
          </p:cNvPr>
          <p:cNvSpPr txBox="1"/>
          <p:nvPr/>
        </p:nvSpPr>
        <p:spPr>
          <a:xfrm>
            <a:off x="141416" y="4928027"/>
            <a:ext cx="2416683" cy="10156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000" dirty="0"/>
              <a:t>Departs in the same</a:t>
            </a:r>
          </a:p>
          <a:p>
            <a:pPr marL="0" marR="0" indent="0" algn="l"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00000"/>
                </a:solidFill>
                <a:effectLst/>
                <a:uFillTx/>
                <a:latin typeface="+mj-lt"/>
                <a:ea typeface="+mj-ea"/>
                <a:cs typeface="+mj-cs"/>
                <a:sym typeface="Calibri"/>
              </a:rPr>
              <a:t>RL value slot</a:t>
            </a:r>
          </a:p>
          <a:p>
            <a:pPr marL="0" marR="0" indent="0" algn="l" defTabSz="914400" rtl="0" fontAlgn="auto" latinLnBrk="0" hangingPunct="0">
              <a:lnSpc>
                <a:spcPct val="100000"/>
              </a:lnSpc>
              <a:spcBef>
                <a:spcPts val="0"/>
              </a:spcBef>
              <a:spcAft>
                <a:spcPts val="0"/>
              </a:spcAft>
              <a:buClrTx/>
              <a:buSzTx/>
              <a:buFontTx/>
              <a:buNone/>
              <a:tabLst/>
            </a:pPr>
            <a:r>
              <a:rPr lang="en-US" sz="2000" dirty="0"/>
              <a:t>i.e., value is preserved</a:t>
            </a:r>
            <a:endParaRPr kumimoji="0" lang="en-US" sz="2000" b="0" i="0" u="none" strike="noStrike" cap="none" spc="0" normalizeH="0" baseline="0" dirty="0">
              <a:ln>
                <a:noFill/>
              </a:ln>
              <a:solidFill>
                <a:srgbClr val="000000"/>
              </a:solidFill>
              <a:effectLst/>
              <a:uFillTx/>
              <a:latin typeface="+mj-lt"/>
              <a:ea typeface="+mj-ea"/>
              <a:cs typeface="+mj-cs"/>
              <a:sym typeface="Calibri"/>
            </a:endParaRPr>
          </a:p>
        </p:txBody>
      </p:sp>
      <p:cxnSp>
        <p:nvCxnSpPr>
          <p:cNvPr id="33" name="Straight Arrow Connector 32">
            <a:extLst>
              <a:ext uri="{FF2B5EF4-FFF2-40B4-BE49-F238E27FC236}">
                <a16:creationId xmlns:a16="http://schemas.microsoft.com/office/drawing/2014/main" id="{2B1035A5-EC6D-4642-BD00-4505F00CE01D}"/>
              </a:ext>
            </a:extLst>
          </p:cNvPr>
          <p:cNvCxnSpPr>
            <a:stCxn id="28" idx="3"/>
            <a:endCxn id="29" idx="1"/>
          </p:cNvCxnSpPr>
          <p:nvPr/>
        </p:nvCxnSpPr>
        <p:spPr>
          <a:xfrm>
            <a:off x="2628900" y="4255477"/>
            <a:ext cx="371644" cy="855784"/>
          </a:xfrm>
          <a:prstGeom prst="straightConnector1">
            <a:avLst/>
          </a:prstGeom>
          <a:noFill/>
          <a:ln w="25400" cap="flat">
            <a:solidFill>
              <a:srgbClr val="FF0000"/>
            </a:solidFill>
            <a:prstDash val="solid"/>
            <a:round/>
            <a:headEnd type="none"/>
            <a:tailEnd type="triangle"/>
          </a:ln>
          <a:effectLst/>
          <a:sp3d/>
        </p:spPr>
        <p:style>
          <a:lnRef idx="0">
            <a:scrgbClr r="0" g="0" b="0"/>
          </a:lnRef>
          <a:fillRef idx="0">
            <a:scrgbClr r="0" g="0" b="0"/>
          </a:fillRef>
          <a:effectRef idx="0">
            <a:scrgbClr r="0" g="0" b="0"/>
          </a:effectRef>
          <a:fontRef idx="none"/>
        </p:style>
      </p:cxnSp>
      <p:pic>
        <p:nvPicPr>
          <p:cNvPr id="34" name="Picture 33" descr="Calendar&#10;&#10;Description automatically generated">
            <a:extLst>
              <a:ext uri="{FF2B5EF4-FFF2-40B4-BE49-F238E27FC236}">
                <a16:creationId xmlns:a16="http://schemas.microsoft.com/office/drawing/2014/main" id="{6B396195-7E60-4F68-9A2D-035413D23E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2373" t="52450" r="33498" b="28411"/>
          <a:stretch/>
        </p:blipFill>
        <p:spPr>
          <a:xfrm>
            <a:off x="5612880" y="4010817"/>
            <a:ext cx="222173" cy="633043"/>
          </a:xfrm>
          <a:prstGeom prst="rect">
            <a:avLst/>
          </a:prstGeom>
        </p:spPr>
      </p:pic>
      <p:pic>
        <p:nvPicPr>
          <p:cNvPr id="35" name="Picture 34" descr="Calendar&#10;&#10;Description automatically generated">
            <a:extLst>
              <a:ext uri="{FF2B5EF4-FFF2-40B4-BE49-F238E27FC236}">
                <a16:creationId xmlns:a16="http://schemas.microsoft.com/office/drawing/2014/main" id="{3DECE20B-278B-4E0F-B3FE-BF4E58D83C2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2373" t="52450" r="33498" b="28411"/>
          <a:stretch/>
        </p:blipFill>
        <p:spPr>
          <a:xfrm>
            <a:off x="6206697" y="4866601"/>
            <a:ext cx="222173" cy="633043"/>
          </a:xfrm>
          <a:prstGeom prst="rect">
            <a:avLst/>
          </a:prstGeom>
        </p:spPr>
      </p:pic>
      <p:cxnSp>
        <p:nvCxnSpPr>
          <p:cNvPr id="36" name="Straight Arrow Connector 35">
            <a:extLst>
              <a:ext uri="{FF2B5EF4-FFF2-40B4-BE49-F238E27FC236}">
                <a16:creationId xmlns:a16="http://schemas.microsoft.com/office/drawing/2014/main" id="{837A0A23-590C-43F0-80DE-A3008F310AC2}"/>
              </a:ext>
            </a:extLst>
          </p:cNvPr>
          <p:cNvCxnSpPr>
            <a:stCxn id="34" idx="3"/>
            <a:endCxn id="35" idx="1"/>
          </p:cNvCxnSpPr>
          <p:nvPr/>
        </p:nvCxnSpPr>
        <p:spPr>
          <a:xfrm>
            <a:off x="5835053" y="4327339"/>
            <a:ext cx="371644" cy="855784"/>
          </a:xfrm>
          <a:prstGeom prst="straightConnector1">
            <a:avLst/>
          </a:prstGeom>
          <a:noFill/>
          <a:ln w="25400" cap="flat">
            <a:solidFill>
              <a:srgbClr val="FF0000"/>
            </a:solidFill>
            <a:prstDash val="solid"/>
            <a:round/>
            <a:headEnd type="none"/>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9102153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6AE7E-39B0-4C5E-8C4C-CB09DCBCD559}"/>
              </a:ext>
            </a:extLst>
          </p:cNvPr>
          <p:cNvSpPr>
            <a:spLocks noGrp="1"/>
          </p:cNvSpPr>
          <p:nvPr>
            <p:ph type="title"/>
          </p:nvPr>
        </p:nvSpPr>
        <p:spPr/>
        <p:txBody>
          <a:bodyPr/>
          <a:lstStyle/>
          <a:p>
            <a:r>
              <a:rPr lang="en-US" dirty="0" err="1"/>
              <a:t>SRNoC</a:t>
            </a:r>
            <a:r>
              <a:rPr lang="en-US" dirty="0"/>
              <a:t> Counting Network</a:t>
            </a:r>
          </a:p>
        </p:txBody>
      </p:sp>
      <p:sp>
        <p:nvSpPr>
          <p:cNvPr id="3" name="Text Placeholder 2">
            <a:extLst>
              <a:ext uri="{FF2B5EF4-FFF2-40B4-BE49-F238E27FC236}">
                <a16:creationId xmlns:a16="http://schemas.microsoft.com/office/drawing/2014/main" id="{C84E86F0-85A3-48AC-B32D-5381F7A55A2E}"/>
              </a:ext>
            </a:extLst>
          </p:cNvPr>
          <p:cNvSpPr>
            <a:spLocks noGrp="1"/>
          </p:cNvSpPr>
          <p:nvPr>
            <p:ph type="body" idx="1"/>
          </p:nvPr>
        </p:nvSpPr>
        <p:spPr/>
        <p:txBody>
          <a:bodyPr/>
          <a:lstStyle/>
          <a:p>
            <a:r>
              <a:rPr lang="en-US" dirty="0"/>
              <a:t>Distributes a pulse round-robin among outputs</a:t>
            </a:r>
          </a:p>
        </p:txBody>
      </p:sp>
      <p:sp>
        <p:nvSpPr>
          <p:cNvPr id="4" name="Slide Number Placeholder 3">
            <a:extLst>
              <a:ext uri="{FF2B5EF4-FFF2-40B4-BE49-F238E27FC236}">
                <a16:creationId xmlns:a16="http://schemas.microsoft.com/office/drawing/2014/main" id="{BBF0F309-1F79-44E2-894D-5069E6E79EA8}"/>
              </a:ext>
            </a:extLst>
          </p:cNvPr>
          <p:cNvSpPr>
            <a:spLocks noGrp="1"/>
          </p:cNvSpPr>
          <p:nvPr>
            <p:ph type="sldNum" sz="quarter" idx="2"/>
          </p:nvPr>
        </p:nvSpPr>
        <p:spPr/>
        <p:txBody>
          <a:bodyPr/>
          <a:lstStyle/>
          <a:p>
            <a:fld id="{86CB4B4D-7CA3-9044-876B-883B54F8677D}" type="slidenum">
              <a:rPr lang="en-US" smtClean="0"/>
              <a:t>11</a:t>
            </a:fld>
            <a:endParaRPr lang="en-US"/>
          </a:p>
        </p:txBody>
      </p:sp>
      <p:pic>
        <p:nvPicPr>
          <p:cNvPr id="8" name="Picture 7" descr="Diagram&#10;&#10;Description automatically generated">
            <a:extLst>
              <a:ext uri="{FF2B5EF4-FFF2-40B4-BE49-F238E27FC236}">
                <a16:creationId xmlns:a16="http://schemas.microsoft.com/office/drawing/2014/main" id="{5627838A-0AED-416A-8F2B-B212F2BE73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8986" y="1568510"/>
            <a:ext cx="5240414" cy="1620391"/>
          </a:xfrm>
          <a:prstGeom prst="rect">
            <a:avLst/>
          </a:prstGeom>
        </p:spPr>
      </p:pic>
      <p:pic>
        <p:nvPicPr>
          <p:cNvPr id="11" name="Picture 10" descr="Calendar&#10;&#10;Description automatically generated">
            <a:extLst>
              <a:ext uri="{FF2B5EF4-FFF2-40B4-BE49-F238E27FC236}">
                <a16:creationId xmlns:a16="http://schemas.microsoft.com/office/drawing/2014/main" id="{62904EF8-9C82-4092-8BE7-A641CFBFDA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9669" y="3197693"/>
            <a:ext cx="5381031" cy="3307544"/>
          </a:xfrm>
          <a:prstGeom prst="rect">
            <a:avLst/>
          </a:prstGeom>
        </p:spPr>
      </p:pic>
    </p:spTree>
    <p:extLst>
      <p:ext uri="{BB962C8B-B14F-4D97-AF65-F5344CB8AC3E}">
        <p14:creationId xmlns:p14="http://schemas.microsoft.com/office/powerpoint/2010/main" val="53091534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2AC0A-665C-449F-ABB7-F5DD312B7F62}"/>
              </a:ext>
            </a:extLst>
          </p:cNvPr>
          <p:cNvSpPr>
            <a:spLocks noGrp="1"/>
          </p:cNvSpPr>
          <p:nvPr>
            <p:ph type="title"/>
          </p:nvPr>
        </p:nvSpPr>
        <p:spPr/>
        <p:txBody>
          <a:bodyPr/>
          <a:lstStyle/>
          <a:p>
            <a:r>
              <a:rPr lang="en-US" dirty="0" err="1"/>
              <a:t>SRNoC</a:t>
            </a:r>
            <a:r>
              <a:rPr lang="en-US" dirty="0"/>
              <a:t> Crosspoint</a:t>
            </a:r>
          </a:p>
        </p:txBody>
      </p:sp>
      <p:sp>
        <p:nvSpPr>
          <p:cNvPr id="3" name="Text Placeholder 2">
            <a:extLst>
              <a:ext uri="{FF2B5EF4-FFF2-40B4-BE49-F238E27FC236}">
                <a16:creationId xmlns:a16="http://schemas.microsoft.com/office/drawing/2014/main" id="{1F85BA7F-D10E-4311-950D-DAD480033B14}"/>
              </a:ext>
            </a:extLst>
          </p:cNvPr>
          <p:cNvSpPr>
            <a:spLocks noGrp="1"/>
          </p:cNvSpPr>
          <p:nvPr>
            <p:ph type="body" idx="1"/>
          </p:nvPr>
        </p:nvSpPr>
        <p:spPr/>
        <p:txBody>
          <a:bodyPr/>
          <a:lstStyle/>
          <a:p>
            <a:r>
              <a:rPr lang="en-US" dirty="0"/>
              <a:t>Non-destructive read out (NDRO) cell has two states: connected and unconnected</a:t>
            </a:r>
          </a:p>
        </p:txBody>
      </p:sp>
      <p:sp>
        <p:nvSpPr>
          <p:cNvPr id="4" name="Slide Number Placeholder 3">
            <a:extLst>
              <a:ext uri="{FF2B5EF4-FFF2-40B4-BE49-F238E27FC236}">
                <a16:creationId xmlns:a16="http://schemas.microsoft.com/office/drawing/2014/main" id="{53273AB7-6F65-4CDC-AF7A-0A1F3E059D42}"/>
              </a:ext>
            </a:extLst>
          </p:cNvPr>
          <p:cNvSpPr>
            <a:spLocks noGrp="1"/>
          </p:cNvSpPr>
          <p:nvPr>
            <p:ph type="sldNum" sz="quarter" idx="2"/>
          </p:nvPr>
        </p:nvSpPr>
        <p:spPr/>
        <p:txBody>
          <a:bodyPr/>
          <a:lstStyle/>
          <a:p>
            <a:fld id="{86CB4B4D-7CA3-9044-876B-883B54F8677D}" type="slidenum">
              <a:rPr lang="en-US" smtClean="0"/>
              <a:t>12</a:t>
            </a:fld>
            <a:endParaRPr lang="en-US"/>
          </a:p>
        </p:txBody>
      </p:sp>
      <p:pic>
        <p:nvPicPr>
          <p:cNvPr id="6" name="Picture 5">
            <a:extLst>
              <a:ext uri="{FF2B5EF4-FFF2-40B4-BE49-F238E27FC236}">
                <a16:creationId xmlns:a16="http://schemas.microsoft.com/office/drawing/2014/main" id="{4900EA11-1604-4891-B122-F977D64E504C}"/>
              </a:ext>
            </a:extLst>
          </p:cNvPr>
          <p:cNvPicPr>
            <a:picLocks noChangeAspect="1"/>
          </p:cNvPicPr>
          <p:nvPr/>
        </p:nvPicPr>
        <p:blipFill>
          <a:blip r:embed="rId2"/>
          <a:stretch>
            <a:fillRect/>
          </a:stretch>
        </p:blipFill>
        <p:spPr>
          <a:xfrm>
            <a:off x="1162050" y="3081337"/>
            <a:ext cx="6095102" cy="3167063"/>
          </a:xfrm>
          <a:prstGeom prst="rect">
            <a:avLst/>
          </a:prstGeom>
        </p:spPr>
      </p:pic>
      <p:pic>
        <p:nvPicPr>
          <p:cNvPr id="8" name="Picture 7" descr="Diagram, engineering drawing&#10;&#10;Description automatically generated">
            <a:extLst>
              <a:ext uri="{FF2B5EF4-FFF2-40B4-BE49-F238E27FC236}">
                <a16:creationId xmlns:a16="http://schemas.microsoft.com/office/drawing/2014/main" id="{B59CC8FC-FC1E-4EAE-AF92-725D1396F854}"/>
              </a:ext>
            </a:extLst>
          </p:cNvPr>
          <p:cNvPicPr>
            <a:picLocks noChangeAspect="1"/>
          </p:cNvPicPr>
          <p:nvPr/>
        </p:nvPicPr>
        <p:blipFill rotWithShape="1">
          <a:blip r:embed="rId3">
            <a:extLst>
              <a:ext uri="{28A0092B-C50C-407E-A947-70E740481C1C}">
                <a14:useLocalDpi xmlns:a14="http://schemas.microsoft.com/office/drawing/2010/main" val="0"/>
              </a:ext>
            </a:extLst>
          </a:blip>
          <a:srcRect l="13967" t="18139" r="12849" b="16580"/>
          <a:stretch/>
        </p:blipFill>
        <p:spPr>
          <a:xfrm>
            <a:off x="3391633" y="1592139"/>
            <a:ext cx="1943100" cy="1401701"/>
          </a:xfrm>
          <a:prstGeom prst="rect">
            <a:avLst/>
          </a:prstGeom>
        </p:spPr>
      </p:pic>
    </p:spTree>
    <p:extLst>
      <p:ext uri="{BB962C8B-B14F-4D97-AF65-F5344CB8AC3E}">
        <p14:creationId xmlns:p14="http://schemas.microsoft.com/office/powerpoint/2010/main" val="265720703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23699-3EF7-413A-957E-A5E0E954A6D9}"/>
              </a:ext>
            </a:extLst>
          </p:cNvPr>
          <p:cNvSpPr>
            <a:spLocks noGrp="1"/>
          </p:cNvSpPr>
          <p:nvPr>
            <p:ph type="title"/>
          </p:nvPr>
        </p:nvSpPr>
        <p:spPr/>
        <p:txBody>
          <a:bodyPr/>
          <a:lstStyle/>
          <a:p>
            <a:r>
              <a:rPr lang="en-US" dirty="0"/>
              <a:t>Results Teaser</a:t>
            </a:r>
          </a:p>
        </p:txBody>
      </p:sp>
      <p:sp>
        <p:nvSpPr>
          <p:cNvPr id="3" name="Text Placeholder 2">
            <a:extLst>
              <a:ext uri="{FF2B5EF4-FFF2-40B4-BE49-F238E27FC236}">
                <a16:creationId xmlns:a16="http://schemas.microsoft.com/office/drawing/2014/main" id="{02C6D4D9-2925-4EAE-A85E-1290A0C8C92A}"/>
              </a:ext>
            </a:extLst>
          </p:cNvPr>
          <p:cNvSpPr>
            <a:spLocks noGrp="1"/>
          </p:cNvSpPr>
          <p:nvPr>
            <p:ph type="body" idx="1"/>
          </p:nvPr>
        </p:nvSpPr>
        <p:spPr/>
        <p:txBody>
          <a:bodyPr/>
          <a:lstStyle/>
          <a:p>
            <a:r>
              <a:rPr lang="en-US" dirty="0"/>
              <a:t>Due to its fixed schedule, </a:t>
            </a:r>
            <a:r>
              <a:rPr lang="en-US" dirty="0" err="1"/>
              <a:t>SRNoC</a:t>
            </a:r>
            <a:r>
              <a:rPr lang="en-US" dirty="0"/>
              <a:t> performs better with load balanced traffic</a:t>
            </a:r>
          </a:p>
          <a:p>
            <a:r>
              <a:rPr lang="en-US" dirty="0"/>
              <a:t>Due to its lower area, </a:t>
            </a:r>
            <a:r>
              <a:rPr lang="en-US" dirty="0" err="1"/>
              <a:t>SRNoC</a:t>
            </a:r>
            <a:r>
              <a:rPr lang="en-US" dirty="0"/>
              <a:t> shows improvement</a:t>
            </a:r>
          </a:p>
        </p:txBody>
      </p:sp>
      <p:sp>
        <p:nvSpPr>
          <p:cNvPr id="4" name="Slide Number Placeholder 3">
            <a:extLst>
              <a:ext uri="{FF2B5EF4-FFF2-40B4-BE49-F238E27FC236}">
                <a16:creationId xmlns:a16="http://schemas.microsoft.com/office/drawing/2014/main" id="{0534F8F7-2536-449D-989F-CA05956B27CE}"/>
              </a:ext>
            </a:extLst>
          </p:cNvPr>
          <p:cNvSpPr>
            <a:spLocks noGrp="1"/>
          </p:cNvSpPr>
          <p:nvPr>
            <p:ph type="sldNum" sz="quarter" idx="2"/>
          </p:nvPr>
        </p:nvSpPr>
        <p:spPr/>
        <p:txBody>
          <a:bodyPr/>
          <a:lstStyle/>
          <a:p>
            <a:fld id="{86CB4B4D-7CA3-9044-876B-883B54F8677D}" type="slidenum">
              <a:rPr lang="en-US" smtClean="0"/>
              <a:t>13</a:t>
            </a:fld>
            <a:endParaRPr lang="en-US"/>
          </a:p>
        </p:txBody>
      </p:sp>
      <p:pic>
        <p:nvPicPr>
          <p:cNvPr id="6" name="Picture 5">
            <a:extLst>
              <a:ext uri="{FF2B5EF4-FFF2-40B4-BE49-F238E27FC236}">
                <a16:creationId xmlns:a16="http://schemas.microsoft.com/office/drawing/2014/main" id="{83487C55-7693-4D6C-BE90-9AC290065979}"/>
              </a:ext>
            </a:extLst>
          </p:cNvPr>
          <p:cNvPicPr>
            <a:picLocks noChangeAspect="1"/>
          </p:cNvPicPr>
          <p:nvPr/>
        </p:nvPicPr>
        <p:blipFill>
          <a:blip r:embed="rId2"/>
          <a:stretch>
            <a:fillRect/>
          </a:stretch>
        </p:blipFill>
        <p:spPr>
          <a:xfrm>
            <a:off x="1989625" y="2247098"/>
            <a:ext cx="4772025" cy="2933700"/>
          </a:xfrm>
          <a:prstGeom prst="rect">
            <a:avLst/>
          </a:prstGeom>
        </p:spPr>
      </p:pic>
      <p:sp>
        <p:nvSpPr>
          <p:cNvPr id="7" name="TextBox 6">
            <a:extLst>
              <a:ext uri="{FF2B5EF4-FFF2-40B4-BE49-F238E27FC236}">
                <a16:creationId xmlns:a16="http://schemas.microsoft.com/office/drawing/2014/main" id="{7822855E-B7DC-44E8-8008-B6063DCE093B}"/>
              </a:ext>
            </a:extLst>
          </p:cNvPr>
          <p:cNvSpPr txBox="1"/>
          <p:nvPr/>
        </p:nvSpPr>
        <p:spPr>
          <a:xfrm>
            <a:off x="1048596" y="5333198"/>
            <a:ext cx="7368360"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0" i="0" u="sng" strike="noStrike" cap="none" spc="0" normalizeH="0" baseline="0" dirty="0">
                <a:ln>
                  <a:noFill/>
                </a:ln>
                <a:solidFill>
                  <a:srgbClr val="000000"/>
                </a:solidFill>
                <a:effectLst/>
                <a:uFillTx/>
                <a:latin typeface="+mj-lt"/>
                <a:ea typeface="+mj-ea"/>
                <a:cs typeface="+mj-cs"/>
                <a:sym typeface="Calibri"/>
              </a:rPr>
              <a:t>Unit</a:t>
            </a:r>
            <a:r>
              <a:rPr kumimoji="0" lang="en-US" sz="2800" b="0" i="0" u="none" strike="noStrike" cap="none" spc="0" normalizeH="0" baseline="0" dirty="0">
                <a:ln>
                  <a:noFill/>
                </a:ln>
                <a:solidFill>
                  <a:srgbClr val="000000"/>
                </a:solidFill>
                <a:effectLst/>
                <a:uFillTx/>
                <a:latin typeface="+mj-lt"/>
                <a:ea typeface="+mj-ea"/>
                <a:cs typeface="+mj-cs"/>
                <a:sym typeface="Calibri"/>
              </a:rPr>
              <a:t>: Throughput per port per area (JJ)</a:t>
            </a:r>
          </a:p>
          <a:p>
            <a:pPr marL="0" marR="0" indent="0" algn="ctr" defTabSz="914400" rtl="0" fontAlgn="auto" latinLnBrk="0" hangingPunct="0">
              <a:lnSpc>
                <a:spcPct val="100000"/>
              </a:lnSpc>
              <a:spcBef>
                <a:spcPts val="0"/>
              </a:spcBef>
              <a:spcAft>
                <a:spcPts val="0"/>
              </a:spcAft>
              <a:buClrTx/>
              <a:buSzTx/>
              <a:buFontTx/>
              <a:buNone/>
              <a:tabLst/>
            </a:pPr>
            <a:r>
              <a:rPr lang="en-US" dirty="0"/>
              <a:t>Compared to 4x4 40GHz 160 Gb/s binary crossbar</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sp>
        <p:nvSpPr>
          <p:cNvPr id="8" name="TextBox 7">
            <a:extLst>
              <a:ext uri="{FF2B5EF4-FFF2-40B4-BE49-F238E27FC236}">
                <a16:creationId xmlns:a16="http://schemas.microsoft.com/office/drawing/2014/main" id="{D0EE39E1-4297-46FB-B292-8DC534A7BF49}"/>
              </a:ext>
            </a:extLst>
          </p:cNvPr>
          <p:cNvSpPr txBox="1"/>
          <p:nvPr/>
        </p:nvSpPr>
        <p:spPr>
          <a:xfrm>
            <a:off x="0" y="6278577"/>
            <a:ext cx="9477912" cy="246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sz="1000" b="0" i="0" dirty="0">
                <a:effectLst/>
                <a:latin typeface="Arial" panose="020B0604020202020204" pitchFamily="34" charset="0"/>
              </a:rPr>
              <a:t>S. Yorozu, et al, “A 40 GHz clock 160 Gb/s 4/</a:t>
            </a:r>
            <a:r>
              <a:rPr lang="en-US" sz="1000" b="0" i="0" dirty="0" err="1">
                <a:effectLst/>
                <a:latin typeface="Arial" panose="020B0604020202020204" pitchFamily="34" charset="0"/>
              </a:rPr>
              <a:t>spl</a:t>
            </a:r>
            <a:r>
              <a:rPr lang="en-US" sz="1000" b="0" i="0" dirty="0">
                <a:effectLst/>
                <a:latin typeface="Arial" panose="020B0604020202020204" pitchFamily="34" charset="0"/>
              </a:rPr>
              <a:t> times/4 switch circuit using single flux quantum technology for high-speed packet switching systems” HPSR, 2004</a:t>
            </a:r>
            <a:endParaRPr kumimoji="0" lang="en-US" sz="1200" b="0" i="0" u="none" strike="noStrike" cap="none" spc="0" normalizeH="0" baseline="0" dirty="0">
              <a:ln>
                <a:noFill/>
              </a:ln>
              <a:solidFill>
                <a:srgbClr val="000000"/>
              </a:solidFill>
              <a:effectLst/>
              <a:uFillTx/>
              <a:latin typeface="+mj-lt"/>
              <a:ea typeface="+mj-ea"/>
              <a:cs typeface="+mj-cs"/>
              <a:sym typeface="Calibri"/>
            </a:endParaRPr>
          </a:p>
        </p:txBody>
      </p:sp>
      <p:sp>
        <p:nvSpPr>
          <p:cNvPr id="9" name="TextBox 8">
            <a:extLst>
              <a:ext uri="{FF2B5EF4-FFF2-40B4-BE49-F238E27FC236}">
                <a16:creationId xmlns:a16="http://schemas.microsoft.com/office/drawing/2014/main" id="{74CB1F1E-6C03-477E-B59A-849C8AB610A5}"/>
              </a:ext>
            </a:extLst>
          </p:cNvPr>
          <p:cNvSpPr txBox="1"/>
          <p:nvPr/>
        </p:nvSpPr>
        <p:spPr>
          <a:xfrm>
            <a:off x="4100238" y="5118883"/>
            <a:ext cx="943524" cy="246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sz="1000" b="0" i="0" dirty="0">
                <a:effectLst/>
                <a:latin typeface="Arial" panose="020B0604020202020204" pitchFamily="34" charset="0"/>
              </a:rPr>
              <a:t>Traffic patterns</a:t>
            </a:r>
            <a:endParaRPr kumimoji="0" lang="en-US" sz="12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69475743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23699-3EF7-413A-957E-A5E0E954A6D9}"/>
              </a:ext>
            </a:extLst>
          </p:cNvPr>
          <p:cNvSpPr>
            <a:spLocks noGrp="1"/>
          </p:cNvSpPr>
          <p:nvPr>
            <p:ph type="title"/>
          </p:nvPr>
        </p:nvSpPr>
        <p:spPr/>
        <p:txBody>
          <a:bodyPr/>
          <a:lstStyle/>
          <a:p>
            <a:r>
              <a:rPr lang="en-US" dirty="0"/>
              <a:t>More In Our Paper</a:t>
            </a:r>
          </a:p>
        </p:txBody>
      </p:sp>
      <p:sp>
        <p:nvSpPr>
          <p:cNvPr id="3" name="Text Placeholder 2">
            <a:extLst>
              <a:ext uri="{FF2B5EF4-FFF2-40B4-BE49-F238E27FC236}">
                <a16:creationId xmlns:a16="http://schemas.microsoft.com/office/drawing/2014/main" id="{02C6D4D9-2925-4EAE-A85E-1290A0C8C92A}"/>
              </a:ext>
            </a:extLst>
          </p:cNvPr>
          <p:cNvSpPr>
            <a:spLocks noGrp="1"/>
          </p:cNvSpPr>
          <p:nvPr>
            <p:ph type="body" idx="1"/>
          </p:nvPr>
        </p:nvSpPr>
        <p:spPr/>
        <p:txBody>
          <a:bodyPr/>
          <a:lstStyle/>
          <a:p>
            <a:r>
              <a:rPr lang="en-US" dirty="0"/>
              <a:t>Division of time to preserve race logic values</a:t>
            </a:r>
          </a:p>
          <a:p>
            <a:endParaRPr lang="en-US" dirty="0"/>
          </a:p>
          <a:p>
            <a:r>
              <a:rPr lang="en-US" dirty="0"/>
              <a:t>The counting network’s delay and variability affects the time division</a:t>
            </a:r>
          </a:p>
          <a:p>
            <a:endParaRPr lang="en-US" dirty="0"/>
          </a:p>
          <a:p>
            <a:r>
              <a:rPr lang="en-US" dirty="0"/>
              <a:t>Packets can be composed of multiple pulses</a:t>
            </a:r>
          </a:p>
          <a:p>
            <a:endParaRPr lang="en-US" dirty="0"/>
          </a:p>
          <a:p>
            <a:r>
              <a:rPr lang="en-US" dirty="0"/>
              <a:t>More results: performance, area, power</a:t>
            </a:r>
          </a:p>
          <a:p>
            <a:endParaRPr lang="en-US" dirty="0"/>
          </a:p>
          <a:p>
            <a:r>
              <a:rPr lang="en-US" dirty="0"/>
              <a:t>Latency versus throughput tradeoff</a:t>
            </a:r>
          </a:p>
          <a:p>
            <a:endParaRPr lang="en-US" dirty="0"/>
          </a:p>
          <a:p>
            <a:r>
              <a:rPr lang="en-US" dirty="0"/>
              <a:t>And more!</a:t>
            </a:r>
          </a:p>
        </p:txBody>
      </p:sp>
      <p:sp>
        <p:nvSpPr>
          <p:cNvPr id="4" name="Slide Number Placeholder 3">
            <a:extLst>
              <a:ext uri="{FF2B5EF4-FFF2-40B4-BE49-F238E27FC236}">
                <a16:creationId xmlns:a16="http://schemas.microsoft.com/office/drawing/2014/main" id="{0534F8F7-2536-449D-989F-CA05956B27CE}"/>
              </a:ext>
            </a:extLst>
          </p:cNvPr>
          <p:cNvSpPr>
            <a:spLocks noGrp="1"/>
          </p:cNvSpPr>
          <p:nvPr>
            <p:ph type="sldNum" sz="quarter" idx="2"/>
          </p:nvPr>
        </p:nvSpPr>
        <p:spPr/>
        <p:txBody>
          <a:bodyPr/>
          <a:lstStyle/>
          <a:p>
            <a:fld id="{86CB4B4D-7CA3-9044-876B-883B54F8677D}" type="slidenum">
              <a:rPr lang="en-US" smtClean="0"/>
              <a:t>14</a:t>
            </a:fld>
            <a:endParaRPr lang="en-US"/>
          </a:p>
        </p:txBody>
      </p:sp>
    </p:spTree>
    <p:extLst>
      <p:ext uri="{BB962C8B-B14F-4D97-AF65-F5344CB8AC3E}">
        <p14:creationId xmlns:p14="http://schemas.microsoft.com/office/powerpoint/2010/main" val="302829516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army research office research logo">
            <a:extLst>
              <a:ext uri="{FF2B5EF4-FFF2-40B4-BE49-F238E27FC236}">
                <a16:creationId xmlns:a16="http://schemas.microsoft.com/office/drawing/2014/main" id="{B4FC0D53-4D45-42C1-AA1A-A035187AE3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5039" y="1945415"/>
            <a:ext cx="2644779" cy="26447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LBL logo">
            <a:extLst>
              <a:ext uri="{FF2B5EF4-FFF2-40B4-BE49-F238E27FC236}">
                <a16:creationId xmlns:a16="http://schemas.microsoft.com/office/drawing/2014/main" id="{9A8F4435-234C-40E0-87C0-6D3DE440F5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242" y="2507234"/>
            <a:ext cx="1960234" cy="167256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8088519F-7E90-43F5-8A7C-E78858ECC642}"/>
              </a:ext>
            </a:extLst>
          </p:cNvPr>
          <p:cNvSpPr txBox="1">
            <a:spLocks/>
          </p:cNvSpPr>
          <p:nvPr/>
        </p:nvSpPr>
        <p:spPr>
          <a:xfrm>
            <a:off x="1600200" y="76200"/>
            <a:ext cx="5943600" cy="762000"/>
          </a:xfrm>
          <a:prstGeom prst="rect">
            <a:avLst/>
          </a:prstGeom>
          <a:ln w="12700">
            <a:miter lim="400000"/>
          </a:ln>
          <a:extLst>
            <a:ext uri="{C572A759-6A51-4108-AA02-DFA0A04FC94B}">
              <ma14:wrappingTextBoxFlag xmlns:ma14="http://schemas.microsoft.com/office/mac/drawingml/2011/main" xmlns="" val="1"/>
            </a:ext>
          </a:extLst>
        </p:spPr>
        <p:txBody>
          <a:bodyPr lIns="44450" tIns="44450" rIns="44450" bIns="44450" anchor="ctr">
            <a:normAutofit/>
          </a:bodyPr>
          <a:lstStyle>
            <a:lvl1pPr marL="0" marR="0" indent="0" algn="ctr" defTabSz="914400" rtl="0" latinLnBrk="0">
              <a:lnSpc>
                <a:spcPct val="85000"/>
              </a:lnSpc>
              <a:spcBef>
                <a:spcPts val="0"/>
              </a:spcBef>
              <a:spcAft>
                <a:spcPts val="0"/>
              </a:spcAft>
              <a:buClrTx/>
              <a:buSzTx/>
              <a:buFontTx/>
              <a:buNone/>
              <a:tabLst/>
              <a:defRPr sz="2400" b="1" i="0" u="none" strike="noStrike" cap="none" spc="0" baseline="0">
                <a:ln>
                  <a:noFill/>
                </a:ln>
                <a:solidFill>
                  <a:srgbClr val="00279F"/>
                </a:solidFill>
                <a:uFillTx/>
                <a:latin typeface="Arial"/>
                <a:ea typeface="Arial"/>
                <a:cs typeface="Arial"/>
                <a:sym typeface="Arial"/>
              </a:defRPr>
            </a:lvl1pPr>
            <a:lvl2pPr marL="0" marR="0" indent="0" algn="l" defTabSz="914400" rtl="0" latinLnBrk="0">
              <a:lnSpc>
                <a:spcPct val="85000"/>
              </a:lnSpc>
              <a:spcBef>
                <a:spcPts val="0"/>
              </a:spcBef>
              <a:spcAft>
                <a:spcPts val="0"/>
              </a:spcAft>
              <a:buClrTx/>
              <a:buSzTx/>
              <a:buFontTx/>
              <a:buNone/>
              <a:tabLst/>
              <a:defRPr sz="4000" b="1" i="0" u="none" strike="noStrike" cap="all" spc="0" baseline="0">
                <a:ln>
                  <a:noFill/>
                </a:ln>
                <a:solidFill>
                  <a:srgbClr val="00279F"/>
                </a:solidFill>
                <a:uFillTx/>
                <a:latin typeface="Arial"/>
                <a:ea typeface="Arial"/>
                <a:cs typeface="Arial"/>
                <a:sym typeface="Arial"/>
              </a:defRPr>
            </a:lvl2pPr>
            <a:lvl3pPr marL="0" marR="0" indent="0" algn="l" defTabSz="914400" rtl="0" latinLnBrk="0">
              <a:lnSpc>
                <a:spcPct val="85000"/>
              </a:lnSpc>
              <a:spcBef>
                <a:spcPts val="0"/>
              </a:spcBef>
              <a:spcAft>
                <a:spcPts val="0"/>
              </a:spcAft>
              <a:buClrTx/>
              <a:buSzTx/>
              <a:buFontTx/>
              <a:buNone/>
              <a:tabLst/>
              <a:defRPr sz="4000" b="1" i="0" u="none" strike="noStrike" cap="all" spc="0" baseline="0">
                <a:ln>
                  <a:noFill/>
                </a:ln>
                <a:solidFill>
                  <a:srgbClr val="00279F"/>
                </a:solidFill>
                <a:uFillTx/>
                <a:latin typeface="Arial"/>
                <a:ea typeface="Arial"/>
                <a:cs typeface="Arial"/>
                <a:sym typeface="Arial"/>
              </a:defRPr>
            </a:lvl3pPr>
            <a:lvl4pPr marL="0" marR="0" indent="0" algn="l" defTabSz="914400" rtl="0" latinLnBrk="0">
              <a:lnSpc>
                <a:spcPct val="85000"/>
              </a:lnSpc>
              <a:spcBef>
                <a:spcPts val="0"/>
              </a:spcBef>
              <a:spcAft>
                <a:spcPts val="0"/>
              </a:spcAft>
              <a:buClrTx/>
              <a:buSzTx/>
              <a:buFontTx/>
              <a:buNone/>
              <a:tabLst/>
              <a:defRPr sz="4000" b="1" i="0" u="none" strike="noStrike" cap="all" spc="0" baseline="0">
                <a:ln>
                  <a:noFill/>
                </a:ln>
                <a:solidFill>
                  <a:srgbClr val="00279F"/>
                </a:solidFill>
                <a:uFillTx/>
                <a:latin typeface="Arial"/>
                <a:ea typeface="Arial"/>
                <a:cs typeface="Arial"/>
                <a:sym typeface="Arial"/>
              </a:defRPr>
            </a:lvl4pPr>
            <a:lvl5pPr marL="0" marR="0" indent="0" algn="l" defTabSz="914400" rtl="0" latinLnBrk="0">
              <a:lnSpc>
                <a:spcPct val="85000"/>
              </a:lnSpc>
              <a:spcBef>
                <a:spcPts val="0"/>
              </a:spcBef>
              <a:spcAft>
                <a:spcPts val="0"/>
              </a:spcAft>
              <a:buClrTx/>
              <a:buSzTx/>
              <a:buFontTx/>
              <a:buNone/>
              <a:tabLst/>
              <a:defRPr sz="4000" b="1" i="0" u="none" strike="noStrike" cap="all" spc="0" baseline="0">
                <a:ln>
                  <a:noFill/>
                </a:ln>
                <a:solidFill>
                  <a:srgbClr val="00279F"/>
                </a:solidFill>
                <a:uFillTx/>
                <a:latin typeface="Arial"/>
                <a:ea typeface="Arial"/>
                <a:cs typeface="Arial"/>
                <a:sym typeface="Arial"/>
              </a:defRPr>
            </a:lvl5pPr>
            <a:lvl6pPr marL="0" marR="0" indent="0" algn="l" defTabSz="914400" rtl="0" latinLnBrk="0">
              <a:lnSpc>
                <a:spcPct val="85000"/>
              </a:lnSpc>
              <a:spcBef>
                <a:spcPts val="0"/>
              </a:spcBef>
              <a:spcAft>
                <a:spcPts val="0"/>
              </a:spcAft>
              <a:buClrTx/>
              <a:buSzTx/>
              <a:buFontTx/>
              <a:buNone/>
              <a:tabLst/>
              <a:defRPr sz="4000" b="1" i="0" u="none" strike="noStrike" cap="all" spc="0" baseline="0">
                <a:ln>
                  <a:noFill/>
                </a:ln>
                <a:solidFill>
                  <a:srgbClr val="00279F"/>
                </a:solidFill>
                <a:uFillTx/>
                <a:latin typeface="Arial"/>
                <a:ea typeface="Arial"/>
                <a:cs typeface="Arial"/>
                <a:sym typeface="Arial"/>
              </a:defRPr>
            </a:lvl6pPr>
            <a:lvl7pPr marL="0" marR="0" indent="0" algn="l" defTabSz="914400" rtl="0" latinLnBrk="0">
              <a:lnSpc>
                <a:spcPct val="85000"/>
              </a:lnSpc>
              <a:spcBef>
                <a:spcPts val="0"/>
              </a:spcBef>
              <a:spcAft>
                <a:spcPts val="0"/>
              </a:spcAft>
              <a:buClrTx/>
              <a:buSzTx/>
              <a:buFontTx/>
              <a:buNone/>
              <a:tabLst/>
              <a:defRPr sz="4000" b="1" i="0" u="none" strike="noStrike" cap="all" spc="0" baseline="0">
                <a:ln>
                  <a:noFill/>
                </a:ln>
                <a:solidFill>
                  <a:srgbClr val="00279F"/>
                </a:solidFill>
                <a:uFillTx/>
                <a:latin typeface="Arial"/>
                <a:ea typeface="Arial"/>
                <a:cs typeface="Arial"/>
                <a:sym typeface="Arial"/>
              </a:defRPr>
            </a:lvl7pPr>
            <a:lvl8pPr marL="0" marR="0" indent="0" algn="l" defTabSz="914400" rtl="0" latinLnBrk="0">
              <a:lnSpc>
                <a:spcPct val="85000"/>
              </a:lnSpc>
              <a:spcBef>
                <a:spcPts val="0"/>
              </a:spcBef>
              <a:spcAft>
                <a:spcPts val="0"/>
              </a:spcAft>
              <a:buClrTx/>
              <a:buSzTx/>
              <a:buFontTx/>
              <a:buNone/>
              <a:tabLst/>
              <a:defRPr sz="4000" b="1" i="0" u="none" strike="noStrike" cap="all" spc="0" baseline="0">
                <a:ln>
                  <a:noFill/>
                </a:ln>
                <a:solidFill>
                  <a:srgbClr val="00279F"/>
                </a:solidFill>
                <a:uFillTx/>
                <a:latin typeface="Arial"/>
                <a:ea typeface="Arial"/>
                <a:cs typeface="Arial"/>
                <a:sym typeface="Arial"/>
              </a:defRPr>
            </a:lvl8pPr>
            <a:lvl9pPr marL="0" marR="0" indent="0" algn="l" defTabSz="914400" rtl="0" latinLnBrk="0">
              <a:lnSpc>
                <a:spcPct val="85000"/>
              </a:lnSpc>
              <a:spcBef>
                <a:spcPts val="0"/>
              </a:spcBef>
              <a:spcAft>
                <a:spcPts val="0"/>
              </a:spcAft>
              <a:buClrTx/>
              <a:buSzTx/>
              <a:buFontTx/>
              <a:buNone/>
              <a:tabLst/>
              <a:defRPr sz="4000" b="1" i="0" u="none" strike="noStrike" cap="all" spc="0" baseline="0">
                <a:ln>
                  <a:noFill/>
                </a:ln>
                <a:solidFill>
                  <a:srgbClr val="00279F"/>
                </a:solidFill>
                <a:uFillTx/>
                <a:latin typeface="Arial"/>
                <a:ea typeface="Arial"/>
                <a:cs typeface="Arial"/>
                <a:sym typeface="Arial"/>
              </a:defRPr>
            </a:lvl9pPr>
          </a:lstStyle>
          <a:p>
            <a:pPr hangingPunct="1"/>
            <a:r>
              <a:rPr lang="en-US" dirty="0"/>
              <a:t>Acknowledgments</a:t>
            </a:r>
          </a:p>
        </p:txBody>
      </p:sp>
      <p:sp>
        <p:nvSpPr>
          <p:cNvPr id="10" name="Shape 131">
            <a:extLst>
              <a:ext uri="{FF2B5EF4-FFF2-40B4-BE49-F238E27FC236}">
                <a16:creationId xmlns:a16="http://schemas.microsoft.com/office/drawing/2014/main" id="{A18703DA-E716-4A71-B612-C8A0F0929294}"/>
              </a:ext>
            </a:extLst>
          </p:cNvPr>
          <p:cNvSpPr txBox="1">
            <a:spLocks/>
          </p:cNvSpPr>
          <p:nvPr/>
        </p:nvSpPr>
        <p:spPr>
          <a:xfrm>
            <a:off x="1371599" y="5816008"/>
            <a:ext cx="6400800" cy="472249"/>
          </a:xfrm>
          <a:prstGeom prst="rect">
            <a:avLst/>
          </a:prstGeom>
          <a:ln w="12700">
            <a:miter lim="400000"/>
          </a:ln>
          <a:extLst>
            <a:ext uri="{C572A759-6A51-4108-AA02-DFA0A04FC94B}">
              <ma14:wrappingTextBoxFlag xmlns:ma14="http://schemas.microsoft.com/office/mac/drawingml/2011/main" xmlns="" val="1"/>
            </a:ext>
          </a:extLst>
        </p:spPr>
        <p:txBody>
          <a:bodyPr lIns="44450" tIns="44450" rIns="44450" bIns="44450" anchor="t">
            <a:normAutofit/>
          </a:bodyPr>
          <a:lstStyle>
            <a:lvl1pPr marL="0" marR="0" indent="0" algn="ctr" defTabSz="914400" rtl="0" latinLnBrk="0">
              <a:lnSpc>
                <a:spcPct val="100000"/>
              </a:lnSpc>
              <a:spcBef>
                <a:spcPts val="500"/>
              </a:spcBef>
              <a:spcAft>
                <a:spcPts val="0"/>
              </a:spcAft>
              <a:buClrTx/>
              <a:buSzTx/>
              <a:buFontTx/>
              <a:buNone/>
              <a:tabLst/>
              <a:defRPr sz="22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500"/>
              </a:spcBef>
              <a:spcAft>
                <a:spcPts val="0"/>
              </a:spcAft>
              <a:buClrTx/>
              <a:buSzTx/>
              <a:buFontTx/>
              <a:buNone/>
              <a:tabLst/>
              <a:defRPr sz="2200" b="0" i="0" u="none" strike="noStrike" cap="none" spc="0"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500"/>
              </a:spcBef>
              <a:spcAft>
                <a:spcPts val="0"/>
              </a:spcAft>
              <a:buClrTx/>
              <a:buSzTx/>
              <a:buFontTx/>
              <a:buNone/>
              <a:tabLst/>
              <a:defRPr sz="2200" b="0" i="0" u="none" strike="noStrike" cap="none" spc="0"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500"/>
              </a:spcBef>
              <a:spcAft>
                <a:spcPts val="0"/>
              </a:spcAft>
              <a:buClrTx/>
              <a:buSzTx/>
              <a:buFontTx/>
              <a:buNone/>
              <a:tabLst/>
              <a:defRPr sz="2200" b="0" i="0" u="none" strike="noStrike" cap="none" spc="0"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500"/>
              </a:spcBef>
              <a:spcAft>
                <a:spcPts val="0"/>
              </a:spcAft>
              <a:buClrTx/>
              <a:buSzTx/>
              <a:buFontTx/>
              <a:buNone/>
              <a:tabLst/>
              <a:defRPr sz="2200" b="0" i="0" u="none" strike="noStrike" cap="none" spc="0" baseline="0">
                <a:ln>
                  <a:noFill/>
                </a:ln>
                <a:solidFill>
                  <a:srgbClr val="000000"/>
                </a:solidFill>
                <a:uFillTx/>
                <a:latin typeface="Arial"/>
                <a:ea typeface="Arial"/>
                <a:cs typeface="Arial"/>
                <a:sym typeface="Arial"/>
              </a:defRPr>
            </a:lvl5pPr>
            <a:lvl6pPr marL="2517775" marR="0" indent="-228600" algn="l" defTabSz="914400" rtl="0" latinLnBrk="0">
              <a:lnSpc>
                <a:spcPct val="100000"/>
              </a:lnSpc>
              <a:spcBef>
                <a:spcPts val="400"/>
              </a:spcBef>
              <a:spcAft>
                <a:spcPts val="0"/>
              </a:spcAft>
              <a:buClrTx/>
              <a:buSzPct val="100000"/>
              <a:buFontTx/>
              <a:buChar char="◗"/>
              <a:tabLst/>
              <a:defRPr sz="2000" b="0" i="0" u="none" strike="noStrike" cap="none" spc="0" baseline="0">
                <a:ln>
                  <a:noFill/>
                </a:ln>
                <a:solidFill>
                  <a:srgbClr val="000000"/>
                </a:solidFill>
                <a:uFillTx/>
                <a:latin typeface="Arial"/>
                <a:ea typeface="Arial"/>
                <a:cs typeface="Arial"/>
                <a:sym typeface="Arial"/>
              </a:defRPr>
            </a:lvl6pPr>
            <a:lvl7pPr marL="2974975" marR="0" indent="-228600" algn="l" defTabSz="914400" rtl="0" latinLnBrk="0">
              <a:lnSpc>
                <a:spcPct val="100000"/>
              </a:lnSpc>
              <a:spcBef>
                <a:spcPts val="400"/>
              </a:spcBef>
              <a:spcAft>
                <a:spcPts val="0"/>
              </a:spcAft>
              <a:buClrTx/>
              <a:buSzPct val="100000"/>
              <a:buFontTx/>
              <a:buChar char="◗"/>
              <a:tabLst/>
              <a:defRPr sz="2000" b="0" i="0" u="none" strike="noStrike" cap="none" spc="0" baseline="0">
                <a:ln>
                  <a:noFill/>
                </a:ln>
                <a:solidFill>
                  <a:srgbClr val="000000"/>
                </a:solidFill>
                <a:uFillTx/>
                <a:latin typeface="Arial"/>
                <a:ea typeface="Arial"/>
                <a:cs typeface="Arial"/>
                <a:sym typeface="Arial"/>
              </a:defRPr>
            </a:lvl7pPr>
            <a:lvl8pPr marL="3432173" marR="0" indent="-228599" algn="l" defTabSz="914400" rtl="0" latinLnBrk="0">
              <a:lnSpc>
                <a:spcPct val="100000"/>
              </a:lnSpc>
              <a:spcBef>
                <a:spcPts val="400"/>
              </a:spcBef>
              <a:spcAft>
                <a:spcPts val="0"/>
              </a:spcAft>
              <a:buClrTx/>
              <a:buSzPct val="100000"/>
              <a:buFontTx/>
              <a:buChar char="◗"/>
              <a:tabLst/>
              <a:defRPr sz="2000" b="0" i="0" u="none" strike="noStrike" cap="none" spc="0" baseline="0">
                <a:ln>
                  <a:noFill/>
                </a:ln>
                <a:solidFill>
                  <a:srgbClr val="000000"/>
                </a:solidFill>
                <a:uFillTx/>
                <a:latin typeface="Arial"/>
                <a:ea typeface="Arial"/>
                <a:cs typeface="Arial"/>
                <a:sym typeface="Arial"/>
              </a:defRPr>
            </a:lvl8pPr>
            <a:lvl9pPr marL="3889373" marR="0" indent="-228598" algn="l" defTabSz="914400" rtl="0" latinLnBrk="0">
              <a:lnSpc>
                <a:spcPct val="100000"/>
              </a:lnSpc>
              <a:spcBef>
                <a:spcPts val="400"/>
              </a:spcBef>
              <a:spcAft>
                <a:spcPts val="0"/>
              </a:spcAft>
              <a:buClrTx/>
              <a:buSzPct val="100000"/>
              <a:buFontTx/>
              <a:buChar char="◗"/>
              <a:tabLst/>
              <a:defRPr sz="2000" b="0" i="0" u="none" strike="noStrike" cap="none" spc="0" baseline="0">
                <a:ln>
                  <a:noFill/>
                </a:ln>
                <a:solidFill>
                  <a:srgbClr val="000000"/>
                </a:solidFill>
                <a:uFillTx/>
                <a:latin typeface="Arial"/>
                <a:ea typeface="Arial"/>
                <a:cs typeface="Arial"/>
                <a:sym typeface="Arial"/>
              </a:defRPr>
            </a:lvl9pPr>
          </a:lstStyle>
          <a:p>
            <a:pPr hangingPunct="1">
              <a:lnSpc>
                <a:spcPct val="90000"/>
              </a:lnSpc>
              <a:defRPr b="1"/>
            </a:pPr>
            <a:r>
              <a:rPr lang="en-US" dirty="0">
                <a:latin typeface="Arial" panose="020B0604020202020204" pitchFamily="34" charset="0"/>
              </a:rPr>
              <a:t>Funded by the army research office (ARO)</a:t>
            </a:r>
            <a:endParaRPr lang="en-US" dirty="0"/>
          </a:p>
        </p:txBody>
      </p:sp>
      <p:pic>
        <p:nvPicPr>
          <p:cNvPr id="2050" name="Picture 2">
            <a:extLst>
              <a:ext uri="{FF2B5EF4-FFF2-40B4-BE49-F238E27FC236}">
                <a16:creationId xmlns:a16="http://schemas.microsoft.com/office/drawing/2014/main" id="{B667A973-850B-432B-A1D0-04F2C18A66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4260" y="2351988"/>
            <a:ext cx="2036278" cy="2036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08457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5FA5-CFB9-4ADD-AF39-DE39C64BFE57}"/>
              </a:ext>
            </a:extLst>
          </p:cNvPr>
          <p:cNvSpPr>
            <a:spLocks noGrp="1"/>
          </p:cNvSpPr>
          <p:nvPr>
            <p:ph type="title"/>
          </p:nvPr>
        </p:nvSpPr>
        <p:spPr/>
        <p:txBody>
          <a:bodyPr/>
          <a:lstStyle/>
          <a:p>
            <a:r>
              <a:rPr lang="en-US" dirty="0"/>
              <a:t>Questions?</a:t>
            </a:r>
          </a:p>
        </p:txBody>
      </p:sp>
      <p:pic>
        <p:nvPicPr>
          <p:cNvPr id="4" name="Picture 2" descr="Image result for questions image">
            <a:extLst>
              <a:ext uri="{FF2B5EF4-FFF2-40B4-BE49-F238E27FC236}">
                <a16:creationId xmlns:a16="http://schemas.microsoft.com/office/drawing/2014/main" id="{F0DD4DA9-DDD0-41FD-9E1F-E2CF1C49D08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73260" y="1422268"/>
            <a:ext cx="5197480" cy="4775463"/>
          </a:xfrm>
          <a:prstGeom prst="rect">
            <a:avLst/>
          </a:prstGeom>
          <a:noFill/>
          <a:ln w="12700">
            <a:miter lim="4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38861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5626C-02B7-4613-9EE6-40563B0A9934}"/>
              </a:ext>
            </a:extLst>
          </p:cNvPr>
          <p:cNvSpPr>
            <a:spLocks noGrp="1"/>
          </p:cNvSpPr>
          <p:nvPr>
            <p:ph type="title"/>
          </p:nvPr>
        </p:nvSpPr>
        <p:spPr/>
        <p:txBody>
          <a:bodyPr/>
          <a:lstStyle/>
          <a:p>
            <a:r>
              <a:rPr lang="en-US" dirty="0"/>
              <a:t> Background:</a:t>
            </a:r>
            <a:br>
              <a:rPr lang="en-US" dirty="0"/>
            </a:br>
            <a:r>
              <a:rPr lang="en-US" dirty="0"/>
              <a:t>Josephson Junction</a:t>
            </a:r>
          </a:p>
        </p:txBody>
      </p:sp>
      <p:sp>
        <p:nvSpPr>
          <p:cNvPr id="3" name="Text Placeholder 2">
            <a:extLst>
              <a:ext uri="{FF2B5EF4-FFF2-40B4-BE49-F238E27FC236}">
                <a16:creationId xmlns:a16="http://schemas.microsoft.com/office/drawing/2014/main" id="{9A7EFDB0-9196-462D-B3CB-D99DDC1DD6F3}"/>
              </a:ext>
            </a:extLst>
          </p:cNvPr>
          <p:cNvSpPr>
            <a:spLocks noGrp="1"/>
          </p:cNvSpPr>
          <p:nvPr>
            <p:ph type="body" idx="1"/>
          </p:nvPr>
        </p:nvSpPr>
        <p:spPr>
          <a:xfrm>
            <a:off x="152400" y="1143000"/>
            <a:ext cx="4636231" cy="5334000"/>
          </a:xfrm>
        </p:spPr>
        <p:txBody>
          <a:bodyPr/>
          <a:lstStyle/>
          <a:p>
            <a:pPr>
              <a:buFont typeface="Wingdings" panose="05000000000000000000" pitchFamily="2" charset="2"/>
              <a:buChar char="Ø"/>
            </a:pPr>
            <a:r>
              <a:rPr lang="en-US" dirty="0"/>
              <a:t>Josephson effect: current flowing indefinitely without voltage</a:t>
            </a:r>
          </a:p>
          <a:p>
            <a:pPr>
              <a:buFont typeface="Wingdings" panose="05000000000000000000" pitchFamily="2" charset="2"/>
              <a:buChar char="Ø"/>
            </a:pPr>
            <a:endParaRPr lang="en-US" dirty="0"/>
          </a:p>
          <a:p>
            <a:pPr>
              <a:buFont typeface="Wingdings" panose="05000000000000000000" pitchFamily="2" charset="2"/>
              <a:buChar char="Ø"/>
            </a:pPr>
            <a:r>
              <a:rPr lang="en-US" dirty="0"/>
              <a:t>Josephson junction: Electrons pass through barrier up to a critical current. Then resistive</a:t>
            </a:r>
          </a:p>
          <a:p>
            <a:pPr lvl="1">
              <a:buFont typeface="Wingdings" panose="05000000000000000000" pitchFamily="2" charset="2"/>
              <a:buChar char="Ø"/>
            </a:pPr>
            <a:r>
              <a:rPr lang="en-US" dirty="0"/>
              <a:t>Superconducting to resistive state produces a pulse to the output</a:t>
            </a:r>
          </a:p>
          <a:p>
            <a:pPr lvl="1">
              <a:buFont typeface="Wingdings" panose="05000000000000000000" pitchFamily="2" charset="2"/>
              <a:buChar char="Ø"/>
            </a:pPr>
            <a:endParaRPr lang="en-US" dirty="0"/>
          </a:p>
          <a:p>
            <a:pPr>
              <a:buFont typeface="Wingdings" panose="05000000000000000000" pitchFamily="2" charset="2"/>
              <a:buChar char="Ø"/>
            </a:pPr>
            <a:r>
              <a:rPr lang="en-US" dirty="0"/>
              <a:t>Information is encoded in normal and superconducting states</a:t>
            </a:r>
          </a:p>
        </p:txBody>
      </p:sp>
      <p:sp>
        <p:nvSpPr>
          <p:cNvPr id="4" name="Slide Number Placeholder 3">
            <a:extLst>
              <a:ext uri="{FF2B5EF4-FFF2-40B4-BE49-F238E27FC236}">
                <a16:creationId xmlns:a16="http://schemas.microsoft.com/office/drawing/2014/main" id="{2CF64954-BDAD-416F-B503-65973AD79BD4}"/>
              </a:ext>
            </a:extLst>
          </p:cNvPr>
          <p:cNvSpPr>
            <a:spLocks noGrp="1"/>
          </p:cNvSpPr>
          <p:nvPr>
            <p:ph type="sldNum" sz="quarter" idx="2"/>
          </p:nvPr>
        </p:nvSpPr>
        <p:spPr>
          <a:xfrm>
            <a:off x="8754555" y="6623583"/>
            <a:ext cx="273652" cy="269237"/>
          </a:xfrm>
        </p:spPr>
        <p:txBody>
          <a:bodyPr/>
          <a:lstStyle/>
          <a:p>
            <a:fld id="{86CB4B4D-7CA3-9044-876B-883B54F8677D}" type="slidenum">
              <a:rPr lang="en-US" smtClean="0"/>
              <a:t>17</a:t>
            </a:fld>
            <a:endParaRPr lang="en-US" dirty="0"/>
          </a:p>
        </p:txBody>
      </p:sp>
      <p:pic>
        <p:nvPicPr>
          <p:cNvPr id="5" name="Picture 4">
            <a:extLst>
              <a:ext uri="{FF2B5EF4-FFF2-40B4-BE49-F238E27FC236}">
                <a16:creationId xmlns:a16="http://schemas.microsoft.com/office/drawing/2014/main" id="{8DBA9DDB-AD35-4DF2-AD06-E1F50005159E}"/>
              </a:ext>
            </a:extLst>
          </p:cNvPr>
          <p:cNvPicPr>
            <a:picLocks noChangeAspect="1"/>
          </p:cNvPicPr>
          <p:nvPr/>
        </p:nvPicPr>
        <p:blipFill>
          <a:blip r:embed="rId3"/>
          <a:stretch>
            <a:fillRect/>
          </a:stretch>
        </p:blipFill>
        <p:spPr>
          <a:xfrm>
            <a:off x="4938003" y="3651477"/>
            <a:ext cx="4090204" cy="2173590"/>
          </a:xfrm>
          <a:prstGeom prst="rect">
            <a:avLst/>
          </a:prstGeom>
        </p:spPr>
      </p:pic>
      <p:sp>
        <p:nvSpPr>
          <p:cNvPr id="8" name="TextBox 7">
            <a:extLst>
              <a:ext uri="{FF2B5EF4-FFF2-40B4-BE49-F238E27FC236}">
                <a16:creationId xmlns:a16="http://schemas.microsoft.com/office/drawing/2014/main" id="{83F22858-F825-40EE-9CF2-20EE74E700BC}"/>
              </a:ext>
            </a:extLst>
          </p:cNvPr>
          <p:cNvSpPr txBox="1"/>
          <p:nvPr/>
        </p:nvSpPr>
        <p:spPr>
          <a:xfrm>
            <a:off x="1421273" y="6060804"/>
            <a:ext cx="8318370"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1200" dirty="0"/>
              <a:t>Johnson, “Superconducting Microelectronics for Next-Generation Computing”, 2018 MIT R&amp;D conference</a:t>
            </a:r>
          </a:p>
          <a:p>
            <a:r>
              <a:rPr kumimoji="0" lang="en-US" sz="1200" b="0" i="0" strike="noStrike" cap="none" spc="0" normalizeH="0" baseline="0" dirty="0">
                <a:ln>
                  <a:noFill/>
                </a:ln>
                <a:solidFill>
                  <a:srgbClr val="000000"/>
                </a:solidFill>
                <a:effectLst/>
                <a:uFillTx/>
                <a:latin typeface="+mj-lt"/>
                <a:ea typeface="+mj-ea"/>
                <a:cs typeface="+mj-cs"/>
                <a:sym typeface="Calibri"/>
              </a:rPr>
              <a:t>Khanna, “Rapid </a:t>
            </a:r>
            <a:r>
              <a:rPr lang="en-US" sz="1200" dirty="0"/>
              <a:t>Single Quantum Flux (RSFQ) Logic”, Springer Integrated </a:t>
            </a:r>
            <a:r>
              <a:rPr lang="en-US" sz="1200" dirty="0" err="1"/>
              <a:t>Nanophotonics</a:t>
            </a:r>
            <a:r>
              <a:rPr lang="en-US" sz="1200" dirty="0"/>
              <a:t> 2016</a:t>
            </a:r>
            <a:endParaRPr kumimoji="0" lang="en-US" sz="1200" b="0" i="0" strike="noStrike" cap="none" spc="0" normalizeH="0" baseline="0" dirty="0">
              <a:ln>
                <a:noFill/>
              </a:ln>
              <a:solidFill>
                <a:srgbClr val="000000"/>
              </a:solidFill>
              <a:effectLst/>
              <a:uFillTx/>
              <a:latin typeface="+mj-lt"/>
              <a:ea typeface="+mj-ea"/>
              <a:cs typeface="+mj-cs"/>
              <a:sym typeface="Calibri"/>
            </a:endParaRPr>
          </a:p>
        </p:txBody>
      </p:sp>
      <p:pic>
        <p:nvPicPr>
          <p:cNvPr id="1030" name="Picture 6" descr="Fig. 21.1">
            <a:extLst>
              <a:ext uri="{FF2B5EF4-FFF2-40B4-BE49-F238E27FC236}">
                <a16:creationId xmlns:a16="http://schemas.microsoft.com/office/drawing/2014/main" id="{0CD24CF4-896A-4DC7-A971-548F497E9E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2978" y="1972279"/>
            <a:ext cx="4535229" cy="15173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A05BF55-EEB8-4E20-B7B8-6A5635B60D27}"/>
              </a:ext>
            </a:extLst>
          </p:cNvPr>
          <p:cNvPicPr>
            <a:picLocks noChangeAspect="1"/>
          </p:cNvPicPr>
          <p:nvPr/>
        </p:nvPicPr>
        <p:blipFill rotWithShape="1">
          <a:blip r:embed="rId5"/>
          <a:srcRect l="63043" t="8080" r="26245" b="72383"/>
          <a:stretch/>
        </p:blipFill>
        <p:spPr>
          <a:xfrm>
            <a:off x="5369717" y="1250972"/>
            <a:ext cx="421483" cy="630377"/>
          </a:xfrm>
          <a:prstGeom prst="rect">
            <a:avLst/>
          </a:prstGeom>
        </p:spPr>
      </p:pic>
      <p:cxnSp>
        <p:nvCxnSpPr>
          <p:cNvPr id="11" name="Straight Arrow Connector 10">
            <a:extLst>
              <a:ext uri="{FF2B5EF4-FFF2-40B4-BE49-F238E27FC236}">
                <a16:creationId xmlns:a16="http://schemas.microsoft.com/office/drawing/2014/main" id="{DBFDD712-5D84-4468-8D47-398E976076B7}"/>
              </a:ext>
            </a:extLst>
          </p:cNvPr>
          <p:cNvCxnSpPr>
            <a:cxnSpLocks/>
          </p:cNvCxnSpPr>
          <p:nvPr/>
        </p:nvCxnSpPr>
        <p:spPr>
          <a:xfrm flipH="1">
            <a:off x="6252960" y="1511412"/>
            <a:ext cx="1290840" cy="0"/>
          </a:xfrm>
          <a:prstGeom prst="straightConnector1">
            <a:avLst/>
          </a:prstGeom>
          <a:noFill/>
          <a:ln w="25400" cap="flat">
            <a:solidFill>
              <a:srgbClr val="FF0000"/>
            </a:solidFill>
            <a:prstDash val="solid"/>
            <a:round/>
            <a:headEnd type="triangle"/>
            <a:tailEnd type="none" w="lg" len="med"/>
          </a:ln>
          <a:effectLst/>
          <a:sp3d/>
        </p:spPr>
        <p:style>
          <a:lnRef idx="0">
            <a:scrgbClr r="0" g="0" b="0"/>
          </a:lnRef>
          <a:fillRef idx="0">
            <a:scrgbClr r="0" g="0" b="0"/>
          </a:fillRef>
          <a:effectRef idx="0">
            <a:scrgbClr r="0" g="0" b="0"/>
          </a:effectRef>
          <a:fontRef idx="none"/>
        </p:style>
      </p:cxnSp>
      <p:pic>
        <p:nvPicPr>
          <p:cNvPr id="12" name="Picture 11">
            <a:extLst>
              <a:ext uri="{FF2B5EF4-FFF2-40B4-BE49-F238E27FC236}">
                <a16:creationId xmlns:a16="http://schemas.microsoft.com/office/drawing/2014/main" id="{91344D9A-E9CC-4620-940D-2BBFD19C9E0A}"/>
              </a:ext>
            </a:extLst>
          </p:cNvPr>
          <p:cNvPicPr>
            <a:picLocks noChangeAspect="1"/>
          </p:cNvPicPr>
          <p:nvPr/>
        </p:nvPicPr>
        <p:blipFill>
          <a:blip r:embed="rId6"/>
          <a:stretch>
            <a:fillRect/>
          </a:stretch>
        </p:blipFill>
        <p:spPr>
          <a:xfrm>
            <a:off x="4851953" y="3651477"/>
            <a:ext cx="4128082" cy="1828288"/>
          </a:xfrm>
          <a:prstGeom prst="rect">
            <a:avLst/>
          </a:prstGeom>
        </p:spPr>
      </p:pic>
      <p:sp>
        <p:nvSpPr>
          <p:cNvPr id="9" name="TextBox 8">
            <a:extLst>
              <a:ext uri="{FF2B5EF4-FFF2-40B4-BE49-F238E27FC236}">
                <a16:creationId xmlns:a16="http://schemas.microsoft.com/office/drawing/2014/main" id="{FD675580-0E66-41D3-9FBB-2E537872B832}"/>
              </a:ext>
            </a:extLst>
          </p:cNvPr>
          <p:cNvSpPr txBox="1"/>
          <p:nvPr/>
        </p:nvSpPr>
        <p:spPr>
          <a:xfrm>
            <a:off x="4572000" y="2396919"/>
            <a:ext cx="1762539" cy="400105"/>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000" dirty="0"/>
              <a:t>S</a:t>
            </a:r>
            <a:r>
              <a:rPr kumimoji="0" lang="en-US" sz="2000" b="0" i="0" u="none" strike="noStrike" cap="none" spc="0" normalizeH="0" baseline="0" dirty="0">
                <a:ln>
                  <a:noFill/>
                </a:ln>
                <a:solidFill>
                  <a:srgbClr val="000000"/>
                </a:solidFill>
                <a:effectLst/>
                <a:uFillTx/>
                <a:latin typeface="+mj-lt"/>
                <a:ea typeface="+mj-ea"/>
                <a:cs typeface="+mj-cs"/>
                <a:sym typeface="Calibri"/>
              </a:rPr>
              <a:t>uperconductor</a:t>
            </a:r>
          </a:p>
        </p:txBody>
      </p:sp>
      <p:sp>
        <p:nvSpPr>
          <p:cNvPr id="14" name="TextBox 13">
            <a:extLst>
              <a:ext uri="{FF2B5EF4-FFF2-40B4-BE49-F238E27FC236}">
                <a16:creationId xmlns:a16="http://schemas.microsoft.com/office/drawing/2014/main" id="{CFC43A10-7A93-4680-9E42-766B3DC9F67A}"/>
              </a:ext>
            </a:extLst>
          </p:cNvPr>
          <p:cNvSpPr txBox="1"/>
          <p:nvPr/>
        </p:nvSpPr>
        <p:spPr>
          <a:xfrm>
            <a:off x="6915994" y="2395340"/>
            <a:ext cx="1762539" cy="400105"/>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000" dirty="0"/>
              <a:t>S</a:t>
            </a:r>
            <a:r>
              <a:rPr kumimoji="0" lang="en-US" sz="2000" b="0" i="0" u="none" strike="noStrike" cap="none" spc="0" normalizeH="0" baseline="0" dirty="0">
                <a:ln>
                  <a:noFill/>
                </a:ln>
                <a:solidFill>
                  <a:srgbClr val="000000"/>
                </a:solidFill>
                <a:effectLst/>
                <a:uFillTx/>
                <a:latin typeface="+mj-lt"/>
                <a:ea typeface="+mj-ea"/>
                <a:cs typeface="+mj-cs"/>
                <a:sym typeface="Calibri"/>
              </a:rPr>
              <a:t>uperconductor</a:t>
            </a:r>
          </a:p>
        </p:txBody>
      </p:sp>
      <p:sp>
        <p:nvSpPr>
          <p:cNvPr id="15" name="TextBox 14">
            <a:extLst>
              <a:ext uri="{FF2B5EF4-FFF2-40B4-BE49-F238E27FC236}">
                <a16:creationId xmlns:a16="http://schemas.microsoft.com/office/drawing/2014/main" id="{F2A3C905-571D-477E-900D-1588F1329CBE}"/>
              </a:ext>
            </a:extLst>
          </p:cNvPr>
          <p:cNvSpPr txBox="1"/>
          <p:nvPr/>
        </p:nvSpPr>
        <p:spPr>
          <a:xfrm>
            <a:off x="5806975" y="3364334"/>
            <a:ext cx="1762539" cy="338550"/>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600" dirty="0"/>
              <a:t>Insulating barrier</a:t>
            </a:r>
            <a:endParaRPr kumimoji="0" lang="en-US" sz="16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5858062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5626C-02B7-4613-9EE6-40563B0A9934}"/>
              </a:ext>
            </a:extLst>
          </p:cNvPr>
          <p:cNvSpPr>
            <a:spLocks noGrp="1"/>
          </p:cNvSpPr>
          <p:nvPr>
            <p:ph type="title"/>
          </p:nvPr>
        </p:nvSpPr>
        <p:spPr/>
        <p:txBody>
          <a:bodyPr/>
          <a:lstStyle/>
          <a:p>
            <a:r>
              <a:rPr lang="en-US" dirty="0"/>
              <a:t>Background:</a:t>
            </a:r>
            <a:br>
              <a:rPr lang="en-US" dirty="0"/>
            </a:br>
            <a:r>
              <a:rPr lang="en-US" dirty="0"/>
              <a:t>Josephson Junction to Compute</a:t>
            </a:r>
          </a:p>
        </p:txBody>
      </p:sp>
      <p:sp>
        <p:nvSpPr>
          <p:cNvPr id="3" name="Text Placeholder 2">
            <a:extLst>
              <a:ext uri="{FF2B5EF4-FFF2-40B4-BE49-F238E27FC236}">
                <a16:creationId xmlns:a16="http://schemas.microsoft.com/office/drawing/2014/main" id="{9A7EFDB0-9196-462D-B3CB-D99DDC1DD6F3}"/>
              </a:ext>
            </a:extLst>
          </p:cNvPr>
          <p:cNvSpPr>
            <a:spLocks noGrp="1"/>
          </p:cNvSpPr>
          <p:nvPr>
            <p:ph type="body" idx="1"/>
          </p:nvPr>
        </p:nvSpPr>
        <p:spPr>
          <a:xfrm>
            <a:off x="112015" y="1202022"/>
            <a:ext cx="3846501" cy="5334000"/>
          </a:xfrm>
        </p:spPr>
        <p:txBody>
          <a:bodyPr/>
          <a:lstStyle/>
          <a:p>
            <a:pPr>
              <a:buFont typeface="Wingdings" panose="05000000000000000000" pitchFamily="2" charset="2"/>
              <a:buChar char="Ø"/>
            </a:pPr>
            <a:r>
              <a:rPr lang="en-US" dirty="0"/>
              <a:t>JJ in a superconducting loop allows switching</a:t>
            </a:r>
          </a:p>
        </p:txBody>
      </p:sp>
      <p:pic>
        <p:nvPicPr>
          <p:cNvPr id="6" name="Picture 5">
            <a:extLst>
              <a:ext uri="{FF2B5EF4-FFF2-40B4-BE49-F238E27FC236}">
                <a16:creationId xmlns:a16="http://schemas.microsoft.com/office/drawing/2014/main" id="{206113E6-6C59-46D1-ABFC-83BA01424E07}"/>
              </a:ext>
            </a:extLst>
          </p:cNvPr>
          <p:cNvPicPr>
            <a:picLocks noChangeAspect="1"/>
          </p:cNvPicPr>
          <p:nvPr/>
        </p:nvPicPr>
        <p:blipFill>
          <a:blip r:embed="rId3"/>
          <a:stretch>
            <a:fillRect/>
          </a:stretch>
        </p:blipFill>
        <p:spPr>
          <a:xfrm>
            <a:off x="4252733" y="1181833"/>
            <a:ext cx="4738867" cy="1499365"/>
          </a:xfrm>
          <a:prstGeom prst="rect">
            <a:avLst/>
          </a:prstGeom>
        </p:spPr>
      </p:pic>
      <p:pic>
        <p:nvPicPr>
          <p:cNvPr id="4098" name="Picture 2" descr="Fig. 21.11">
            <a:extLst>
              <a:ext uri="{FF2B5EF4-FFF2-40B4-BE49-F238E27FC236}">
                <a16:creationId xmlns:a16="http://schemas.microsoft.com/office/drawing/2014/main" id="{E35CA57A-0834-4973-839D-300A1EF21F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6389" y="2860943"/>
            <a:ext cx="6251222" cy="316008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DE05801-FD0C-4139-8FCE-D6359800F6C1}"/>
              </a:ext>
            </a:extLst>
          </p:cNvPr>
          <p:cNvSpPr txBox="1"/>
          <p:nvPr/>
        </p:nvSpPr>
        <p:spPr>
          <a:xfrm>
            <a:off x="404907" y="2164052"/>
            <a:ext cx="1355495"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FF0000"/>
                </a:solidFill>
                <a:effectLst/>
                <a:uFillTx/>
                <a:latin typeface="+mj-lt"/>
                <a:ea typeface="+mj-ea"/>
                <a:cs typeface="+mj-cs"/>
                <a:sym typeface="Calibri"/>
              </a:rPr>
              <a:t>Inverter:</a:t>
            </a:r>
          </a:p>
        </p:txBody>
      </p:sp>
      <p:pic>
        <p:nvPicPr>
          <p:cNvPr id="4100" name="Picture 4" descr="Image result for counterclockwise">
            <a:extLst>
              <a:ext uri="{FF2B5EF4-FFF2-40B4-BE49-F238E27FC236}">
                <a16:creationId xmlns:a16="http://schemas.microsoft.com/office/drawing/2014/main" id="{1F6D064E-D417-49E4-A03A-04F22ACBA63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3069" y="3429000"/>
            <a:ext cx="912231" cy="88004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a:extLst>
              <a:ext uri="{FF2B5EF4-FFF2-40B4-BE49-F238E27FC236}">
                <a16:creationId xmlns:a16="http://schemas.microsoft.com/office/drawing/2014/main" id="{A7A4692B-3994-455D-BB11-8632E2E2CB0B}"/>
              </a:ext>
            </a:extLst>
          </p:cNvPr>
          <p:cNvCxnSpPr>
            <a:cxnSpLocks/>
          </p:cNvCxnSpPr>
          <p:nvPr/>
        </p:nvCxnSpPr>
        <p:spPr>
          <a:xfrm flipH="1">
            <a:off x="5854521" y="3571170"/>
            <a:ext cx="1290840" cy="0"/>
          </a:xfrm>
          <a:prstGeom prst="straightConnector1">
            <a:avLst/>
          </a:prstGeom>
          <a:noFill/>
          <a:ln w="25400" cap="flat">
            <a:solidFill>
              <a:srgbClr val="FF0000"/>
            </a:solidFill>
            <a:prstDash val="solid"/>
            <a:round/>
            <a:tailEnd type="triangle" w="lg" len="med"/>
          </a:ln>
          <a:effectLst/>
          <a:sp3d/>
        </p:spPr>
        <p:style>
          <a:lnRef idx="0">
            <a:scrgbClr r="0" g="0" b="0"/>
          </a:lnRef>
          <a:fillRef idx="0">
            <a:scrgbClr r="0" g="0" b="0"/>
          </a:fillRef>
          <a:effectRef idx="0">
            <a:scrgbClr r="0" g="0" b="0"/>
          </a:effectRef>
          <a:fontRef idx="none"/>
        </p:style>
      </p:cxnSp>
      <p:pic>
        <p:nvPicPr>
          <p:cNvPr id="20" name="Picture 19">
            <a:extLst>
              <a:ext uri="{FF2B5EF4-FFF2-40B4-BE49-F238E27FC236}">
                <a16:creationId xmlns:a16="http://schemas.microsoft.com/office/drawing/2014/main" id="{1A198C2D-610E-4C83-B51B-2AFD50F29487}"/>
              </a:ext>
            </a:extLst>
          </p:cNvPr>
          <p:cNvPicPr>
            <a:picLocks noChangeAspect="1"/>
          </p:cNvPicPr>
          <p:nvPr/>
        </p:nvPicPr>
        <p:blipFill rotWithShape="1">
          <a:blip r:embed="rId6"/>
          <a:srcRect l="63043" t="8080" r="26245" b="72383"/>
          <a:stretch/>
        </p:blipFill>
        <p:spPr>
          <a:xfrm>
            <a:off x="6374429" y="3582849"/>
            <a:ext cx="382682" cy="572346"/>
          </a:xfrm>
          <a:prstGeom prst="rect">
            <a:avLst/>
          </a:prstGeom>
        </p:spPr>
      </p:pic>
      <p:cxnSp>
        <p:nvCxnSpPr>
          <p:cNvPr id="21" name="Straight Arrow Connector 20">
            <a:extLst>
              <a:ext uri="{FF2B5EF4-FFF2-40B4-BE49-F238E27FC236}">
                <a16:creationId xmlns:a16="http://schemas.microsoft.com/office/drawing/2014/main" id="{31EDA539-678E-44C3-9C41-CE042CB4F1AD}"/>
              </a:ext>
            </a:extLst>
          </p:cNvPr>
          <p:cNvCxnSpPr>
            <a:cxnSpLocks/>
          </p:cNvCxnSpPr>
          <p:nvPr/>
        </p:nvCxnSpPr>
        <p:spPr>
          <a:xfrm flipH="1">
            <a:off x="5850699" y="4909367"/>
            <a:ext cx="1290840" cy="0"/>
          </a:xfrm>
          <a:prstGeom prst="straightConnector1">
            <a:avLst/>
          </a:prstGeom>
          <a:noFill/>
          <a:ln w="25400" cap="flat">
            <a:solidFill>
              <a:srgbClr val="FF0000"/>
            </a:solidFill>
            <a:prstDash val="solid"/>
            <a:round/>
            <a:headEnd type="triangle"/>
            <a:tailEnd type="none" w="lg" len="med"/>
          </a:ln>
          <a:effectLst/>
          <a:sp3d/>
        </p:spPr>
        <p:style>
          <a:lnRef idx="0">
            <a:scrgbClr r="0" g="0" b="0"/>
          </a:lnRef>
          <a:fillRef idx="0">
            <a:scrgbClr r="0" g="0" b="0"/>
          </a:fillRef>
          <a:effectRef idx="0">
            <a:scrgbClr r="0" g="0" b="0"/>
          </a:effectRef>
          <a:fontRef idx="none"/>
        </p:style>
      </p:cxnSp>
      <p:pic>
        <p:nvPicPr>
          <p:cNvPr id="22" name="Picture 21">
            <a:extLst>
              <a:ext uri="{FF2B5EF4-FFF2-40B4-BE49-F238E27FC236}">
                <a16:creationId xmlns:a16="http://schemas.microsoft.com/office/drawing/2014/main" id="{B9FD7BD1-29C5-4C8B-8D6C-23F06D633DE3}"/>
              </a:ext>
            </a:extLst>
          </p:cNvPr>
          <p:cNvPicPr>
            <a:picLocks noChangeAspect="1"/>
          </p:cNvPicPr>
          <p:nvPr/>
        </p:nvPicPr>
        <p:blipFill rotWithShape="1">
          <a:blip r:embed="rId6"/>
          <a:srcRect l="63043" t="8080" r="26245" b="72383"/>
          <a:stretch/>
        </p:blipFill>
        <p:spPr>
          <a:xfrm>
            <a:off x="6370607" y="4921046"/>
            <a:ext cx="382682" cy="572346"/>
          </a:xfrm>
          <a:prstGeom prst="rect">
            <a:avLst/>
          </a:prstGeom>
        </p:spPr>
      </p:pic>
      <p:pic>
        <p:nvPicPr>
          <p:cNvPr id="4102" name="Picture 6" descr="Image result for clockwise">
            <a:extLst>
              <a:ext uri="{FF2B5EF4-FFF2-40B4-BE49-F238E27FC236}">
                <a16:creationId xmlns:a16="http://schemas.microsoft.com/office/drawing/2014/main" id="{009C6F23-2DB9-44A2-8F49-F3B1CFBA7CD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92803" y="3470990"/>
            <a:ext cx="967083" cy="880044"/>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Arrow Connector 23">
            <a:extLst>
              <a:ext uri="{FF2B5EF4-FFF2-40B4-BE49-F238E27FC236}">
                <a16:creationId xmlns:a16="http://schemas.microsoft.com/office/drawing/2014/main" id="{A563F672-BB5A-41BB-9058-89C222FBB3A4}"/>
              </a:ext>
            </a:extLst>
          </p:cNvPr>
          <p:cNvCxnSpPr>
            <a:cxnSpLocks/>
          </p:cNvCxnSpPr>
          <p:nvPr/>
        </p:nvCxnSpPr>
        <p:spPr>
          <a:xfrm flipH="1">
            <a:off x="1664222" y="3543572"/>
            <a:ext cx="1290840" cy="0"/>
          </a:xfrm>
          <a:prstGeom prst="straightConnector1">
            <a:avLst/>
          </a:prstGeom>
          <a:noFill/>
          <a:ln w="25400" cap="flat">
            <a:solidFill>
              <a:srgbClr val="FF0000"/>
            </a:solidFill>
            <a:prstDash val="solid"/>
            <a:round/>
            <a:headEnd type="triangle"/>
            <a:tailEnd type="none" w="lg" len="med"/>
          </a:ln>
          <a:effectLst/>
          <a:sp3d/>
        </p:spPr>
        <p:style>
          <a:lnRef idx="0">
            <a:scrgbClr r="0" g="0" b="0"/>
          </a:lnRef>
          <a:fillRef idx="0">
            <a:scrgbClr r="0" g="0" b="0"/>
          </a:fillRef>
          <a:effectRef idx="0">
            <a:scrgbClr r="0" g="0" b="0"/>
          </a:effectRef>
          <a:fontRef idx="none"/>
        </p:style>
      </p:cxnSp>
      <p:pic>
        <p:nvPicPr>
          <p:cNvPr id="25" name="Picture 24">
            <a:extLst>
              <a:ext uri="{FF2B5EF4-FFF2-40B4-BE49-F238E27FC236}">
                <a16:creationId xmlns:a16="http://schemas.microsoft.com/office/drawing/2014/main" id="{C16810EB-685C-467B-AC44-1D5D14F94BCB}"/>
              </a:ext>
            </a:extLst>
          </p:cNvPr>
          <p:cNvPicPr>
            <a:picLocks noChangeAspect="1"/>
          </p:cNvPicPr>
          <p:nvPr/>
        </p:nvPicPr>
        <p:blipFill rotWithShape="1">
          <a:blip r:embed="rId6"/>
          <a:srcRect l="63043" t="8080" r="26245" b="72383"/>
          <a:stretch/>
        </p:blipFill>
        <p:spPr>
          <a:xfrm>
            <a:off x="2184130" y="3555251"/>
            <a:ext cx="382682" cy="572346"/>
          </a:xfrm>
          <a:prstGeom prst="rect">
            <a:avLst/>
          </a:prstGeom>
        </p:spPr>
      </p:pic>
      <p:cxnSp>
        <p:nvCxnSpPr>
          <p:cNvPr id="7" name="Straight Arrow Connector 6">
            <a:extLst>
              <a:ext uri="{FF2B5EF4-FFF2-40B4-BE49-F238E27FC236}">
                <a16:creationId xmlns:a16="http://schemas.microsoft.com/office/drawing/2014/main" id="{5FA48815-A63F-A745-94A4-FFD649D2F8EB}"/>
              </a:ext>
            </a:extLst>
          </p:cNvPr>
          <p:cNvCxnSpPr/>
          <p:nvPr/>
        </p:nvCxnSpPr>
        <p:spPr>
          <a:xfrm flipV="1">
            <a:off x="3436596" y="5157926"/>
            <a:ext cx="1043839" cy="335466"/>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23" name="TextBox 22">
            <a:extLst>
              <a:ext uri="{FF2B5EF4-FFF2-40B4-BE49-F238E27FC236}">
                <a16:creationId xmlns:a16="http://schemas.microsoft.com/office/drawing/2014/main" id="{9ADD2998-9436-1247-856B-19C61A7FB2BD}"/>
              </a:ext>
            </a:extLst>
          </p:cNvPr>
          <p:cNvSpPr txBox="1"/>
          <p:nvPr/>
        </p:nvSpPr>
        <p:spPr>
          <a:xfrm>
            <a:off x="1578700" y="5299318"/>
            <a:ext cx="1672890"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tx1"/>
                </a:solidFill>
                <a:effectLst/>
                <a:uFillTx/>
                <a:latin typeface="+mj-lt"/>
                <a:ea typeface="+mj-ea"/>
                <a:cs typeface="+mj-cs"/>
                <a:sym typeface="Calibri"/>
              </a:rPr>
              <a:t>Produces pulse</a:t>
            </a:r>
          </a:p>
        </p:txBody>
      </p:sp>
      <p:cxnSp>
        <p:nvCxnSpPr>
          <p:cNvPr id="26" name="Straight Arrow Connector 25">
            <a:extLst>
              <a:ext uri="{FF2B5EF4-FFF2-40B4-BE49-F238E27FC236}">
                <a16:creationId xmlns:a16="http://schemas.microsoft.com/office/drawing/2014/main" id="{2A07FF3B-A89F-C749-885C-89AF34218E4D}"/>
              </a:ext>
            </a:extLst>
          </p:cNvPr>
          <p:cNvCxnSpPr>
            <a:cxnSpLocks/>
          </p:cNvCxnSpPr>
          <p:nvPr/>
        </p:nvCxnSpPr>
        <p:spPr>
          <a:xfrm flipV="1">
            <a:off x="2496786" y="4281360"/>
            <a:ext cx="1009826" cy="701237"/>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27" name="TextBox 26">
            <a:extLst>
              <a:ext uri="{FF2B5EF4-FFF2-40B4-BE49-F238E27FC236}">
                <a16:creationId xmlns:a16="http://schemas.microsoft.com/office/drawing/2014/main" id="{F6A475AD-BEAE-D243-83C5-9FC545CAEB4A}"/>
              </a:ext>
            </a:extLst>
          </p:cNvPr>
          <p:cNvSpPr txBox="1"/>
          <p:nvPr/>
        </p:nvSpPr>
        <p:spPr>
          <a:xfrm>
            <a:off x="559293" y="4777660"/>
            <a:ext cx="1823576"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tx1"/>
                </a:solidFill>
                <a:effectLst/>
                <a:uFillTx/>
                <a:latin typeface="+mj-lt"/>
                <a:ea typeface="+mj-ea"/>
                <a:cs typeface="+mj-cs"/>
                <a:sym typeface="Calibri"/>
              </a:rPr>
              <a:t>Inverts direction</a:t>
            </a:r>
          </a:p>
        </p:txBody>
      </p:sp>
      <p:cxnSp>
        <p:nvCxnSpPr>
          <p:cNvPr id="12" name="Straight Arrow Connector 11">
            <a:extLst>
              <a:ext uri="{FF2B5EF4-FFF2-40B4-BE49-F238E27FC236}">
                <a16:creationId xmlns:a16="http://schemas.microsoft.com/office/drawing/2014/main" id="{6B3B0933-B22A-9A45-A8C2-FAB70E434B8E}"/>
              </a:ext>
            </a:extLst>
          </p:cNvPr>
          <p:cNvCxnSpPr/>
          <p:nvPr/>
        </p:nvCxnSpPr>
        <p:spPr>
          <a:xfrm flipV="1">
            <a:off x="2986466" y="4146565"/>
            <a:ext cx="1658187" cy="1114752"/>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28" name="TextBox 27">
            <a:extLst>
              <a:ext uri="{FF2B5EF4-FFF2-40B4-BE49-F238E27FC236}">
                <a16:creationId xmlns:a16="http://schemas.microsoft.com/office/drawing/2014/main" id="{3051F8A5-4F34-407C-A129-F0FA64B53C47}"/>
              </a:ext>
            </a:extLst>
          </p:cNvPr>
          <p:cNvSpPr txBox="1"/>
          <p:nvPr/>
        </p:nvSpPr>
        <p:spPr>
          <a:xfrm>
            <a:off x="1255294" y="6089962"/>
            <a:ext cx="8318370"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1200" dirty="0"/>
              <a:t>Johnson, “Superconducting Microelectronics for Next-Generation Computing”, 2018 MIT R&amp;D conference</a:t>
            </a:r>
          </a:p>
          <a:p>
            <a:r>
              <a:rPr kumimoji="0" lang="en-US" sz="1200" b="0" i="0" strike="noStrike" cap="none" spc="0" normalizeH="0" baseline="0" dirty="0">
                <a:ln>
                  <a:noFill/>
                </a:ln>
                <a:solidFill>
                  <a:srgbClr val="000000"/>
                </a:solidFill>
                <a:effectLst/>
                <a:uFillTx/>
                <a:latin typeface="+mj-lt"/>
                <a:ea typeface="+mj-ea"/>
                <a:cs typeface="+mj-cs"/>
                <a:sym typeface="Calibri"/>
              </a:rPr>
              <a:t>Khanna, “Rapid </a:t>
            </a:r>
            <a:r>
              <a:rPr lang="en-US" sz="1200" dirty="0"/>
              <a:t>Single Quantum Flux (RSFQ) Logic”, Springer Integrated </a:t>
            </a:r>
            <a:r>
              <a:rPr lang="en-US" sz="1200" dirty="0" err="1"/>
              <a:t>Nanophotonics</a:t>
            </a:r>
            <a:r>
              <a:rPr lang="en-US" sz="1200" dirty="0"/>
              <a:t> 2016</a:t>
            </a:r>
            <a:endParaRPr kumimoji="0" lang="en-US" sz="1200" b="0" i="0" strike="noStrike" cap="none" spc="0" normalizeH="0" baseline="0" dirty="0">
              <a:ln>
                <a:noFill/>
              </a:ln>
              <a:solidFill>
                <a:srgbClr val="000000"/>
              </a:solidFill>
              <a:effectLst/>
              <a:uFillTx/>
              <a:latin typeface="+mj-lt"/>
              <a:ea typeface="+mj-ea"/>
              <a:cs typeface="+mj-cs"/>
              <a:sym typeface="Calibri"/>
            </a:endParaRPr>
          </a:p>
        </p:txBody>
      </p:sp>
      <p:sp>
        <p:nvSpPr>
          <p:cNvPr id="5" name="TextBox 4">
            <a:extLst>
              <a:ext uri="{FF2B5EF4-FFF2-40B4-BE49-F238E27FC236}">
                <a16:creationId xmlns:a16="http://schemas.microsoft.com/office/drawing/2014/main" id="{4D3997F0-8E59-4EC7-889E-50F21D994B03}"/>
              </a:ext>
            </a:extLst>
          </p:cNvPr>
          <p:cNvSpPr txBox="1"/>
          <p:nvPr/>
        </p:nvSpPr>
        <p:spPr>
          <a:xfrm>
            <a:off x="1255294" y="5582106"/>
            <a:ext cx="2290046"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00000"/>
                </a:solidFill>
                <a:effectLst/>
                <a:uFillTx/>
                <a:latin typeface="+mj-lt"/>
                <a:ea typeface="+mj-ea"/>
                <a:cs typeface="+mj-cs"/>
                <a:sym typeface="Calibri"/>
              </a:rPr>
              <a:t>and resets the circuit</a:t>
            </a:r>
          </a:p>
        </p:txBody>
      </p:sp>
      <p:sp>
        <p:nvSpPr>
          <p:cNvPr id="29" name="Slide Number Placeholder 5">
            <a:extLst>
              <a:ext uri="{FF2B5EF4-FFF2-40B4-BE49-F238E27FC236}">
                <a16:creationId xmlns:a16="http://schemas.microsoft.com/office/drawing/2014/main" id="{FAECBF82-BE34-4AF9-B8F6-F74DCD7734CF}"/>
              </a:ext>
            </a:extLst>
          </p:cNvPr>
          <p:cNvSpPr>
            <a:spLocks noGrp="1"/>
          </p:cNvSpPr>
          <p:nvPr>
            <p:ph type="sldNum" sz="quarter" idx="2"/>
          </p:nvPr>
        </p:nvSpPr>
        <p:spPr>
          <a:xfrm>
            <a:off x="8683113" y="6633929"/>
            <a:ext cx="273652" cy="269237"/>
          </a:xfrm>
        </p:spPr>
        <p:txBody>
          <a:bodyPr/>
          <a:lstStyle/>
          <a:p>
            <a:fld id="{86CB4B4D-7CA3-9044-876B-883B54F8677D}" type="slidenum">
              <a:rPr lang="en-US" smtClean="0"/>
              <a:t>18</a:t>
            </a:fld>
            <a:endParaRPr lang="en-US" dirty="0"/>
          </a:p>
        </p:txBody>
      </p:sp>
    </p:spTree>
    <p:extLst>
      <p:ext uri="{BB962C8B-B14F-4D97-AF65-F5344CB8AC3E}">
        <p14:creationId xmlns:p14="http://schemas.microsoft.com/office/powerpoint/2010/main" val="41390748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23"/>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7"/>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2"/>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410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3"/>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4102"/>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4100"/>
                                        </p:tgtEl>
                                        <p:attrNameLst>
                                          <p:attrName>style.visibility</p:attrName>
                                        </p:attrNameLst>
                                      </p:cBhvr>
                                      <p:to>
                                        <p:strVal val="visible"/>
                                      </p:to>
                                    </p:set>
                                  </p:childTnLst>
                                </p:cTn>
                              </p:par>
                              <p:par>
                                <p:cTn id="63" presetID="1" presetClass="entr" presetSubtype="0" fill="hold" grpId="2" nodeType="with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
                                        </p:tgtEl>
                                        <p:attrNameLst>
                                          <p:attrName>style.visibility</p:attrName>
                                        </p:attrNameLst>
                                      </p:cBhvr>
                                      <p:to>
                                        <p:strVal val="visible"/>
                                      </p:to>
                                    </p:set>
                                  </p:childTnLst>
                                </p:cTn>
                              </p:par>
                              <p:par>
                                <p:cTn id="69" presetID="1" presetClass="exit" presetSubtype="0" fill="hold" nodeType="withEffect">
                                  <p:stCondLst>
                                    <p:cond delay="0"/>
                                  </p:stCondLst>
                                  <p:childTnLst>
                                    <p:set>
                                      <p:cBhvr>
                                        <p:cTn id="70" dur="1" fill="hold">
                                          <p:stCondLst>
                                            <p:cond delay="0"/>
                                          </p:stCondLst>
                                        </p:cTn>
                                        <p:tgtEl>
                                          <p:spTgt spid="26"/>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P spid="23" grpId="1"/>
      <p:bldP spid="23" grpId="2"/>
      <p:bldP spid="27" grpId="0"/>
      <p:bldP spid="27" grpId="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02B9A72-F5D1-417A-881A-07F3F198D3E0}"/>
              </a:ext>
            </a:extLst>
          </p:cNvPr>
          <p:cNvPicPr>
            <a:picLocks noChangeAspect="1"/>
          </p:cNvPicPr>
          <p:nvPr/>
        </p:nvPicPr>
        <p:blipFill>
          <a:blip r:embed="rId3"/>
          <a:stretch>
            <a:fillRect/>
          </a:stretch>
        </p:blipFill>
        <p:spPr>
          <a:xfrm>
            <a:off x="4551679" y="2349315"/>
            <a:ext cx="3937702" cy="3118366"/>
          </a:xfrm>
          <a:prstGeom prst="rect">
            <a:avLst/>
          </a:prstGeom>
        </p:spPr>
      </p:pic>
      <p:sp>
        <p:nvSpPr>
          <p:cNvPr id="2" name="Title 1">
            <a:extLst>
              <a:ext uri="{FF2B5EF4-FFF2-40B4-BE49-F238E27FC236}">
                <a16:creationId xmlns:a16="http://schemas.microsoft.com/office/drawing/2014/main" id="{A88F3267-BAFC-4E2E-A8A4-0A155D769464}"/>
              </a:ext>
            </a:extLst>
          </p:cNvPr>
          <p:cNvSpPr>
            <a:spLocks noGrp="1"/>
          </p:cNvSpPr>
          <p:nvPr>
            <p:ph type="title"/>
          </p:nvPr>
        </p:nvSpPr>
        <p:spPr/>
        <p:txBody>
          <a:bodyPr/>
          <a:lstStyle/>
          <a:p>
            <a:r>
              <a:rPr lang="en-US" dirty="0"/>
              <a:t>Superconducting Race Logic:</a:t>
            </a:r>
            <a:br>
              <a:rPr lang="en-US" dirty="0"/>
            </a:br>
            <a:r>
              <a:rPr lang="en-US" dirty="0"/>
              <a:t>Primitives Have to Maintain State</a:t>
            </a:r>
          </a:p>
        </p:txBody>
      </p:sp>
      <p:sp>
        <p:nvSpPr>
          <p:cNvPr id="3" name="Text Placeholder 2">
            <a:extLst>
              <a:ext uri="{FF2B5EF4-FFF2-40B4-BE49-F238E27FC236}">
                <a16:creationId xmlns:a16="http://schemas.microsoft.com/office/drawing/2014/main" id="{34493DF5-F5DD-4E8E-8751-058D9409EABF}"/>
              </a:ext>
            </a:extLst>
          </p:cNvPr>
          <p:cNvSpPr>
            <a:spLocks noGrp="1"/>
          </p:cNvSpPr>
          <p:nvPr>
            <p:ph type="body" idx="1"/>
          </p:nvPr>
        </p:nvSpPr>
        <p:spPr/>
        <p:txBody>
          <a:bodyPr/>
          <a:lstStyle/>
          <a:p>
            <a:pPr>
              <a:buFont typeface="Wingdings" panose="05000000000000000000" pitchFamily="2" charset="2"/>
              <a:buChar char="Ø"/>
            </a:pPr>
            <a:r>
              <a:rPr lang="en-US" u="sng" dirty="0"/>
              <a:t>Last arrival</a:t>
            </a:r>
            <a:r>
              <a:rPr lang="en-US" dirty="0"/>
              <a:t>: last incoming pulse causes an output pulse</a:t>
            </a:r>
          </a:p>
        </p:txBody>
      </p:sp>
      <p:sp>
        <p:nvSpPr>
          <p:cNvPr id="4" name="Slide Number Placeholder 3">
            <a:extLst>
              <a:ext uri="{FF2B5EF4-FFF2-40B4-BE49-F238E27FC236}">
                <a16:creationId xmlns:a16="http://schemas.microsoft.com/office/drawing/2014/main" id="{38B9ED7D-A47E-4443-B60E-075D23D1999D}"/>
              </a:ext>
            </a:extLst>
          </p:cNvPr>
          <p:cNvSpPr>
            <a:spLocks noGrp="1"/>
          </p:cNvSpPr>
          <p:nvPr>
            <p:ph type="sldNum" sz="quarter" idx="2"/>
          </p:nvPr>
        </p:nvSpPr>
        <p:spPr/>
        <p:txBody>
          <a:bodyPr/>
          <a:lstStyle/>
          <a:p>
            <a:fld id="{86CB4B4D-7CA3-9044-876B-883B54F8677D}" type="slidenum">
              <a:rPr lang="en-US" smtClean="0"/>
              <a:t>19</a:t>
            </a:fld>
            <a:endParaRPr lang="en-US"/>
          </a:p>
        </p:txBody>
      </p:sp>
      <p:sp>
        <p:nvSpPr>
          <p:cNvPr id="8" name="Arrow: Right 7">
            <a:extLst>
              <a:ext uri="{FF2B5EF4-FFF2-40B4-BE49-F238E27FC236}">
                <a16:creationId xmlns:a16="http://schemas.microsoft.com/office/drawing/2014/main" id="{CDCBECFA-116E-41C9-BD4B-97C94F2175F1}"/>
              </a:ext>
            </a:extLst>
          </p:cNvPr>
          <p:cNvSpPr/>
          <p:nvPr/>
        </p:nvSpPr>
        <p:spPr>
          <a:xfrm rot="9537994">
            <a:off x="6264079" y="2591327"/>
            <a:ext cx="578244" cy="394636"/>
          </a:xfrm>
          <a:prstGeom prst="rightArrow">
            <a:avLst/>
          </a:prstGeom>
          <a:solidFill>
            <a:srgbClr val="FF0000"/>
          </a:solid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a:ln>
                <a:noFill/>
              </a:ln>
              <a:solidFill>
                <a:srgbClr val="000000"/>
              </a:solidFill>
              <a:effectLst/>
              <a:uFillTx/>
              <a:latin typeface="+mj-lt"/>
              <a:ea typeface="+mj-ea"/>
              <a:cs typeface="+mj-cs"/>
              <a:sym typeface="Calibri"/>
            </a:endParaRPr>
          </a:p>
        </p:txBody>
      </p:sp>
      <p:sp>
        <p:nvSpPr>
          <p:cNvPr id="9" name="Arrow: Right 8">
            <a:extLst>
              <a:ext uri="{FF2B5EF4-FFF2-40B4-BE49-F238E27FC236}">
                <a16:creationId xmlns:a16="http://schemas.microsoft.com/office/drawing/2014/main" id="{4982D5DD-584C-41B6-B3B2-0C1357EF5CFD}"/>
              </a:ext>
            </a:extLst>
          </p:cNvPr>
          <p:cNvSpPr/>
          <p:nvPr/>
        </p:nvSpPr>
        <p:spPr>
          <a:xfrm rot="9537994">
            <a:off x="6331105" y="4611027"/>
            <a:ext cx="578244" cy="394636"/>
          </a:xfrm>
          <a:prstGeom prst="rightArrow">
            <a:avLst/>
          </a:prstGeom>
          <a:solidFill>
            <a:srgbClr val="FF0000"/>
          </a:solid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a:ln>
                <a:noFill/>
              </a:ln>
              <a:solidFill>
                <a:srgbClr val="000000"/>
              </a:solidFill>
              <a:effectLst/>
              <a:uFillTx/>
              <a:latin typeface="+mj-lt"/>
              <a:ea typeface="+mj-ea"/>
              <a:cs typeface="+mj-cs"/>
              <a:sym typeface="Calibri"/>
            </a:endParaRPr>
          </a:p>
        </p:txBody>
      </p:sp>
      <p:pic>
        <p:nvPicPr>
          <p:cNvPr id="11" name="Picture 10">
            <a:extLst>
              <a:ext uri="{FF2B5EF4-FFF2-40B4-BE49-F238E27FC236}">
                <a16:creationId xmlns:a16="http://schemas.microsoft.com/office/drawing/2014/main" id="{A07A790C-1008-46FD-9B22-6621157CFEE2}"/>
              </a:ext>
            </a:extLst>
          </p:cNvPr>
          <p:cNvPicPr>
            <a:picLocks noChangeAspect="1"/>
          </p:cNvPicPr>
          <p:nvPr/>
        </p:nvPicPr>
        <p:blipFill>
          <a:blip r:embed="rId4"/>
          <a:stretch>
            <a:fillRect/>
          </a:stretch>
        </p:blipFill>
        <p:spPr>
          <a:xfrm>
            <a:off x="399532" y="2962717"/>
            <a:ext cx="3937703" cy="1681999"/>
          </a:xfrm>
          <a:prstGeom prst="rect">
            <a:avLst/>
          </a:prstGeom>
        </p:spPr>
      </p:pic>
    </p:spTree>
    <p:extLst>
      <p:ext uri="{BB962C8B-B14F-4D97-AF65-F5344CB8AC3E}">
        <p14:creationId xmlns:p14="http://schemas.microsoft.com/office/powerpoint/2010/main" val="157126943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3E3E2-0644-403A-B8C5-6239E115883A}"/>
              </a:ext>
            </a:extLst>
          </p:cNvPr>
          <p:cNvSpPr>
            <a:spLocks noGrp="1"/>
          </p:cNvSpPr>
          <p:nvPr>
            <p:ph type="title"/>
          </p:nvPr>
        </p:nvSpPr>
        <p:spPr/>
        <p:txBody>
          <a:bodyPr/>
          <a:lstStyle/>
          <a:p>
            <a:r>
              <a:rPr lang="en-US" dirty="0"/>
              <a:t>Background:</a:t>
            </a:r>
            <a:br>
              <a:rPr lang="en-US" dirty="0"/>
            </a:br>
            <a:r>
              <a:rPr lang="en-US" dirty="0"/>
              <a:t>Superconductivity</a:t>
            </a:r>
          </a:p>
        </p:txBody>
      </p:sp>
      <p:sp>
        <p:nvSpPr>
          <p:cNvPr id="3" name="Text Placeholder 2">
            <a:extLst>
              <a:ext uri="{FF2B5EF4-FFF2-40B4-BE49-F238E27FC236}">
                <a16:creationId xmlns:a16="http://schemas.microsoft.com/office/drawing/2014/main" id="{B29C1E7E-B70A-4905-9A62-2950ADC451BE}"/>
              </a:ext>
            </a:extLst>
          </p:cNvPr>
          <p:cNvSpPr>
            <a:spLocks noGrp="1"/>
          </p:cNvSpPr>
          <p:nvPr>
            <p:ph type="body" idx="1"/>
          </p:nvPr>
        </p:nvSpPr>
        <p:spPr>
          <a:xfrm>
            <a:off x="152400" y="1143000"/>
            <a:ext cx="4261232" cy="5334000"/>
          </a:xfrm>
        </p:spPr>
        <p:txBody>
          <a:bodyPr>
            <a:normAutofit/>
          </a:bodyPr>
          <a:lstStyle/>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r>
              <a:rPr lang="en-US" dirty="0"/>
              <a:t>Resistance of mercury and other materials drops to near zero below ~4K</a:t>
            </a:r>
          </a:p>
          <a:p>
            <a:pPr>
              <a:buFont typeface="Wingdings" panose="05000000000000000000" pitchFamily="2" charset="2"/>
              <a:buChar char="Ø"/>
            </a:pPr>
            <a:endParaRPr lang="en-US" dirty="0"/>
          </a:p>
        </p:txBody>
      </p:sp>
      <p:pic>
        <p:nvPicPr>
          <p:cNvPr id="4" name="Picture 2" descr="Related image">
            <a:extLst>
              <a:ext uri="{FF2B5EF4-FFF2-40B4-BE49-F238E27FC236}">
                <a16:creationId xmlns:a16="http://schemas.microsoft.com/office/drawing/2014/main" id="{8BEA1C6B-88A9-4BBC-B6DE-1AF2199E8F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2100" y="1900238"/>
            <a:ext cx="4804748" cy="297894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hape 177">
            <a:extLst>
              <a:ext uri="{FF2B5EF4-FFF2-40B4-BE49-F238E27FC236}">
                <a16:creationId xmlns:a16="http://schemas.microsoft.com/office/drawing/2014/main" id="{03AD4E50-B6DA-48F9-9ADF-AA6CA3DD0AD0}"/>
              </a:ext>
            </a:extLst>
          </p:cNvPr>
          <p:cNvSpPr/>
          <p:nvPr/>
        </p:nvSpPr>
        <p:spPr>
          <a:xfrm>
            <a:off x="5165401" y="4986282"/>
            <a:ext cx="3348518" cy="430883"/>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defRPr sz="2000">
                <a:latin typeface="+mn-lt"/>
                <a:ea typeface="+mn-ea"/>
                <a:cs typeface="+mn-cs"/>
                <a:sym typeface="Helvetica"/>
              </a:defRPr>
            </a:lvl1pPr>
          </a:lstStyle>
          <a:p>
            <a:pPr algn="ctr"/>
            <a:r>
              <a:rPr lang="en-US" sz="1100" dirty="0"/>
              <a:t>Gallardo et al, “Superconductivity observation in a (</a:t>
            </a:r>
            <a:r>
              <a:rPr lang="en-US" sz="1100" dirty="0" err="1"/>
              <a:t>CuInTe</a:t>
            </a:r>
            <a:r>
              <a:rPr lang="en-US" sz="1100" dirty="0"/>
              <a:t> 2 ) 1-x (</a:t>
            </a:r>
            <a:r>
              <a:rPr lang="en-US" sz="1100" dirty="0" err="1"/>
              <a:t>NbTe</a:t>
            </a:r>
            <a:r>
              <a:rPr lang="en-US" sz="1100" dirty="0"/>
              <a:t>) x alloy with x=0.5”</a:t>
            </a:r>
            <a:endParaRPr sz="1100" dirty="0"/>
          </a:p>
        </p:txBody>
      </p:sp>
      <p:sp>
        <p:nvSpPr>
          <p:cNvPr id="6" name="Slide Number Placeholder 5">
            <a:extLst>
              <a:ext uri="{FF2B5EF4-FFF2-40B4-BE49-F238E27FC236}">
                <a16:creationId xmlns:a16="http://schemas.microsoft.com/office/drawing/2014/main" id="{3476FC6A-AAAD-F64D-BC79-73F61D18AF17}"/>
              </a:ext>
            </a:extLst>
          </p:cNvPr>
          <p:cNvSpPr>
            <a:spLocks noGrp="1"/>
          </p:cNvSpPr>
          <p:nvPr>
            <p:ph type="sldNum" sz="quarter" idx="2"/>
          </p:nvPr>
        </p:nvSpPr>
        <p:spPr/>
        <p:txBody>
          <a:bodyPr/>
          <a:lstStyle/>
          <a:p>
            <a:fld id="{86CB4B4D-7CA3-9044-876B-883B54F8677D}" type="slidenum">
              <a:rPr lang="en-US" smtClean="0"/>
              <a:t>2</a:t>
            </a:fld>
            <a:endParaRPr lang="en-US"/>
          </a:p>
        </p:txBody>
      </p:sp>
      <p:sp>
        <p:nvSpPr>
          <p:cNvPr id="7" name="Oval 6">
            <a:extLst>
              <a:ext uri="{FF2B5EF4-FFF2-40B4-BE49-F238E27FC236}">
                <a16:creationId xmlns:a16="http://schemas.microsoft.com/office/drawing/2014/main" id="{D00D22FB-E71E-4991-8220-F1EDEE22C824}"/>
              </a:ext>
            </a:extLst>
          </p:cNvPr>
          <p:cNvSpPr/>
          <p:nvPr/>
        </p:nvSpPr>
        <p:spPr>
          <a:xfrm>
            <a:off x="4572000" y="4305603"/>
            <a:ext cx="1558835" cy="449277"/>
          </a:xfrm>
          <a:prstGeom prst="ellipse">
            <a:avLst/>
          </a:pr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63204376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8DF42-120A-410F-97B2-A6FE188596DA}"/>
              </a:ext>
            </a:extLst>
          </p:cNvPr>
          <p:cNvSpPr>
            <a:spLocks noGrp="1"/>
          </p:cNvSpPr>
          <p:nvPr>
            <p:ph type="title"/>
          </p:nvPr>
        </p:nvSpPr>
        <p:spPr/>
        <p:txBody>
          <a:bodyPr/>
          <a:lstStyle/>
          <a:p>
            <a:r>
              <a:rPr lang="en-US" dirty="0"/>
              <a:t>Tailor The Computational Model to Offset Drawbacks of Superconducting?</a:t>
            </a:r>
          </a:p>
        </p:txBody>
      </p:sp>
      <p:sp>
        <p:nvSpPr>
          <p:cNvPr id="4" name="Slide Number Placeholder 3">
            <a:extLst>
              <a:ext uri="{FF2B5EF4-FFF2-40B4-BE49-F238E27FC236}">
                <a16:creationId xmlns:a16="http://schemas.microsoft.com/office/drawing/2014/main" id="{7D0C2159-95D0-4497-A2C0-3F4DABC5B5AF}"/>
              </a:ext>
            </a:extLst>
          </p:cNvPr>
          <p:cNvSpPr>
            <a:spLocks noGrp="1"/>
          </p:cNvSpPr>
          <p:nvPr>
            <p:ph type="sldNum" sz="quarter" idx="2"/>
          </p:nvPr>
        </p:nvSpPr>
        <p:spPr/>
        <p:txBody>
          <a:bodyPr/>
          <a:lstStyle/>
          <a:p>
            <a:fld id="{86CB4B4D-7CA3-9044-876B-883B54F8677D}" type="slidenum">
              <a:rPr lang="en-US" smtClean="0"/>
              <a:t>3</a:t>
            </a:fld>
            <a:endParaRPr lang="en-US"/>
          </a:p>
        </p:txBody>
      </p:sp>
      <p:sp>
        <p:nvSpPr>
          <p:cNvPr id="5" name="TextBox 4">
            <a:extLst>
              <a:ext uri="{FF2B5EF4-FFF2-40B4-BE49-F238E27FC236}">
                <a16:creationId xmlns:a16="http://schemas.microsoft.com/office/drawing/2014/main" id="{70AFDFAA-A80A-4052-BD33-9C22AC970B01}"/>
              </a:ext>
            </a:extLst>
          </p:cNvPr>
          <p:cNvSpPr txBox="1"/>
          <p:nvPr/>
        </p:nvSpPr>
        <p:spPr>
          <a:xfrm>
            <a:off x="2538112" y="6342212"/>
            <a:ext cx="406777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sz="1200" dirty="0" err="1"/>
              <a:t>Tannu</a:t>
            </a:r>
            <a:r>
              <a:rPr lang="en-US" sz="1200" dirty="0"/>
              <a:t> et al, “A case for superconducting accelerators”, CF 2019</a:t>
            </a:r>
            <a:endParaRPr kumimoji="0" lang="en-US" sz="1200" b="0" i="0" u="none" strike="noStrike" cap="none" spc="0" normalizeH="0" baseline="0" dirty="0">
              <a:ln>
                <a:noFill/>
              </a:ln>
              <a:solidFill>
                <a:srgbClr val="000000"/>
              </a:solidFill>
              <a:effectLst/>
              <a:uFillTx/>
              <a:latin typeface="+mj-lt"/>
              <a:ea typeface="+mj-ea"/>
              <a:cs typeface="+mj-cs"/>
              <a:sym typeface="Calibri"/>
            </a:endParaRPr>
          </a:p>
        </p:txBody>
      </p:sp>
      <p:pic>
        <p:nvPicPr>
          <p:cNvPr id="6" name="Picture 5">
            <a:extLst>
              <a:ext uri="{FF2B5EF4-FFF2-40B4-BE49-F238E27FC236}">
                <a16:creationId xmlns:a16="http://schemas.microsoft.com/office/drawing/2014/main" id="{A4C6F7BF-AE84-4AE1-91A3-344F64941F96}"/>
              </a:ext>
            </a:extLst>
          </p:cNvPr>
          <p:cNvPicPr>
            <a:picLocks noChangeAspect="1"/>
          </p:cNvPicPr>
          <p:nvPr/>
        </p:nvPicPr>
        <p:blipFill>
          <a:blip r:embed="rId3"/>
          <a:stretch>
            <a:fillRect/>
          </a:stretch>
        </p:blipFill>
        <p:spPr>
          <a:xfrm>
            <a:off x="1301265" y="1285208"/>
            <a:ext cx="6168270" cy="4748494"/>
          </a:xfrm>
          <a:prstGeom prst="rect">
            <a:avLst/>
          </a:prstGeom>
        </p:spPr>
      </p:pic>
      <p:sp>
        <p:nvSpPr>
          <p:cNvPr id="7" name="Arrow: Right 6">
            <a:extLst>
              <a:ext uri="{FF2B5EF4-FFF2-40B4-BE49-F238E27FC236}">
                <a16:creationId xmlns:a16="http://schemas.microsoft.com/office/drawing/2014/main" id="{F686DC2F-4692-4152-BA8A-4AB3EBB95295}"/>
              </a:ext>
            </a:extLst>
          </p:cNvPr>
          <p:cNvSpPr/>
          <p:nvPr/>
        </p:nvSpPr>
        <p:spPr>
          <a:xfrm>
            <a:off x="2512194" y="1443789"/>
            <a:ext cx="818147" cy="394636"/>
          </a:xfrm>
          <a:prstGeom prst="rightArrow">
            <a:avLst/>
          </a:prstGeom>
          <a:solidFill>
            <a:srgbClr val="FF0000"/>
          </a:solid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a:ln>
                <a:noFill/>
              </a:ln>
              <a:solidFill>
                <a:srgbClr val="000000"/>
              </a:solidFill>
              <a:effectLst/>
              <a:uFillTx/>
              <a:latin typeface="+mj-lt"/>
              <a:ea typeface="+mj-ea"/>
              <a:cs typeface="+mj-cs"/>
              <a:sym typeface="Calibri"/>
            </a:endParaRPr>
          </a:p>
        </p:txBody>
      </p:sp>
      <p:sp>
        <p:nvSpPr>
          <p:cNvPr id="8" name="Arrow: Right 7">
            <a:extLst>
              <a:ext uri="{FF2B5EF4-FFF2-40B4-BE49-F238E27FC236}">
                <a16:creationId xmlns:a16="http://schemas.microsoft.com/office/drawing/2014/main" id="{7A1F69ED-0F43-4CE9-A52E-322F0E99887A}"/>
              </a:ext>
            </a:extLst>
          </p:cNvPr>
          <p:cNvSpPr/>
          <p:nvPr/>
        </p:nvSpPr>
        <p:spPr>
          <a:xfrm rot="8637535">
            <a:off x="7543800" y="2356585"/>
            <a:ext cx="818147" cy="394636"/>
          </a:xfrm>
          <a:prstGeom prst="rightArrow">
            <a:avLst/>
          </a:prstGeom>
          <a:solidFill>
            <a:srgbClr val="FF0000"/>
          </a:solid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a:ln>
                <a:noFill/>
              </a:ln>
              <a:solidFill>
                <a:srgbClr val="000000"/>
              </a:solidFill>
              <a:effectLst/>
              <a:uFillTx/>
              <a:latin typeface="+mj-lt"/>
              <a:ea typeface="+mj-ea"/>
              <a:cs typeface="+mj-cs"/>
              <a:sym typeface="Calibri"/>
            </a:endParaRPr>
          </a:p>
        </p:txBody>
      </p:sp>
      <p:sp>
        <p:nvSpPr>
          <p:cNvPr id="9" name="TextBox 8">
            <a:extLst>
              <a:ext uri="{FF2B5EF4-FFF2-40B4-BE49-F238E27FC236}">
                <a16:creationId xmlns:a16="http://schemas.microsoft.com/office/drawing/2014/main" id="{05C6C4F5-7E1E-4CE3-BA81-9313861B1B3A}"/>
              </a:ext>
            </a:extLst>
          </p:cNvPr>
          <p:cNvSpPr txBox="1"/>
          <p:nvPr/>
        </p:nvSpPr>
        <p:spPr>
          <a:xfrm>
            <a:off x="468496" y="1443789"/>
            <a:ext cx="1754939" cy="962527"/>
          </a:xfrm>
          <a:prstGeom prst="rect">
            <a:avLst/>
          </a:prstGeom>
          <a:noFill/>
          <a:ln w="254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mj-lt"/>
                <a:ea typeface="+mj-ea"/>
                <a:cs typeface="+mj-cs"/>
                <a:sym typeface="Calibri"/>
              </a:rPr>
              <a:t>How to trade off?</a:t>
            </a:r>
          </a:p>
        </p:txBody>
      </p:sp>
      <p:sp>
        <p:nvSpPr>
          <p:cNvPr id="3" name="TextBox 2">
            <a:extLst>
              <a:ext uri="{FF2B5EF4-FFF2-40B4-BE49-F238E27FC236}">
                <a16:creationId xmlns:a16="http://schemas.microsoft.com/office/drawing/2014/main" id="{C9D6EC83-80B9-164C-8F8E-92C7AB96AD3E}"/>
              </a:ext>
            </a:extLst>
          </p:cNvPr>
          <p:cNvSpPr txBox="1"/>
          <p:nvPr/>
        </p:nvSpPr>
        <p:spPr>
          <a:xfrm>
            <a:off x="7599709" y="1469872"/>
            <a:ext cx="140518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Calibri"/>
              </a:rPr>
              <a:t>(16nm CMOS)</a:t>
            </a:r>
          </a:p>
        </p:txBody>
      </p:sp>
      <p:cxnSp>
        <p:nvCxnSpPr>
          <p:cNvPr id="11" name="Straight Arrow Connector 10">
            <a:extLst>
              <a:ext uri="{FF2B5EF4-FFF2-40B4-BE49-F238E27FC236}">
                <a16:creationId xmlns:a16="http://schemas.microsoft.com/office/drawing/2014/main" id="{1EBCB981-9432-43C9-99D2-DFC9DD55F62C}"/>
              </a:ext>
            </a:extLst>
          </p:cNvPr>
          <p:cNvCxnSpPr>
            <a:cxnSpLocks/>
          </p:cNvCxnSpPr>
          <p:nvPr/>
        </p:nvCxnSpPr>
        <p:spPr>
          <a:xfrm flipH="1">
            <a:off x="6995570" y="1668604"/>
            <a:ext cx="548230" cy="0"/>
          </a:xfrm>
          <a:prstGeom prst="straightConnector1">
            <a:avLst/>
          </a:prstGeom>
          <a:noFill/>
          <a:ln w="38100" cap="flat">
            <a:solidFill>
              <a:schemeClr val="accent1"/>
            </a:solidFill>
            <a:prstDash val="solid"/>
            <a:round/>
            <a:headEnd type="triangle"/>
            <a:tailEnd type="non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9760799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49BBA-D2BC-42AB-8687-0C83570AE6B1}"/>
              </a:ext>
            </a:extLst>
          </p:cNvPr>
          <p:cNvSpPr>
            <a:spLocks noGrp="1"/>
          </p:cNvSpPr>
          <p:nvPr>
            <p:ph type="title"/>
          </p:nvPr>
        </p:nvSpPr>
        <p:spPr/>
        <p:txBody>
          <a:bodyPr/>
          <a:lstStyle/>
          <a:p>
            <a:r>
              <a:rPr lang="en-US" dirty="0"/>
              <a:t>Trade off Area for Time: Race Logic</a:t>
            </a:r>
          </a:p>
        </p:txBody>
      </p:sp>
      <p:sp>
        <p:nvSpPr>
          <p:cNvPr id="3" name="Text Placeholder 2">
            <a:extLst>
              <a:ext uri="{FF2B5EF4-FFF2-40B4-BE49-F238E27FC236}">
                <a16:creationId xmlns:a16="http://schemas.microsoft.com/office/drawing/2014/main" id="{270AD7E0-D48C-4C24-8EEE-4BEDC148A491}"/>
              </a:ext>
            </a:extLst>
          </p:cNvPr>
          <p:cNvSpPr>
            <a:spLocks noGrp="1"/>
          </p:cNvSpPr>
          <p:nvPr>
            <p:ph type="body" idx="1"/>
          </p:nvPr>
        </p:nvSpPr>
        <p:spPr>
          <a:xfrm>
            <a:off x="152400" y="1143000"/>
            <a:ext cx="6938682" cy="5334000"/>
          </a:xfrm>
        </p:spPr>
        <p:txBody>
          <a:bodyPr/>
          <a:lstStyle/>
          <a:p>
            <a:pPr>
              <a:buFont typeface="Wingdings" panose="05000000000000000000" pitchFamily="2" charset="2"/>
              <a:buChar char="Ø"/>
            </a:pPr>
            <a:r>
              <a:rPr lang="en-US" dirty="0"/>
              <a:t>Encode information on time it takes for a transition to appear</a:t>
            </a:r>
          </a:p>
          <a:p>
            <a:pPr>
              <a:buFont typeface="Wingdings" panose="05000000000000000000" pitchFamily="2" charset="2"/>
              <a:buChar char="Ø"/>
            </a:pPr>
            <a:r>
              <a:rPr lang="en-US" dirty="0"/>
              <a:t>Only a single wire is required per variable</a:t>
            </a:r>
          </a:p>
          <a:p>
            <a:pPr>
              <a:buFont typeface="Wingdings" panose="05000000000000000000" pitchFamily="2" charset="2"/>
              <a:buChar char="Ø"/>
            </a:pPr>
            <a:r>
              <a:rPr lang="en-US" dirty="0"/>
              <a:t>Max time slots pre-configured</a:t>
            </a:r>
          </a:p>
          <a:p>
            <a:pPr lvl="1">
              <a:buFont typeface="Wingdings" panose="05000000000000000000" pitchFamily="2" charset="2"/>
              <a:buChar char="Ø"/>
            </a:pPr>
            <a:r>
              <a:rPr lang="en-US" dirty="0"/>
              <a:t>End of an epoch is when 1 </a:t>
            </a:r>
            <a:r>
              <a:rPr lang="en-US" dirty="0">
                <a:sym typeface="Wingdings" panose="05000000000000000000" pitchFamily="2" charset="2"/>
              </a:rPr>
              <a:t></a:t>
            </a:r>
            <a:r>
              <a:rPr lang="en-US" dirty="0"/>
              <a:t> 0 is allowed</a:t>
            </a:r>
          </a:p>
        </p:txBody>
      </p:sp>
      <p:sp>
        <p:nvSpPr>
          <p:cNvPr id="7" name="TextBox 6">
            <a:extLst>
              <a:ext uri="{FF2B5EF4-FFF2-40B4-BE49-F238E27FC236}">
                <a16:creationId xmlns:a16="http://schemas.microsoft.com/office/drawing/2014/main" id="{A8FE2690-BF8F-4FD9-A68D-6232879B3D99}"/>
              </a:ext>
            </a:extLst>
          </p:cNvPr>
          <p:cNvSpPr txBox="1"/>
          <p:nvPr/>
        </p:nvSpPr>
        <p:spPr>
          <a:xfrm>
            <a:off x="1141309" y="6186102"/>
            <a:ext cx="7700211"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1200" dirty="0" err="1"/>
              <a:t>Madhavan</a:t>
            </a:r>
            <a:r>
              <a:rPr lang="en-US" sz="1200" dirty="0"/>
              <a:t> et al, “Race Logic: A Hardware Acceleration for Dynamic Programming Algorithms”, ISCA 2014</a:t>
            </a:r>
          </a:p>
          <a:p>
            <a:endParaRPr kumimoji="0" lang="en-US" sz="1200" b="0" i="0" u="none" strike="noStrike" cap="none" spc="0" normalizeH="0" baseline="0" dirty="0">
              <a:ln>
                <a:noFill/>
              </a:ln>
              <a:solidFill>
                <a:srgbClr val="000000"/>
              </a:solidFill>
              <a:effectLst/>
              <a:uFillTx/>
              <a:latin typeface="+mj-lt"/>
              <a:ea typeface="+mj-ea"/>
              <a:cs typeface="+mj-cs"/>
              <a:sym typeface="Calibri"/>
            </a:endParaRPr>
          </a:p>
        </p:txBody>
      </p:sp>
      <p:pic>
        <p:nvPicPr>
          <p:cNvPr id="8" name="Picture 4" descr="Image result for running stick figure">
            <a:extLst>
              <a:ext uri="{FF2B5EF4-FFF2-40B4-BE49-F238E27FC236}">
                <a16:creationId xmlns:a16="http://schemas.microsoft.com/office/drawing/2014/main" id="{843DC9E2-D608-4136-844D-6935B88713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3194" y="1143000"/>
            <a:ext cx="1599160" cy="133640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0524E6D-482B-8B4E-BFD8-E369D035C78F}"/>
              </a:ext>
            </a:extLst>
          </p:cNvPr>
          <p:cNvSpPr>
            <a:spLocks noGrp="1"/>
          </p:cNvSpPr>
          <p:nvPr>
            <p:ph type="sldNum" sz="quarter" idx="2"/>
          </p:nvPr>
        </p:nvSpPr>
        <p:spPr>
          <a:xfrm>
            <a:off x="8765528" y="6616899"/>
            <a:ext cx="273652" cy="269237"/>
          </a:xfrm>
        </p:spPr>
        <p:txBody>
          <a:bodyPr/>
          <a:lstStyle/>
          <a:p>
            <a:fld id="{86CB4B4D-7CA3-9044-876B-883B54F8677D}" type="slidenum">
              <a:rPr lang="en-US" smtClean="0"/>
              <a:t>4</a:t>
            </a:fld>
            <a:endParaRPr lang="en-US"/>
          </a:p>
        </p:txBody>
      </p:sp>
      <p:pic>
        <p:nvPicPr>
          <p:cNvPr id="9" name="Picture 8" descr="A close up of text on a white background&#10;&#10;Description automatically generated">
            <a:extLst>
              <a:ext uri="{FF2B5EF4-FFF2-40B4-BE49-F238E27FC236}">
                <a16:creationId xmlns:a16="http://schemas.microsoft.com/office/drawing/2014/main" id="{03BA25C9-9709-475E-A2CF-B0BB49D671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70" t="32144" r="17427" b="27470"/>
          <a:stretch/>
        </p:blipFill>
        <p:spPr>
          <a:xfrm>
            <a:off x="511010" y="3303563"/>
            <a:ext cx="7768056" cy="2882539"/>
          </a:xfrm>
          <a:prstGeom prst="rect">
            <a:avLst/>
          </a:prstGeom>
        </p:spPr>
      </p:pic>
      <p:sp>
        <p:nvSpPr>
          <p:cNvPr id="5" name="TextBox 4">
            <a:extLst>
              <a:ext uri="{FF2B5EF4-FFF2-40B4-BE49-F238E27FC236}">
                <a16:creationId xmlns:a16="http://schemas.microsoft.com/office/drawing/2014/main" id="{EA9001D6-F764-4036-B29D-0C95B0D3EC49}"/>
              </a:ext>
            </a:extLst>
          </p:cNvPr>
          <p:cNvSpPr txBox="1"/>
          <p:nvPr/>
        </p:nvSpPr>
        <p:spPr>
          <a:xfrm>
            <a:off x="649790" y="1737421"/>
            <a:ext cx="7844418" cy="523216"/>
          </a:xfrm>
          <a:prstGeom prst="rect">
            <a:avLst/>
          </a:prstGeom>
          <a:solidFill>
            <a:srgbClr val="FFFFFF"/>
          </a:solidFill>
          <a:ln w="508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mj-lt"/>
                <a:ea typeface="+mj-ea"/>
                <a:cs typeface="+mj-cs"/>
                <a:sym typeface="Calibri"/>
              </a:rPr>
              <a:t>But information in </a:t>
            </a:r>
            <a:r>
              <a:rPr lang="en-US" dirty="0"/>
              <a:t>SC</a:t>
            </a:r>
            <a:r>
              <a:rPr kumimoji="0" lang="en-US" sz="2800" b="0" i="0" u="none" strike="noStrike" cap="none" spc="0" normalizeH="0" baseline="0" dirty="0">
                <a:ln>
                  <a:noFill/>
                </a:ln>
                <a:solidFill>
                  <a:srgbClr val="000000"/>
                </a:solidFill>
                <a:effectLst/>
                <a:uFillTx/>
                <a:latin typeface="+mj-lt"/>
                <a:ea typeface="+mj-ea"/>
                <a:cs typeface="+mj-cs"/>
                <a:sym typeface="Calibri"/>
              </a:rPr>
              <a:t> logic is encoded in </a:t>
            </a:r>
            <a:r>
              <a:rPr kumimoji="0" lang="en-US" sz="2800" b="1" i="0" u="none" strike="noStrike" cap="none" spc="0" normalizeH="0" baseline="0" dirty="0">
                <a:ln>
                  <a:noFill/>
                </a:ln>
                <a:solidFill>
                  <a:srgbClr val="000000"/>
                </a:solidFill>
                <a:effectLst/>
                <a:uFillTx/>
                <a:latin typeface="+mj-lt"/>
                <a:ea typeface="+mj-ea"/>
                <a:cs typeface="+mj-cs"/>
                <a:sym typeface="Calibri"/>
              </a:rPr>
              <a:t>pulses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sp>
        <p:nvSpPr>
          <p:cNvPr id="6" name="Oval 5">
            <a:extLst>
              <a:ext uri="{FF2B5EF4-FFF2-40B4-BE49-F238E27FC236}">
                <a16:creationId xmlns:a16="http://schemas.microsoft.com/office/drawing/2014/main" id="{0462B2D1-F9B4-4FF8-9D40-7701319FD5CA}"/>
              </a:ext>
            </a:extLst>
          </p:cNvPr>
          <p:cNvSpPr/>
          <p:nvPr/>
        </p:nvSpPr>
        <p:spPr>
          <a:xfrm>
            <a:off x="914400" y="3591339"/>
            <a:ext cx="1311965" cy="874644"/>
          </a:xfrm>
          <a:prstGeom prst="ellipse">
            <a:avLst/>
          </a:pr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a:ln>
                <a:noFill/>
              </a:ln>
              <a:solidFill>
                <a:srgbClr val="000000"/>
              </a:solidFill>
              <a:effectLst/>
              <a:uFillTx/>
              <a:latin typeface="+mj-lt"/>
              <a:ea typeface="+mj-ea"/>
              <a:cs typeface="+mj-cs"/>
              <a:sym typeface="Calibri"/>
            </a:endParaRPr>
          </a:p>
        </p:txBody>
      </p:sp>
      <p:sp>
        <p:nvSpPr>
          <p:cNvPr id="10" name="Oval 9">
            <a:extLst>
              <a:ext uri="{FF2B5EF4-FFF2-40B4-BE49-F238E27FC236}">
                <a16:creationId xmlns:a16="http://schemas.microsoft.com/office/drawing/2014/main" id="{72528411-E8E5-4B6C-978A-996D258F68AC}"/>
              </a:ext>
            </a:extLst>
          </p:cNvPr>
          <p:cNvSpPr/>
          <p:nvPr/>
        </p:nvSpPr>
        <p:spPr>
          <a:xfrm>
            <a:off x="4107416" y="3124706"/>
            <a:ext cx="883999" cy="599661"/>
          </a:xfrm>
          <a:prstGeom prst="ellipse">
            <a:avLst/>
          </a:pr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a:ln>
                <a:noFill/>
              </a:ln>
              <a:solidFill>
                <a:srgbClr val="000000"/>
              </a:solidFill>
              <a:effectLst/>
              <a:uFillTx/>
              <a:latin typeface="+mj-lt"/>
              <a:ea typeface="+mj-ea"/>
              <a:cs typeface="+mj-cs"/>
              <a:sym typeface="Calibri"/>
            </a:endParaRPr>
          </a:p>
        </p:txBody>
      </p:sp>
      <p:sp>
        <p:nvSpPr>
          <p:cNvPr id="12" name="Oval 11">
            <a:extLst>
              <a:ext uri="{FF2B5EF4-FFF2-40B4-BE49-F238E27FC236}">
                <a16:creationId xmlns:a16="http://schemas.microsoft.com/office/drawing/2014/main" id="{4B14FFE3-1B2E-4148-A434-1E1C92C3AFC4}"/>
              </a:ext>
            </a:extLst>
          </p:cNvPr>
          <p:cNvSpPr/>
          <p:nvPr/>
        </p:nvSpPr>
        <p:spPr>
          <a:xfrm>
            <a:off x="511010" y="4866200"/>
            <a:ext cx="1541907" cy="874644"/>
          </a:xfrm>
          <a:prstGeom prst="ellipse">
            <a:avLst/>
          </a:pr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a:ln>
                <a:noFill/>
              </a:ln>
              <a:solidFill>
                <a:srgbClr val="000000"/>
              </a:solidFill>
              <a:effectLst/>
              <a:uFillTx/>
              <a:latin typeface="+mj-lt"/>
              <a:ea typeface="+mj-ea"/>
              <a:cs typeface="+mj-cs"/>
              <a:sym typeface="Calibri"/>
            </a:endParaRPr>
          </a:p>
        </p:txBody>
      </p:sp>
      <p:sp>
        <p:nvSpPr>
          <p:cNvPr id="13" name="Oval 12">
            <a:extLst>
              <a:ext uri="{FF2B5EF4-FFF2-40B4-BE49-F238E27FC236}">
                <a16:creationId xmlns:a16="http://schemas.microsoft.com/office/drawing/2014/main" id="{FC64B4D1-1331-4BDD-B57C-544D3AAA58F5}"/>
              </a:ext>
            </a:extLst>
          </p:cNvPr>
          <p:cNvSpPr/>
          <p:nvPr/>
        </p:nvSpPr>
        <p:spPr>
          <a:xfrm>
            <a:off x="4177974" y="4840356"/>
            <a:ext cx="742881" cy="874644"/>
          </a:xfrm>
          <a:prstGeom prst="ellipse">
            <a:avLst/>
          </a:pr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a:ln>
                <a:noFill/>
              </a:ln>
              <a:solidFill>
                <a:srgbClr val="000000"/>
              </a:solidFill>
              <a:effectLst/>
              <a:uFillTx/>
              <a:latin typeface="+mj-lt"/>
              <a:ea typeface="+mj-ea"/>
              <a:cs typeface="+mj-cs"/>
              <a:sym typeface="Calibri"/>
            </a:endParaRPr>
          </a:p>
        </p:txBody>
      </p:sp>
      <p:sp>
        <p:nvSpPr>
          <p:cNvPr id="14" name="Oval 13">
            <a:extLst>
              <a:ext uri="{FF2B5EF4-FFF2-40B4-BE49-F238E27FC236}">
                <a16:creationId xmlns:a16="http://schemas.microsoft.com/office/drawing/2014/main" id="{DAA0D61E-0D01-49D2-9303-28333987516A}"/>
              </a:ext>
            </a:extLst>
          </p:cNvPr>
          <p:cNvSpPr/>
          <p:nvPr/>
        </p:nvSpPr>
        <p:spPr>
          <a:xfrm>
            <a:off x="4200559" y="3591339"/>
            <a:ext cx="742881" cy="874644"/>
          </a:xfrm>
          <a:prstGeom prst="ellipse">
            <a:avLst/>
          </a:pr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a:ln>
                <a:noFill/>
              </a:ln>
              <a:solidFill>
                <a:srgbClr val="000000"/>
              </a:solidFill>
              <a:effectLst/>
              <a:uFillTx/>
              <a:latin typeface="+mj-lt"/>
              <a:ea typeface="+mj-ea"/>
              <a:cs typeface="+mj-cs"/>
              <a:sym typeface="Calibri"/>
            </a:endParaRPr>
          </a:p>
        </p:txBody>
      </p:sp>
      <p:sp>
        <p:nvSpPr>
          <p:cNvPr id="15" name="Arrow: Left 14">
            <a:extLst>
              <a:ext uri="{FF2B5EF4-FFF2-40B4-BE49-F238E27FC236}">
                <a16:creationId xmlns:a16="http://schemas.microsoft.com/office/drawing/2014/main" id="{DE8F3A42-E504-4D46-BDF5-099C09EA6053}"/>
              </a:ext>
            </a:extLst>
          </p:cNvPr>
          <p:cNvSpPr/>
          <p:nvPr/>
        </p:nvSpPr>
        <p:spPr>
          <a:xfrm rot="16200000">
            <a:off x="4451751" y="4436171"/>
            <a:ext cx="240496" cy="440022"/>
          </a:xfrm>
          <a:prstGeom prst="leftArrow">
            <a:avLst/>
          </a:prstGeom>
          <a:solidFill>
            <a:srgbClr val="FFFFFF"/>
          </a:solidFill>
          <a:ln w="25400"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a:ln>
                <a:noFill/>
              </a:ln>
              <a:solidFill>
                <a:srgbClr val="000000"/>
              </a:solidFill>
              <a:effectLst/>
              <a:uFillTx/>
              <a:latin typeface="+mj-lt"/>
              <a:ea typeface="+mj-ea"/>
              <a:cs typeface="+mj-cs"/>
              <a:sym typeface="Calibri"/>
            </a:endParaRPr>
          </a:p>
        </p:txBody>
      </p:sp>
      <p:sp>
        <p:nvSpPr>
          <p:cNvPr id="16" name="TextBox 15">
            <a:extLst>
              <a:ext uri="{FF2B5EF4-FFF2-40B4-BE49-F238E27FC236}">
                <a16:creationId xmlns:a16="http://schemas.microsoft.com/office/drawing/2014/main" id="{CDEA0C3C-BC8E-4340-825E-19D19800FEE6}"/>
              </a:ext>
            </a:extLst>
          </p:cNvPr>
          <p:cNvSpPr txBox="1"/>
          <p:nvPr/>
        </p:nvSpPr>
        <p:spPr>
          <a:xfrm>
            <a:off x="1149480" y="6344448"/>
            <a:ext cx="8318370"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1200" dirty="0"/>
              <a:t>G. </a:t>
            </a:r>
            <a:r>
              <a:rPr lang="en-US" sz="1200" dirty="0" err="1"/>
              <a:t>Tzimpragos</a:t>
            </a:r>
            <a:r>
              <a:rPr lang="en-US" sz="1200" dirty="0"/>
              <a:t> et al, “A Computational Temporal Logic for Superconducting Accelerators”, ASPLOS 2020</a:t>
            </a:r>
            <a:endParaRPr kumimoji="0" lang="en-US" sz="12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2533561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3"/>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4"/>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2"/>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
                                            <p:txEl>
                                              <p:pRg st="1" end="1"/>
                                            </p:txEl>
                                          </p:spTgt>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3">
                                            <p:txEl>
                                              <p:pRg st="2" end="2"/>
                                            </p:txEl>
                                          </p:spTgt>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3">
                                            <p:txEl>
                                              <p:pRg st="3" end="3"/>
                                            </p:txEl>
                                          </p:spTgt>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3">
                                            <p:bg/>
                                          </p:spTgt>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8"/>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P spid="6" grpId="0" animBg="1"/>
      <p:bldP spid="6" grpId="1" animBg="1"/>
      <p:bldP spid="10" grpId="0" animBg="1"/>
      <p:bldP spid="10" grpId="1"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F3267-BAFC-4E2E-A8A4-0A155D769464}"/>
              </a:ext>
            </a:extLst>
          </p:cNvPr>
          <p:cNvSpPr>
            <a:spLocks noGrp="1"/>
          </p:cNvSpPr>
          <p:nvPr>
            <p:ph type="title"/>
          </p:nvPr>
        </p:nvSpPr>
        <p:spPr/>
        <p:txBody>
          <a:bodyPr/>
          <a:lstStyle/>
          <a:p>
            <a:r>
              <a:rPr lang="en-US" dirty="0"/>
              <a:t>Superconducting Race Logic:</a:t>
            </a:r>
            <a:br>
              <a:rPr lang="en-US" dirty="0"/>
            </a:br>
            <a:r>
              <a:rPr lang="en-US" dirty="0"/>
              <a:t>Different Gates that Maintain State</a:t>
            </a:r>
          </a:p>
        </p:txBody>
      </p:sp>
      <p:sp>
        <p:nvSpPr>
          <p:cNvPr id="3" name="Text Placeholder 2">
            <a:extLst>
              <a:ext uri="{FF2B5EF4-FFF2-40B4-BE49-F238E27FC236}">
                <a16:creationId xmlns:a16="http://schemas.microsoft.com/office/drawing/2014/main" id="{34493DF5-F5DD-4E8E-8751-058D9409EABF}"/>
              </a:ext>
            </a:extLst>
          </p:cNvPr>
          <p:cNvSpPr>
            <a:spLocks noGrp="1"/>
          </p:cNvSpPr>
          <p:nvPr>
            <p:ph type="body" idx="1"/>
          </p:nvPr>
        </p:nvSpPr>
        <p:spPr/>
        <p:txBody>
          <a:bodyPr/>
          <a:lstStyle/>
          <a:p>
            <a:pPr>
              <a:buFont typeface="Wingdings" panose="05000000000000000000" pitchFamily="2" charset="2"/>
              <a:buChar char="Ø"/>
            </a:pPr>
            <a:r>
              <a:rPr lang="en-US" u="sng" dirty="0"/>
              <a:t>First arrival</a:t>
            </a:r>
            <a:r>
              <a:rPr lang="en-US" dirty="0"/>
              <a:t>: first incoming pulse causes an output pulse</a:t>
            </a:r>
          </a:p>
        </p:txBody>
      </p:sp>
      <p:sp>
        <p:nvSpPr>
          <p:cNvPr id="4" name="Slide Number Placeholder 3">
            <a:extLst>
              <a:ext uri="{FF2B5EF4-FFF2-40B4-BE49-F238E27FC236}">
                <a16:creationId xmlns:a16="http://schemas.microsoft.com/office/drawing/2014/main" id="{38B9ED7D-A47E-4443-B60E-075D23D1999D}"/>
              </a:ext>
            </a:extLst>
          </p:cNvPr>
          <p:cNvSpPr>
            <a:spLocks noGrp="1"/>
          </p:cNvSpPr>
          <p:nvPr>
            <p:ph type="sldNum" sz="quarter" idx="2"/>
          </p:nvPr>
        </p:nvSpPr>
        <p:spPr/>
        <p:txBody>
          <a:bodyPr/>
          <a:lstStyle/>
          <a:p>
            <a:fld id="{86CB4B4D-7CA3-9044-876B-883B54F8677D}" type="slidenum">
              <a:rPr lang="en-US" smtClean="0"/>
              <a:t>5</a:t>
            </a:fld>
            <a:endParaRPr lang="en-US"/>
          </a:p>
        </p:txBody>
      </p:sp>
      <p:pic>
        <p:nvPicPr>
          <p:cNvPr id="5" name="Picture 4">
            <a:extLst>
              <a:ext uri="{FF2B5EF4-FFF2-40B4-BE49-F238E27FC236}">
                <a16:creationId xmlns:a16="http://schemas.microsoft.com/office/drawing/2014/main" id="{2E29D87C-2A74-42EC-ABC1-DCC792872AD0}"/>
              </a:ext>
            </a:extLst>
          </p:cNvPr>
          <p:cNvPicPr>
            <a:picLocks noChangeAspect="1"/>
          </p:cNvPicPr>
          <p:nvPr/>
        </p:nvPicPr>
        <p:blipFill>
          <a:blip r:embed="rId3"/>
          <a:stretch>
            <a:fillRect/>
          </a:stretch>
        </p:blipFill>
        <p:spPr>
          <a:xfrm>
            <a:off x="2825566" y="2032799"/>
            <a:ext cx="3492868" cy="2864152"/>
          </a:xfrm>
          <a:prstGeom prst="rect">
            <a:avLst/>
          </a:prstGeom>
        </p:spPr>
      </p:pic>
      <p:sp>
        <p:nvSpPr>
          <p:cNvPr id="8" name="Arrow: Right 7">
            <a:extLst>
              <a:ext uri="{FF2B5EF4-FFF2-40B4-BE49-F238E27FC236}">
                <a16:creationId xmlns:a16="http://schemas.microsoft.com/office/drawing/2014/main" id="{CDCBECFA-116E-41C9-BD4B-97C94F2175F1}"/>
              </a:ext>
            </a:extLst>
          </p:cNvPr>
          <p:cNvSpPr/>
          <p:nvPr/>
        </p:nvSpPr>
        <p:spPr>
          <a:xfrm rot="9537994">
            <a:off x="5340855" y="2828797"/>
            <a:ext cx="578244" cy="394636"/>
          </a:xfrm>
          <a:prstGeom prst="rightArrow">
            <a:avLst/>
          </a:prstGeom>
          <a:solidFill>
            <a:srgbClr val="FF0000"/>
          </a:solid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a:ln>
                <a:noFill/>
              </a:ln>
              <a:solidFill>
                <a:srgbClr val="000000"/>
              </a:solidFill>
              <a:effectLst/>
              <a:uFillTx/>
              <a:latin typeface="+mj-lt"/>
              <a:ea typeface="+mj-ea"/>
              <a:cs typeface="+mj-cs"/>
              <a:sym typeface="Calibri"/>
            </a:endParaRPr>
          </a:p>
        </p:txBody>
      </p:sp>
      <p:sp>
        <p:nvSpPr>
          <p:cNvPr id="9" name="Arrow: Right 8">
            <a:extLst>
              <a:ext uri="{FF2B5EF4-FFF2-40B4-BE49-F238E27FC236}">
                <a16:creationId xmlns:a16="http://schemas.microsoft.com/office/drawing/2014/main" id="{4982D5DD-584C-41B6-B3B2-0C1357EF5CFD}"/>
              </a:ext>
            </a:extLst>
          </p:cNvPr>
          <p:cNvSpPr/>
          <p:nvPr/>
        </p:nvSpPr>
        <p:spPr>
          <a:xfrm rot="9537994">
            <a:off x="5273477" y="4222855"/>
            <a:ext cx="578244" cy="394636"/>
          </a:xfrm>
          <a:prstGeom prst="rightArrow">
            <a:avLst/>
          </a:prstGeom>
          <a:solidFill>
            <a:srgbClr val="FF0000"/>
          </a:solid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a:ln>
                <a:noFill/>
              </a:ln>
              <a:solidFill>
                <a:srgbClr val="000000"/>
              </a:solidFill>
              <a:effectLst/>
              <a:uFillTx/>
              <a:latin typeface="+mj-lt"/>
              <a:ea typeface="+mj-ea"/>
              <a:cs typeface="+mj-cs"/>
              <a:sym typeface="Calibri"/>
            </a:endParaRPr>
          </a:p>
        </p:txBody>
      </p:sp>
      <p:sp>
        <p:nvSpPr>
          <p:cNvPr id="6" name="TextBox 5">
            <a:extLst>
              <a:ext uri="{FF2B5EF4-FFF2-40B4-BE49-F238E27FC236}">
                <a16:creationId xmlns:a16="http://schemas.microsoft.com/office/drawing/2014/main" id="{B2BFA898-4296-4F1D-9DC7-848E6AE62893}"/>
              </a:ext>
            </a:extLst>
          </p:cNvPr>
          <p:cNvSpPr txBox="1"/>
          <p:nvPr/>
        </p:nvSpPr>
        <p:spPr>
          <a:xfrm>
            <a:off x="831888" y="5201751"/>
            <a:ext cx="7467746" cy="1384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mj-lt"/>
                <a:ea typeface="+mj-ea"/>
                <a:cs typeface="+mj-cs"/>
                <a:sym typeface="Calibri"/>
              </a:rPr>
              <a:t>Picosecond-duration millivolt pulses</a:t>
            </a:r>
          </a:p>
          <a:p>
            <a:pPr marL="0" marR="0" indent="0" algn="ctr" defTabSz="914400" rtl="0" fontAlgn="auto" latinLnBrk="0" hangingPunct="0">
              <a:lnSpc>
                <a:spcPct val="100000"/>
              </a:lnSpc>
              <a:spcBef>
                <a:spcPts val="0"/>
              </a:spcBef>
              <a:spcAft>
                <a:spcPts val="0"/>
              </a:spcAft>
              <a:buClrTx/>
              <a:buSzTx/>
              <a:buFontTx/>
              <a:buNone/>
              <a:tabLst/>
            </a:pPr>
            <a:r>
              <a:rPr lang="en-US" dirty="0"/>
              <a:t>RL in superconducting has demonstrated orders of</a:t>
            </a:r>
          </a:p>
          <a:p>
            <a:pPr marL="0" marR="0" indent="0" algn="ctr" defTabSz="914400" rtl="0" fontAlgn="auto" latinLnBrk="0" hangingPunct="0">
              <a:lnSpc>
                <a:spcPct val="100000"/>
              </a:lnSpc>
              <a:spcBef>
                <a:spcPts val="0"/>
              </a:spcBef>
              <a:spcAft>
                <a:spcPts val="0"/>
              </a:spcAft>
              <a:buClrTx/>
              <a:buSzTx/>
              <a:buFontTx/>
              <a:buNone/>
              <a:tabLst/>
            </a:pPr>
            <a:r>
              <a:rPr lang="en-US" dirty="0"/>
              <a:t>magnitude higher performance</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32959162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F25C8-65DB-4C22-B1AF-E64E71A15570}"/>
              </a:ext>
            </a:extLst>
          </p:cNvPr>
          <p:cNvSpPr>
            <a:spLocks noGrp="1"/>
          </p:cNvSpPr>
          <p:nvPr>
            <p:ph type="title"/>
          </p:nvPr>
        </p:nvSpPr>
        <p:spPr/>
        <p:txBody>
          <a:bodyPr/>
          <a:lstStyle/>
          <a:p>
            <a:r>
              <a:rPr lang="en-US" dirty="0"/>
              <a:t>How Can We Design a </a:t>
            </a:r>
            <a:r>
              <a:rPr lang="en-US" dirty="0" err="1"/>
              <a:t>NoC</a:t>
            </a:r>
            <a:r>
              <a:rPr lang="en-US" dirty="0"/>
              <a:t> for Superconducting Race Logic?  </a:t>
            </a:r>
          </a:p>
        </p:txBody>
      </p:sp>
      <p:sp>
        <p:nvSpPr>
          <p:cNvPr id="3" name="Text Placeholder 2">
            <a:extLst>
              <a:ext uri="{FF2B5EF4-FFF2-40B4-BE49-F238E27FC236}">
                <a16:creationId xmlns:a16="http://schemas.microsoft.com/office/drawing/2014/main" id="{C8D92DA1-2B3D-4B50-B269-F787C87E5078}"/>
              </a:ext>
            </a:extLst>
          </p:cNvPr>
          <p:cNvSpPr>
            <a:spLocks noGrp="1"/>
          </p:cNvSpPr>
          <p:nvPr>
            <p:ph type="body" idx="1"/>
          </p:nvPr>
        </p:nvSpPr>
        <p:spPr/>
        <p:txBody>
          <a:bodyPr/>
          <a:lstStyle/>
          <a:p>
            <a:r>
              <a:rPr lang="en-US" dirty="0"/>
              <a:t>Operations in a “typical” VC </a:t>
            </a:r>
            <a:r>
              <a:rPr lang="en-US" dirty="0" err="1"/>
              <a:t>NoC</a:t>
            </a:r>
            <a:r>
              <a:rPr lang="en-US" dirty="0"/>
              <a:t> router do not map in a straightforward manner to RL</a:t>
            </a:r>
          </a:p>
        </p:txBody>
      </p:sp>
      <p:sp>
        <p:nvSpPr>
          <p:cNvPr id="4" name="Slide Number Placeholder 3">
            <a:extLst>
              <a:ext uri="{FF2B5EF4-FFF2-40B4-BE49-F238E27FC236}">
                <a16:creationId xmlns:a16="http://schemas.microsoft.com/office/drawing/2014/main" id="{7382621C-B1E4-437F-9C01-ED7FE4300397}"/>
              </a:ext>
            </a:extLst>
          </p:cNvPr>
          <p:cNvSpPr>
            <a:spLocks noGrp="1"/>
          </p:cNvSpPr>
          <p:nvPr>
            <p:ph type="sldNum" sz="quarter" idx="2"/>
          </p:nvPr>
        </p:nvSpPr>
        <p:spPr/>
        <p:txBody>
          <a:bodyPr/>
          <a:lstStyle/>
          <a:p>
            <a:fld id="{86CB4B4D-7CA3-9044-876B-883B54F8677D}" type="slidenum">
              <a:rPr lang="en-US" smtClean="0"/>
              <a:t>6</a:t>
            </a:fld>
            <a:endParaRPr lang="en-US"/>
          </a:p>
        </p:txBody>
      </p:sp>
      <p:pic>
        <p:nvPicPr>
          <p:cNvPr id="6" name="Picture 5">
            <a:extLst>
              <a:ext uri="{FF2B5EF4-FFF2-40B4-BE49-F238E27FC236}">
                <a16:creationId xmlns:a16="http://schemas.microsoft.com/office/drawing/2014/main" id="{E9FACC32-9427-427A-BBA0-6CC7143943A3}"/>
              </a:ext>
            </a:extLst>
          </p:cNvPr>
          <p:cNvPicPr>
            <a:picLocks noChangeAspect="1"/>
          </p:cNvPicPr>
          <p:nvPr/>
        </p:nvPicPr>
        <p:blipFill>
          <a:blip r:embed="rId2"/>
          <a:stretch>
            <a:fillRect/>
          </a:stretch>
        </p:blipFill>
        <p:spPr>
          <a:xfrm>
            <a:off x="1628775" y="1876424"/>
            <a:ext cx="5886450" cy="4315167"/>
          </a:xfrm>
          <a:prstGeom prst="rect">
            <a:avLst/>
          </a:prstGeom>
        </p:spPr>
      </p:pic>
      <p:sp>
        <p:nvSpPr>
          <p:cNvPr id="7" name="TextBox 6">
            <a:extLst>
              <a:ext uri="{FF2B5EF4-FFF2-40B4-BE49-F238E27FC236}">
                <a16:creationId xmlns:a16="http://schemas.microsoft.com/office/drawing/2014/main" id="{3534F215-D8FB-42F7-8915-9DA1C2448496}"/>
              </a:ext>
            </a:extLst>
          </p:cNvPr>
          <p:cNvSpPr txBox="1"/>
          <p:nvPr/>
        </p:nvSpPr>
        <p:spPr>
          <a:xfrm>
            <a:off x="1600200" y="6200005"/>
            <a:ext cx="620297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sz="1200" dirty="0"/>
              <a:t>Mullins et al, “The Design and Implementation of a Low-Latency On-Chip Network”, ASPDAC 2006</a:t>
            </a:r>
            <a:endParaRPr kumimoji="0" lang="en-US" sz="12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92066546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13B54F-A87F-4B7F-8068-014582828603}"/>
              </a:ext>
            </a:extLst>
          </p:cNvPr>
          <p:cNvSpPr>
            <a:spLocks noGrp="1"/>
          </p:cNvSpPr>
          <p:nvPr>
            <p:ph type="title"/>
          </p:nvPr>
        </p:nvSpPr>
        <p:spPr/>
        <p:txBody>
          <a:bodyPr/>
          <a:lstStyle/>
          <a:p>
            <a:r>
              <a:rPr lang="en-US" dirty="0" err="1"/>
              <a:t>SRNoC</a:t>
            </a:r>
            <a:r>
              <a:rPr lang="en-US" dirty="0"/>
              <a:t>: A Race Logic </a:t>
            </a:r>
            <a:r>
              <a:rPr lang="en-US" dirty="0" err="1"/>
              <a:t>NoC</a:t>
            </a:r>
            <a:endParaRPr lang="en-US" dirty="0"/>
          </a:p>
        </p:txBody>
      </p:sp>
      <p:sp>
        <p:nvSpPr>
          <p:cNvPr id="6" name="Text Placeholder 5">
            <a:extLst>
              <a:ext uri="{FF2B5EF4-FFF2-40B4-BE49-F238E27FC236}">
                <a16:creationId xmlns:a16="http://schemas.microsoft.com/office/drawing/2014/main" id="{351A4E5C-56E7-4B3D-9BF7-47C219D8B3F9}"/>
              </a:ext>
            </a:extLst>
          </p:cNvPr>
          <p:cNvSpPr>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B80FCEB4-7FA1-4A9C-A6AC-53F77FBE504F}"/>
              </a:ext>
            </a:extLst>
          </p:cNvPr>
          <p:cNvSpPr>
            <a:spLocks noGrp="1"/>
          </p:cNvSpPr>
          <p:nvPr>
            <p:ph type="sldNum" sz="quarter" idx="2"/>
          </p:nvPr>
        </p:nvSpPr>
        <p:spPr/>
        <p:txBody>
          <a:bodyPr/>
          <a:lstStyle/>
          <a:p>
            <a:fld id="{86CB4B4D-7CA3-9044-876B-883B54F8677D}" type="slidenum">
              <a:rPr lang="en-US" smtClean="0"/>
              <a:t>7</a:t>
            </a:fld>
            <a:endParaRPr lang="en-US"/>
          </a:p>
        </p:txBody>
      </p:sp>
    </p:spTree>
    <p:extLst>
      <p:ext uri="{BB962C8B-B14F-4D97-AF65-F5344CB8AC3E}">
        <p14:creationId xmlns:p14="http://schemas.microsoft.com/office/powerpoint/2010/main" val="291145967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8493C-B765-4ACA-A3D0-2633836253D8}"/>
              </a:ext>
            </a:extLst>
          </p:cNvPr>
          <p:cNvSpPr>
            <a:spLocks noGrp="1"/>
          </p:cNvSpPr>
          <p:nvPr>
            <p:ph type="title"/>
          </p:nvPr>
        </p:nvSpPr>
        <p:spPr/>
        <p:txBody>
          <a:bodyPr/>
          <a:lstStyle/>
          <a:p>
            <a:r>
              <a:rPr lang="en-US" sz="2400" dirty="0" err="1"/>
              <a:t>SRNoC</a:t>
            </a:r>
            <a:r>
              <a:rPr lang="en-US" sz="2400" dirty="0"/>
              <a:t> Overview</a:t>
            </a:r>
            <a:endParaRPr lang="en-US" dirty="0"/>
          </a:p>
        </p:txBody>
      </p:sp>
      <p:sp>
        <p:nvSpPr>
          <p:cNvPr id="3" name="Text Placeholder 2">
            <a:extLst>
              <a:ext uri="{FF2B5EF4-FFF2-40B4-BE49-F238E27FC236}">
                <a16:creationId xmlns:a16="http://schemas.microsoft.com/office/drawing/2014/main" id="{1E42205F-C8A3-4201-9EC4-C3ABCBA1A3F8}"/>
              </a:ext>
            </a:extLst>
          </p:cNvPr>
          <p:cNvSpPr>
            <a:spLocks noGrp="1"/>
          </p:cNvSpPr>
          <p:nvPr>
            <p:ph type="body" idx="1"/>
          </p:nvPr>
        </p:nvSpPr>
        <p:spPr>
          <a:xfrm>
            <a:off x="152400" y="1143000"/>
            <a:ext cx="8839200" cy="5199212"/>
          </a:xfrm>
        </p:spPr>
        <p:txBody>
          <a:bodyPr/>
          <a:lstStyle/>
          <a:p>
            <a:r>
              <a:rPr lang="en-US" dirty="0"/>
              <a:t>Inspired by </a:t>
            </a:r>
            <a:r>
              <a:rPr lang="en-US" dirty="0" err="1"/>
              <a:t>RotorNet</a:t>
            </a:r>
            <a:r>
              <a:rPr lang="en-US" dirty="0"/>
              <a:t>: Multiple parallel routers with a fixed schedule</a:t>
            </a:r>
          </a:p>
          <a:p>
            <a:r>
              <a:rPr lang="en-US" dirty="0"/>
              <a:t>Each source knows when to send a packet based on the packet’s destination</a:t>
            </a:r>
          </a:p>
          <a:p>
            <a:pPr lvl="1"/>
            <a:r>
              <a:rPr lang="en-US" dirty="0"/>
              <a:t>Due to low device density, we proceed with only one 4x4 router and full connectivity with endpoints</a:t>
            </a:r>
          </a:p>
        </p:txBody>
      </p:sp>
      <p:sp>
        <p:nvSpPr>
          <p:cNvPr id="4" name="Slide Number Placeholder 3">
            <a:extLst>
              <a:ext uri="{FF2B5EF4-FFF2-40B4-BE49-F238E27FC236}">
                <a16:creationId xmlns:a16="http://schemas.microsoft.com/office/drawing/2014/main" id="{31B64900-D503-47A9-9CD0-DD13A10B1E74}"/>
              </a:ext>
            </a:extLst>
          </p:cNvPr>
          <p:cNvSpPr>
            <a:spLocks noGrp="1"/>
          </p:cNvSpPr>
          <p:nvPr>
            <p:ph type="sldNum" sz="quarter" idx="2"/>
          </p:nvPr>
        </p:nvSpPr>
        <p:spPr/>
        <p:txBody>
          <a:bodyPr/>
          <a:lstStyle/>
          <a:p>
            <a:fld id="{86CB4B4D-7CA3-9044-876B-883B54F8677D}" type="slidenum">
              <a:rPr lang="en-US" smtClean="0"/>
              <a:t>8</a:t>
            </a:fld>
            <a:endParaRPr lang="en-US"/>
          </a:p>
        </p:txBody>
      </p:sp>
      <p:sp>
        <p:nvSpPr>
          <p:cNvPr id="5" name="TextBox 4">
            <a:extLst>
              <a:ext uri="{FF2B5EF4-FFF2-40B4-BE49-F238E27FC236}">
                <a16:creationId xmlns:a16="http://schemas.microsoft.com/office/drawing/2014/main" id="{98E751EA-1793-4F69-8ABD-3DF047C2261F}"/>
              </a:ext>
            </a:extLst>
          </p:cNvPr>
          <p:cNvSpPr txBox="1"/>
          <p:nvPr/>
        </p:nvSpPr>
        <p:spPr>
          <a:xfrm>
            <a:off x="1181100" y="6342212"/>
            <a:ext cx="6562725"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1200" dirty="0" err="1"/>
              <a:t>Mellete</a:t>
            </a:r>
            <a:r>
              <a:rPr lang="en-US" sz="1200" dirty="0"/>
              <a:t> et al, “</a:t>
            </a:r>
            <a:r>
              <a:rPr lang="en-US" sz="1200" dirty="0" err="1"/>
              <a:t>RotorNet</a:t>
            </a:r>
            <a:r>
              <a:rPr lang="en-US" sz="1200" dirty="0"/>
              <a:t>: A Scalable, Low-complexity, Optical Datacenter Network”, SIGCOMM 2017</a:t>
            </a:r>
            <a:endParaRPr kumimoji="0" lang="en-US" sz="1200" b="0" i="0" u="none" strike="noStrike" cap="none" spc="0" normalizeH="0" baseline="0" dirty="0">
              <a:ln>
                <a:noFill/>
              </a:ln>
              <a:solidFill>
                <a:srgbClr val="000000"/>
              </a:solidFill>
              <a:effectLst/>
              <a:uFillTx/>
              <a:latin typeface="+mj-lt"/>
              <a:ea typeface="+mj-ea"/>
              <a:cs typeface="+mj-cs"/>
              <a:sym typeface="Calibri"/>
            </a:endParaRPr>
          </a:p>
        </p:txBody>
      </p:sp>
      <p:sp>
        <p:nvSpPr>
          <p:cNvPr id="6" name="Rectangle 5">
            <a:extLst>
              <a:ext uri="{FF2B5EF4-FFF2-40B4-BE49-F238E27FC236}">
                <a16:creationId xmlns:a16="http://schemas.microsoft.com/office/drawing/2014/main" id="{46F11777-9A04-484B-B782-E0C9AD9BE0DF}"/>
              </a:ext>
            </a:extLst>
          </p:cNvPr>
          <p:cNvSpPr/>
          <p:nvPr/>
        </p:nvSpPr>
        <p:spPr>
          <a:xfrm>
            <a:off x="2000250" y="3248025"/>
            <a:ext cx="1143000" cy="523216"/>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mj-lt"/>
                <a:ea typeface="+mj-ea"/>
                <a:cs typeface="+mj-cs"/>
                <a:sym typeface="Calibri"/>
              </a:rPr>
              <a:t>Router</a:t>
            </a:r>
          </a:p>
        </p:txBody>
      </p:sp>
      <p:sp>
        <p:nvSpPr>
          <p:cNvPr id="7" name="Rectangle 6">
            <a:extLst>
              <a:ext uri="{FF2B5EF4-FFF2-40B4-BE49-F238E27FC236}">
                <a16:creationId xmlns:a16="http://schemas.microsoft.com/office/drawing/2014/main" id="{FB1D4F2F-864A-4CB7-ADF8-B5EB623A1B69}"/>
              </a:ext>
            </a:extLst>
          </p:cNvPr>
          <p:cNvSpPr/>
          <p:nvPr/>
        </p:nvSpPr>
        <p:spPr>
          <a:xfrm>
            <a:off x="2009775" y="5076825"/>
            <a:ext cx="1143000" cy="523216"/>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mj-lt"/>
                <a:ea typeface="+mj-ea"/>
                <a:cs typeface="+mj-cs"/>
                <a:sym typeface="Calibri"/>
              </a:rPr>
              <a:t>Router</a:t>
            </a:r>
          </a:p>
        </p:txBody>
      </p:sp>
      <p:sp>
        <p:nvSpPr>
          <p:cNvPr id="9" name="TextBox 8">
            <a:extLst>
              <a:ext uri="{FF2B5EF4-FFF2-40B4-BE49-F238E27FC236}">
                <a16:creationId xmlns:a16="http://schemas.microsoft.com/office/drawing/2014/main" id="{B06EE16C-DB71-4E02-B016-F00A042DBC84}"/>
              </a:ext>
            </a:extLst>
          </p:cNvPr>
          <p:cNvSpPr txBox="1"/>
          <p:nvPr/>
        </p:nvSpPr>
        <p:spPr>
          <a:xfrm>
            <a:off x="2410877" y="4139601"/>
            <a:ext cx="340795"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mj-lt"/>
                <a:ea typeface="+mj-ea"/>
                <a:cs typeface="+mj-cs"/>
                <a:sym typeface="Calibri"/>
              </a:rPr>
              <a:t>…</a:t>
            </a:r>
          </a:p>
        </p:txBody>
      </p:sp>
      <p:sp>
        <p:nvSpPr>
          <p:cNvPr id="10" name="Rectangle 9">
            <a:extLst>
              <a:ext uri="{FF2B5EF4-FFF2-40B4-BE49-F238E27FC236}">
                <a16:creationId xmlns:a16="http://schemas.microsoft.com/office/drawing/2014/main" id="{F9485784-149D-4E96-BA9F-B6B4B6871552}"/>
              </a:ext>
            </a:extLst>
          </p:cNvPr>
          <p:cNvSpPr/>
          <p:nvPr/>
        </p:nvSpPr>
        <p:spPr>
          <a:xfrm>
            <a:off x="5505450" y="3237062"/>
            <a:ext cx="1524000" cy="523216"/>
          </a:xfrm>
          <a:prstGeom prst="rect">
            <a:avLst/>
          </a:prstGeom>
          <a:solidFill>
            <a:srgbClr val="FFFFFF"/>
          </a:solid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mj-lt"/>
                <a:ea typeface="+mj-ea"/>
                <a:cs typeface="+mj-cs"/>
                <a:sym typeface="Calibri"/>
              </a:rPr>
              <a:t>Endpoint</a:t>
            </a:r>
          </a:p>
        </p:txBody>
      </p:sp>
      <p:sp>
        <p:nvSpPr>
          <p:cNvPr id="11" name="Rectangle 10">
            <a:extLst>
              <a:ext uri="{FF2B5EF4-FFF2-40B4-BE49-F238E27FC236}">
                <a16:creationId xmlns:a16="http://schemas.microsoft.com/office/drawing/2014/main" id="{59C84A9D-5A41-42A3-859E-D7B45144A382}"/>
              </a:ext>
            </a:extLst>
          </p:cNvPr>
          <p:cNvSpPr/>
          <p:nvPr/>
        </p:nvSpPr>
        <p:spPr>
          <a:xfrm>
            <a:off x="5505450" y="5073146"/>
            <a:ext cx="1524000" cy="523216"/>
          </a:xfrm>
          <a:prstGeom prst="rect">
            <a:avLst/>
          </a:prstGeom>
          <a:solidFill>
            <a:srgbClr val="FFFFFF"/>
          </a:solid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mj-lt"/>
                <a:ea typeface="+mj-ea"/>
                <a:cs typeface="+mj-cs"/>
                <a:sym typeface="Calibri"/>
              </a:rPr>
              <a:t>Endpoint</a:t>
            </a:r>
          </a:p>
        </p:txBody>
      </p:sp>
      <p:sp>
        <p:nvSpPr>
          <p:cNvPr id="12" name="TextBox 11">
            <a:extLst>
              <a:ext uri="{FF2B5EF4-FFF2-40B4-BE49-F238E27FC236}">
                <a16:creationId xmlns:a16="http://schemas.microsoft.com/office/drawing/2014/main" id="{684031D9-39A0-43B5-B5AC-AF99DE81491B}"/>
              </a:ext>
            </a:extLst>
          </p:cNvPr>
          <p:cNvSpPr txBox="1"/>
          <p:nvPr/>
        </p:nvSpPr>
        <p:spPr>
          <a:xfrm>
            <a:off x="6097052" y="4109588"/>
            <a:ext cx="340795"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mj-lt"/>
                <a:ea typeface="+mj-ea"/>
                <a:cs typeface="+mj-cs"/>
                <a:sym typeface="Calibri"/>
              </a:rPr>
              <a:t>…</a:t>
            </a:r>
          </a:p>
        </p:txBody>
      </p:sp>
      <p:cxnSp>
        <p:nvCxnSpPr>
          <p:cNvPr id="14" name="Straight Arrow Connector 13">
            <a:extLst>
              <a:ext uri="{FF2B5EF4-FFF2-40B4-BE49-F238E27FC236}">
                <a16:creationId xmlns:a16="http://schemas.microsoft.com/office/drawing/2014/main" id="{CDA53A7A-C266-4021-9FD1-B13BD75BEF50}"/>
              </a:ext>
            </a:extLst>
          </p:cNvPr>
          <p:cNvCxnSpPr>
            <a:stCxn id="10" idx="1"/>
            <a:endCxn id="6" idx="3"/>
          </p:cNvCxnSpPr>
          <p:nvPr/>
        </p:nvCxnSpPr>
        <p:spPr>
          <a:xfrm flipH="1">
            <a:off x="3143250" y="3498670"/>
            <a:ext cx="2362200" cy="10963"/>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AA11A50D-6670-4229-B49C-82B3492196CD}"/>
              </a:ext>
            </a:extLst>
          </p:cNvPr>
          <p:cNvCxnSpPr>
            <a:cxnSpLocks/>
            <a:endCxn id="7" idx="3"/>
          </p:cNvCxnSpPr>
          <p:nvPr/>
        </p:nvCxnSpPr>
        <p:spPr>
          <a:xfrm flipH="1">
            <a:off x="3152775" y="3509633"/>
            <a:ext cx="2247902" cy="182880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a:extLst>
              <a:ext uri="{FF2B5EF4-FFF2-40B4-BE49-F238E27FC236}">
                <a16:creationId xmlns:a16="http://schemas.microsoft.com/office/drawing/2014/main" id="{88924C0E-14B0-42C1-ADAC-8CF84BAD8D79}"/>
              </a:ext>
            </a:extLst>
          </p:cNvPr>
          <p:cNvCxnSpPr>
            <a:cxnSpLocks/>
            <a:stCxn id="11" idx="1"/>
            <a:endCxn id="6" idx="3"/>
          </p:cNvCxnSpPr>
          <p:nvPr/>
        </p:nvCxnSpPr>
        <p:spPr>
          <a:xfrm flipH="1" flipV="1">
            <a:off x="3143250" y="3509633"/>
            <a:ext cx="2362200" cy="1825121"/>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a16="http://schemas.microsoft.com/office/drawing/2014/main" id="{F91FEC87-29D5-465F-A5BA-903125A21149}"/>
              </a:ext>
            </a:extLst>
          </p:cNvPr>
          <p:cNvCxnSpPr>
            <a:cxnSpLocks/>
            <a:stCxn id="11" idx="1"/>
            <a:endCxn id="7" idx="3"/>
          </p:cNvCxnSpPr>
          <p:nvPr/>
        </p:nvCxnSpPr>
        <p:spPr>
          <a:xfrm flipH="1">
            <a:off x="3152775" y="5334754"/>
            <a:ext cx="2352675" cy="3679"/>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24" name="Rectangle 23">
            <a:extLst>
              <a:ext uri="{FF2B5EF4-FFF2-40B4-BE49-F238E27FC236}">
                <a16:creationId xmlns:a16="http://schemas.microsoft.com/office/drawing/2014/main" id="{73DD236A-BFD0-4076-8824-7FB5B5DC5662}"/>
              </a:ext>
            </a:extLst>
          </p:cNvPr>
          <p:cNvSpPr/>
          <p:nvPr/>
        </p:nvSpPr>
        <p:spPr>
          <a:xfrm>
            <a:off x="785286" y="3324969"/>
            <a:ext cx="1019175" cy="369328"/>
          </a:xfrm>
          <a:prstGeom prst="rect">
            <a:avLst/>
          </a:prstGeom>
          <a:solidFill>
            <a:srgbClr val="FFFFFF"/>
          </a:solidFill>
          <a:ln w="25400" cap="flat">
            <a:solidFill>
              <a:srgbClr val="FFFF00"/>
            </a:solidFill>
            <a:prstDash val="sysDash"/>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Calibri"/>
              </a:rPr>
              <a:t>Schedule</a:t>
            </a:r>
          </a:p>
        </p:txBody>
      </p:sp>
      <p:sp>
        <p:nvSpPr>
          <p:cNvPr id="25" name="Rectangle 24">
            <a:extLst>
              <a:ext uri="{FF2B5EF4-FFF2-40B4-BE49-F238E27FC236}">
                <a16:creationId xmlns:a16="http://schemas.microsoft.com/office/drawing/2014/main" id="{B15FCE49-FF61-41F2-99D7-1B468F0F0AA3}"/>
              </a:ext>
            </a:extLst>
          </p:cNvPr>
          <p:cNvSpPr/>
          <p:nvPr/>
        </p:nvSpPr>
        <p:spPr>
          <a:xfrm>
            <a:off x="785286" y="5150090"/>
            <a:ext cx="1019175" cy="369328"/>
          </a:xfrm>
          <a:prstGeom prst="rect">
            <a:avLst/>
          </a:prstGeom>
          <a:solidFill>
            <a:srgbClr val="FFFFFF"/>
          </a:solidFill>
          <a:ln w="25400" cap="flat">
            <a:solidFill>
              <a:srgbClr val="FFFF00"/>
            </a:solidFill>
            <a:prstDash val="sysDash"/>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Calibri"/>
              </a:rPr>
              <a:t>Schedule</a:t>
            </a:r>
          </a:p>
        </p:txBody>
      </p:sp>
    </p:spTree>
    <p:extLst>
      <p:ext uri="{BB962C8B-B14F-4D97-AF65-F5344CB8AC3E}">
        <p14:creationId xmlns:p14="http://schemas.microsoft.com/office/powerpoint/2010/main" val="382163921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83FFF-7F35-478E-B7A5-167F7A8C0728}"/>
              </a:ext>
            </a:extLst>
          </p:cNvPr>
          <p:cNvSpPr>
            <a:spLocks noGrp="1"/>
          </p:cNvSpPr>
          <p:nvPr>
            <p:ph type="title"/>
          </p:nvPr>
        </p:nvSpPr>
        <p:spPr/>
        <p:txBody>
          <a:bodyPr/>
          <a:lstStyle/>
          <a:p>
            <a:r>
              <a:rPr lang="en-US" dirty="0" err="1"/>
              <a:t>SRNoC</a:t>
            </a:r>
            <a:r>
              <a:rPr lang="en-US" dirty="0"/>
              <a:t> Router</a:t>
            </a:r>
          </a:p>
        </p:txBody>
      </p:sp>
      <p:sp>
        <p:nvSpPr>
          <p:cNvPr id="3" name="Text Placeholder 2">
            <a:extLst>
              <a:ext uri="{FF2B5EF4-FFF2-40B4-BE49-F238E27FC236}">
                <a16:creationId xmlns:a16="http://schemas.microsoft.com/office/drawing/2014/main" id="{7F00C098-4C44-4C7A-AA94-A41A73D684CB}"/>
              </a:ext>
            </a:extLst>
          </p:cNvPr>
          <p:cNvSpPr>
            <a:spLocks noGrp="1"/>
          </p:cNvSpPr>
          <p:nvPr>
            <p:ph type="body" idx="1"/>
          </p:nvPr>
        </p:nvSpPr>
        <p:spPr/>
        <p:txBody>
          <a:bodyPr/>
          <a:lstStyle/>
          <a:p>
            <a:r>
              <a:rPr lang="en-US" dirty="0" err="1"/>
              <a:t>Crosspoints</a:t>
            </a:r>
            <a:r>
              <a:rPr lang="en-US" dirty="0"/>
              <a:t> in a diagonal are active at any one time</a:t>
            </a:r>
          </a:p>
        </p:txBody>
      </p:sp>
      <p:sp>
        <p:nvSpPr>
          <p:cNvPr id="4" name="Slide Number Placeholder 3">
            <a:extLst>
              <a:ext uri="{FF2B5EF4-FFF2-40B4-BE49-F238E27FC236}">
                <a16:creationId xmlns:a16="http://schemas.microsoft.com/office/drawing/2014/main" id="{4ABB1485-833B-4366-B5D8-4C32D7C9FE9B}"/>
              </a:ext>
            </a:extLst>
          </p:cNvPr>
          <p:cNvSpPr>
            <a:spLocks noGrp="1"/>
          </p:cNvSpPr>
          <p:nvPr>
            <p:ph type="sldNum" sz="quarter" idx="2"/>
          </p:nvPr>
        </p:nvSpPr>
        <p:spPr/>
        <p:txBody>
          <a:bodyPr/>
          <a:lstStyle/>
          <a:p>
            <a:fld id="{86CB4B4D-7CA3-9044-876B-883B54F8677D}" type="slidenum">
              <a:rPr lang="en-US" smtClean="0"/>
              <a:t>9</a:t>
            </a:fld>
            <a:endParaRPr lang="en-US"/>
          </a:p>
        </p:txBody>
      </p:sp>
      <p:pic>
        <p:nvPicPr>
          <p:cNvPr id="6" name="Picture 5" descr="Diagram, schematic&#10;&#10;Description automatically generated">
            <a:extLst>
              <a:ext uri="{FF2B5EF4-FFF2-40B4-BE49-F238E27FC236}">
                <a16:creationId xmlns:a16="http://schemas.microsoft.com/office/drawing/2014/main" id="{62107B1A-F856-4254-BDE7-C9FB1C8745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193" y="1590675"/>
            <a:ext cx="6384607" cy="4967850"/>
          </a:xfrm>
          <a:prstGeom prst="rect">
            <a:avLst/>
          </a:prstGeom>
        </p:spPr>
      </p:pic>
      <p:sp>
        <p:nvSpPr>
          <p:cNvPr id="7" name="Arrow: Right 6">
            <a:extLst>
              <a:ext uri="{FF2B5EF4-FFF2-40B4-BE49-F238E27FC236}">
                <a16:creationId xmlns:a16="http://schemas.microsoft.com/office/drawing/2014/main" id="{2E29B9EF-ECCE-4E31-8F21-13FDB073BE90}"/>
              </a:ext>
            </a:extLst>
          </p:cNvPr>
          <p:cNvSpPr/>
          <p:nvPr/>
        </p:nvSpPr>
        <p:spPr>
          <a:xfrm rot="9537994">
            <a:off x="4282878" y="1681297"/>
            <a:ext cx="578244" cy="394636"/>
          </a:xfrm>
          <a:prstGeom prst="rightArrow">
            <a:avLst/>
          </a:prstGeom>
          <a:solidFill>
            <a:srgbClr val="FF0000"/>
          </a:solid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a:ln>
                <a:noFill/>
              </a:ln>
              <a:solidFill>
                <a:srgbClr val="000000"/>
              </a:solidFill>
              <a:effectLst/>
              <a:uFillTx/>
              <a:latin typeface="+mj-lt"/>
              <a:ea typeface="+mj-ea"/>
              <a:cs typeface="+mj-cs"/>
              <a:sym typeface="Calibri"/>
            </a:endParaRPr>
          </a:p>
        </p:txBody>
      </p:sp>
      <p:sp>
        <p:nvSpPr>
          <p:cNvPr id="8" name="Arrow: Right 7">
            <a:extLst>
              <a:ext uri="{FF2B5EF4-FFF2-40B4-BE49-F238E27FC236}">
                <a16:creationId xmlns:a16="http://schemas.microsoft.com/office/drawing/2014/main" id="{71EF75F2-CDFE-4401-AAB1-645D48A37BEE}"/>
              </a:ext>
            </a:extLst>
          </p:cNvPr>
          <p:cNvSpPr/>
          <p:nvPr/>
        </p:nvSpPr>
        <p:spPr>
          <a:xfrm rot="9537994">
            <a:off x="6473628" y="2249210"/>
            <a:ext cx="578244" cy="394636"/>
          </a:xfrm>
          <a:prstGeom prst="rightArrow">
            <a:avLst/>
          </a:prstGeom>
          <a:solidFill>
            <a:srgbClr val="FF0000"/>
          </a:solid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a:ln>
                <a:noFill/>
              </a:ln>
              <a:solidFill>
                <a:srgbClr val="000000"/>
              </a:solidFill>
              <a:effectLst/>
              <a:uFillTx/>
              <a:latin typeface="+mj-lt"/>
              <a:ea typeface="+mj-ea"/>
              <a:cs typeface="+mj-cs"/>
              <a:sym typeface="Calibri"/>
            </a:endParaRPr>
          </a:p>
        </p:txBody>
      </p:sp>
      <p:sp>
        <p:nvSpPr>
          <p:cNvPr id="10" name="Arrow: Right 9">
            <a:extLst>
              <a:ext uri="{FF2B5EF4-FFF2-40B4-BE49-F238E27FC236}">
                <a16:creationId xmlns:a16="http://schemas.microsoft.com/office/drawing/2014/main" id="{5E656A39-D5B8-446C-BEF2-C60265D3E8BB}"/>
              </a:ext>
            </a:extLst>
          </p:cNvPr>
          <p:cNvSpPr/>
          <p:nvPr/>
        </p:nvSpPr>
        <p:spPr>
          <a:xfrm rot="9537994">
            <a:off x="7064177" y="3324742"/>
            <a:ext cx="578244" cy="394636"/>
          </a:xfrm>
          <a:prstGeom prst="rightArrow">
            <a:avLst/>
          </a:prstGeom>
          <a:solidFill>
            <a:srgbClr val="FF0000"/>
          </a:solid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a:ln>
                <a:noFill/>
              </a:ln>
              <a:solidFill>
                <a:srgbClr val="000000"/>
              </a:solidFill>
              <a:effectLst/>
              <a:uFillTx/>
              <a:latin typeface="+mj-lt"/>
              <a:ea typeface="+mj-ea"/>
              <a:cs typeface="+mj-cs"/>
              <a:sym typeface="Calibri"/>
            </a:endParaRPr>
          </a:p>
        </p:txBody>
      </p:sp>
      <p:sp>
        <p:nvSpPr>
          <p:cNvPr id="11" name="Rectangle 10">
            <a:extLst>
              <a:ext uri="{FF2B5EF4-FFF2-40B4-BE49-F238E27FC236}">
                <a16:creationId xmlns:a16="http://schemas.microsoft.com/office/drawing/2014/main" id="{E195DE22-1A9F-41CB-A77C-2BFBA037D4DB}"/>
              </a:ext>
            </a:extLst>
          </p:cNvPr>
          <p:cNvSpPr/>
          <p:nvPr/>
        </p:nvSpPr>
        <p:spPr>
          <a:xfrm rot="1674005">
            <a:off x="2343362" y="4309890"/>
            <a:ext cx="4980389" cy="897681"/>
          </a:xfrm>
          <a:prstGeom prst="rect">
            <a:avLst/>
          </a:pr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a:ln>
                <a:noFill/>
              </a:ln>
              <a:solidFill>
                <a:srgbClr val="000000"/>
              </a:solidFill>
              <a:effectLst/>
              <a:uFillTx/>
              <a:latin typeface="+mj-lt"/>
              <a:ea typeface="+mj-ea"/>
              <a:cs typeface="+mj-cs"/>
              <a:sym typeface="Calibri"/>
            </a:endParaRPr>
          </a:p>
        </p:txBody>
      </p:sp>
      <p:sp>
        <p:nvSpPr>
          <p:cNvPr id="12" name="Rectangle 11">
            <a:extLst>
              <a:ext uri="{FF2B5EF4-FFF2-40B4-BE49-F238E27FC236}">
                <a16:creationId xmlns:a16="http://schemas.microsoft.com/office/drawing/2014/main" id="{C3866655-0FF4-4D07-AE0C-0C5D6D7452BF}"/>
              </a:ext>
            </a:extLst>
          </p:cNvPr>
          <p:cNvSpPr/>
          <p:nvPr/>
        </p:nvSpPr>
        <p:spPr>
          <a:xfrm rot="1674005">
            <a:off x="4228827" y="3840169"/>
            <a:ext cx="2994624" cy="733213"/>
          </a:xfrm>
          <a:prstGeom prst="rect">
            <a:avLst/>
          </a:pr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a:ln>
                <a:noFill/>
              </a:ln>
              <a:solidFill>
                <a:srgbClr val="000000"/>
              </a:solidFill>
              <a:effectLst/>
              <a:uFillTx/>
              <a:latin typeface="+mj-lt"/>
              <a:ea typeface="+mj-ea"/>
              <a:cs typeface="+mj-cs"/>
              <a:sym typeface="Calibri"/>
            </a:endParaRPr>
          </a:p>
        </p:txBody>
      </p:sp>
      <p:sp>
        <p:nvSpPr>
          <p:cNvPr id="13" name="Rectangle 12">
            <a:extLst>
              <a:ext uri="{FF2B5EF4-FFF2-40B4-BE49-F238E27FC236}">
                <a16:creationId xmlns:a16="http://schemas.microsoft.com/office/drawing/2014/main" id="{CFCF3D0B-652F-4D80-A5B3-174FF056AF87}"/>
              </a:ext>
            </a:extLst>
          </p:cNvPr>
          <p:cNvSpPr/>
          <p:nvPr/>
        </p:nvSpPr>
        <p:spPr>
          <a:xfrm rot="1674005">
            <a:off x="2335545" y="5353723"/>
            <a:ext cx="1532100" cy="761447"/>
          </a:xfrm>
          <a:prstGeom prst="rect">
            <a:avLst/>
          </a:pr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a:ln>
                <a:noFill/>
              </a:ln>
              <a:solidFill>
                <a:srgbClr val="000000"/>
              </a:solidFill>
              <a:effectLst/>
              <a:uFillTx/>
              <a:latin typeface="+mj-lt"/>
              <a:ea typeface="+mj-ea"/>
              <a:cs typeface="+mj-cs"/>
              <a:sym typeface="Calibri"/>
            </a:endParaRPr>
          </a:p>
        </p:txBody>
      </p:sp>
      <p:sp>
        <p:nvSpPr>
          <p:cNvPr id="14" name="Rectangle 13">
            <a:extLst>
              <a:ext uri="{FF2B5EF4-FFF2-40B4-BE49-F238E27FC236}">
                <a16:creationId xmlns:a16="http://schemas.microsoft.com/office/drawing/2014/main" id="{84E71B47-BDF5-41CD-A1BF-5A647CF41E9F}"/>
              </a:ext>
            </a:extLst>
          </p:cNvPr>
          <p:cNvSpPr/>
          <p:nvPr/>
        </p:nvSpPr>
        <p:spPr>
          <a:xfrm rot="1674005">
            <a:off x="5804108" y="3414822"/>
            <a:ext cx="1532100" cy="761447"/>
          </a:xfrm>
          <a:prstGeom prst="rect">
            <a:avLst/>
          </a:pr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a:extLst>
              <a:ext uri="{FF2B5EF4-FFF2-40B4-BE49-F238E27FC236}">
                <a16:creationId xmlns:a16="http://schemas.microsoft.com/office/drawing/2014/main" id="{31C7F68A-1A31-4AE0-8F12-2FD405DE147F}"/>
              </a:ext>
            </a:extLst>
          </p:cNvPr>
          <p:cNvSpPr/>
          <p:nvPr/>
        </p:nvSpPr>
        <p:spPr>
          <a:xfrm rot="1674005">
            <a:off x="2473240" y="4860431"/>
            <a:ext cx="2994624" cy="733213"/>
          </a:xfrm>
          <a:prstGeom prst="rect">
            <a:avLst/>
          </a:pr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a:ln>
                <a:noFill/>
              </a:ln>
              <a:solidFill>
                <a:srgbClr val="000000"/>
              </a:solidFill>
              <a:effectLst/>
              <a:uFillTx/>
              <a:latin typeface="+mj-lt"/>
              <a:ea typeface="+mj-ea"/>
              <a:cs typeface="+mj-cs"/>
              <a:sym typeface="Calibri"/>
            </a:endParaRPr>
          </a:p>
        </p:txBody>
      </p:sp>
      <p:sp>
        <p:nvSpPr>
          <p:cNvPr id="16" name="TextBox 15">
            <a:extLst>
              <a:ext uri="{FF2B5EF4-FFF2-40B4-BE49-F238E27FC236}">
                <a16:creationId xmlns:a16="http://schemas.microsoft.com/office/drawing/2014/main" id="{8DDD25AA-425B-4AB5-9583-2ACD3636E9E8}"/>
              </a:ext>
            </a:extLst>
          </p:cNvPr>
          <p:cNvSpPr txBox="1"/>
          <p:nvPr/>
        </p:nvSpPr>
        <p:spPr>
          <a:xfrm>
            <a:off x="5089928" y="1613367"/>
            <a:ext cx="3080326" cy="523216"/>
          </a:xfrm>
          <a:prstGeom prst="rect">
            <a:avLst/>
          </a:prstGeom>
          <a:solidFill>
            <a:srgbClr val="FFFFFF"/>
          </a:solid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mj-lt"/>
                <a:ea typeface="+mj-ea"/>
                <a:cs typeface="+mj-cs"/>
                <a:sym typeface="Calibri"/>
              </a:rPr>
              <a:t>Clock to synchronize</a:t>
            </a:r>
          </a:p>
        </p:txBody>
      </p:sp>
      <p:sp>
        <p:nvSpPr>
          <p:cNvPr id="17" name="TextBox 16">
            <a:extLst>
              <a:ext uri="{FF2B5EF4-FFF2-40B4-BE49-F238E27FC236}">
                <a16:creationId xmlns:a16="http://schemas.microsoft.com/office/drawing/2014/main" id="{AEAF8E7E-F14A-42CF-9907-F7CCDD901DE5}"/>
              </a:ext>
            </a:extLst>
          </p:cNvPr>
          <p:cNvSpPr txBox="1"/>
          <p:nvPr/>
        </p:nvSpPr>
        <p:spPr>
          <a:xfrm>
            <a:off x="7353285" y="1745476"/>
            <a:ext cx="1610373" cy="1384990"/>
          </a:xfrm>
          <a:prstGeom prst="rect">
            <a:avLst/>
          </a:prstGeom>
          <a:solidFill>
            <a:srgbClr val="FFFFFF"/>
          </a:solid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mj-lt"/>
                <a:ea typeface="+mj-ea"/>
                <a:cs typeface="+mj-cs"/>
                <a:sym typeface="Calibri"/>
              </a:rPr>
              <a:t>Generate</a:t>
            </a:r>
          </a:p>
          <a:p>
            <a:pPr marL="0" marR="0" indent="0" algn="ctr" defTabSz="914400" rtl="0" fontAlgn="auto" latinLnBrk="0" hangingPunct="0">
              <a:lnSpc>
                <a:spcPct val="100000"/>
              </a:lnSpc>
              <a:spcBef>
                <a:spcPts val="0"/>
              </a:spcBef>
              <a:spcAft>
                <a:spcPts val="0"/>
              </a:spcAft>
              <a:buClrTx/>
              <a:buSzTx/>
              <a:buFontTx/>
              <a:buNone/>
              <a:tabLst/>
            </a:pPr>
            <a:r>
              <a:rPr lang="en-US" dirty="0" err="1"/>
              <a:t>c</a:t>
            </a:r>
            <a:r>
              <a:rPr kumimoji="0" lang="en-US" sz="2800" b="0" i="0" u="none" strike="noStrike" cap="none" spc="0" normalizeH="0" baseline="0" dirty="0" err="1">
                <a:ln>
                  <a:noFill/>
                </a:ln>
                <a:solidFill>
                  <a:srgbClr val="000000"/>
                </a:solidFill>
                <a:effectLst/>
                <a:uFillTx/>
                <a:latin typeface="+mj-lt"/>
                <a:ea typeface="+mj-ea"/>
                <a:cs typeface="+mj-cs"/>
                <a:sym typeface="Calibri"/>
              </a:rPr>
              <a:t>rosspoint</a:t>
            </a:r>
            <a:endParaRPr lang="en-US" dirty="0"/>
          </a:p>
          <a:p>
            <a:pPr marL="0" marR="0" indent="0" algn="ctr"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mj-lt"/>
                <a:ea typeface="+mj-ea"/>
                <a:cs typeface="+mj-cs"/>
                <a:sym typeface="Calibri"/>
              </a:rPr>
              <a:t>enables</a:t>
            </a:r>
          </a:p>
        </p:txBody>
      </p:sp>
      <p:sp>
        <p:nvSpPr>
          <p:cNvPr id="18" name="TextBox 17">
            <a:extLst>
              <a:ext uri="{FF2B5EF4-FFF2-40B4-BE49-F238E27FC236}">
                <a16:creationId xmlns:a16="http://schemas.microsoft.com/office/drawing/2014/main" id="{3C4005B2-2CDE-41B1-ABC1-94E26C1B5CD4}"/>
              </a:ext>
            </a:extLst>
          </p:cNvPr>
          <p:cNvSpPr txBox="1"/>
          <p:nvPr/>
        </p:nvSpPr>
        <p:spPr>
          <a:xfrm>
            <a:off x="7132656" y="2080354"/>
            <a:ext cx="1983872" cy="954103"/>
          </a:xfrm>
          <a:prstGeom prst="rect">
            <a:avLst/>
          </a:prstGeom>
          <a:solidFill>
            <a:srgbClr val="FFFFFF"/>
          </a:solid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mj-lt"/>
                <a:ea typeface="+mj-ea"/>
                <a:cs typeface="+mj-cs"/>
                <a:sym typeface="Calibri"/>
              </a:rPr>
              <a:t>To connect</a:t>
            </a:r>
          </a:p>
          <a:p>
            <a:pPr marL="0" marR="0" indent="0" algn="ctr" defTabSz="914400" rtl="0" fontAlgn="auto" latinLnBrk="0" hangingPunct="0">
              <a:lnSpc>
                <a:spcPct val="100000"/>
              </a:lnSpc>
              <a:spcBef>
                <a:spcPts val="0"/>
              </a:spcBef>
              <a:spcAft>
                <a:spcPts val="0"/>
              </a:spcAft>
              <a:buClrTx/>
              <a:buSzTx/>
              <a:buFontTx/>
              <a:buNone/>
              <a:tabLst/>
            </a:pPr>
            <a:r>
              <a:rPr lang="en-US" dirty="0"/>
              <a:t>the </a:t>
            </a:r>
            <a:r>
              <a:rPr lang="en-US" dirty="0" err="1"/>
              <a:t>datapath</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sp>
        <p:nvSpPr>
          <p:cNvPr id="19" name="TextBox 18">
            <a:extLst>
              <a:ext uri="{FF2B5EF4-FFF2-40B4-BE49-F238E27FC236}">
                <a16:creationId xmlns:a16="http://schemas.microsoft.com/office/drawing/2014/main" id="{7331CD6A-EC2C-4FF9-85EF-A6FF2ACDB94E}"/>
              </a:ext>
            </a:extLst>
          </p:cNvPr>
          <p:cNvSpPr txBox="1"/>
          <p:nvPr/>
        </p:nvSpPr>
        <p:spPr>
          <a:xfrm>
            <a:off x="1114200" y="3373740"/>
            <a:ext cx="7372575" cy="523216"/>
          </a:xfrm>
          <a:prstGeom prst="rect">
            <a:avLst/>
          </a:prstGeom>
          <a:solidFill>
            <a:srgbClr val="FFFFFF"/>
          </a:solid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mj-lt"/>
                <a:ea typeface="+mj-ea"/>
                <a:cs typeface="+mj-cs"/>
                <a:sym typeface="Calibri"/>
              </a:rPr>
              <a:t>Now lets look at some components in more detail</a:t>
            </a:r>
          </a:p>
        </p:txBody>
      </p:sp>
    </p:spTree>
    <p:extLst>
      <p:ext uri="{BB962C8B-B14F-4D97-AF65-F5344CB8AC3E}">
        <p14:creationId xmlns:p14="http://schemas.microsoft.com/office/powerpoint/2010/main" val="2306002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5"/>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4"/>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7"/>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6"/>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8"/>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7"/>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0"/>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8"/>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Lst>
  </p:timing>
</p:sld>
</file>

<file path=ppt/theme/theme1.xml><?xml version="1.0" encoding="utf-8"?>
<a:theme xmlns:a="http://schemas.openxmlformats.org/drawingml/2006/main" name="LBNL_light">
  <a:themeElements>
    <a:clrScheme name="LBNL_light">
      <a:dk1>
        <a:srgbClr val="000000"/>
      </a:dk1>
      <a:lt1>
        <a:srgbClr val="FFFFFF"/>
      </a:lt1>
      <a:dk2>
        <a:srgbClr val="A7A7A7"/>
      </a:dk2>
      <a:lt2>
        <a:srgbClr val="535353"/>
      </a:lt2>
      <a:accent1>
        <a:srgbClr val="618FFD"/>
      </a:accent1>
      <a:accent2>
        <a:srgbClr val="00AE00"/>
      </a:accent2>
      <a:accent3>
        <a:srgbClr val="8F8F8F"/>
      </a:accent3>
      <a:accent4>
        <a:srgbClr val="707070"/>
      </a:accent4>
      <a:accent5>
        <a:srgbClr val="B7C6FE"/>
      </a:accent5>
      <a:accent6>
        <a:srgbClr val="009D00"/>
      </a:accent6>
      <a:hlink>
        <a:srgbClr val="0000FF"/>
      </a:hlink>
      <a:folHlink>
        <a:srgbClr val="FF00FF"/>
      </a:folHlink>
    </a:clrScheme>
    <a:fontScheme name="LBNL_light">
      <a:majorFont>
        <a:latin typeface="Calibri"/>
        <a:ea typeface="Calibri"/>
        <a:cs typeface="Calibri"/>
      </a:majorFont>
      <a:minorFont>
        <a:latin typeface="Helvetica"/>
        <a:ea typeface="Helvetica"/>
        <a:cs typeface="Helvetica"/>
      </a:minorFont>
    </a:fontScheme>
    <a:fmtScheme name="LBNL_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LBNL_light">
  <a:themeElements>
    <a:clrScheme name="LBNL_light">
      <a:dk1>
        <a:srgbClr val="000000"/>
      </a:dk1>
      <a:lt1>
        <a:srgbClr val="FFFFFF"/>
      </a:lt1>
      <a:dk2>
        <a:srgbClr val="A7A7A7"/>
      </a:dk2>
      <a:lt2>
        <a:srgbClr val="535353"/>
      </a:lt2>
      <a:accent1>
        <a:srgbClr val="618FFD"/>
      </a:accent1>
      <a:accent2>
        <a:srgbClr val="00AE00"/>
      </a:accent2>
      <a:accent3>
        <a:srgbClr val="8F8F8F"/>
      </a:accent3>
      <a:accent4>
        <a:srgbClr val="707070"/>
      </a:accent4>
      <a:accent5>
        <a:srgbClr val="B7C6FE"/>
      </a:accent5>
      <a:accent6>
        <a:srgbClr val="009D00"/>
      </a:accent6>
      <a:hlink>
        <a:srgbClr val="0000FF"/>
      </a:hlink>
      <a:folHlink>
        <a:srgbClr val="FF00FF"/>
      </a:folHlink>
    </a:clrScheme>
    <a:fontScheme name="LBNL_light">
      <a:majorFont>
        <a:latin typeface="Calibri"/>
        <a:ea typeface="Calibri"/>
        <a:cs typeface="Calibri"/>
      </a:majorFont>
      <a:minorFont>
        <a:latin typeface="Helvetica"/>
        <a:ea typeface="Helvetica"/>
        <a:cs typeface="Helvetica"/>
      </a:minorFont>
    </a:fontScheme>
    <a:fmtScheme name="LBNL_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30297</TotalTime>
  <Words>2277</Words>
  <Application>Microsoft Office PowerPoint</Application>
  <PresentationFormat>On-screen Show (4:3)</PresentationFormat>
  <Paragraphs>187</Paragraphs>
  <Slides>19</Slides>
  <Notes>7</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Helvetica</vt:lpstr>
      <vt:lpstr>Wingdings</vt:lpstr>
      <vt:lpstr>Wingdings 2</vt:lpstr>
      <vt:lpstr>LBNL_light</vt:lpstr>
      <vt:lpstr>SRNoC: A Statically-Scheduled Circuit-Switched Superconducting Race Logic NoC</vt:lpstr>
      <vt:lpstr>Background: Superconductivity</vt:lpstr>
      <vt:lpstr>Tailor The Computational Model to Offset Drawbacks of Superconducting?</vt:lpstr>
      <vt:lpstr>Trade off Area for Time: Race Logic</vt:lpstr>
      <vt:lpstr>Superconducting Race Logic: Different Gates that Maintain State</vt:lpstr>
      <vt:lpstr>How Can We Design a NoC for Superconducting Race Logic?  </vt:lpstr>
      <vt:lpstr>SRNoC: A Race Logic NoC</vt:lpstr>
      <vt:lpstr>SRNoC Overview</vt:lpstr>
      <vt:lpstr>SRNoC Router</vt:lpstr>
      <vt:lpstr>Connection Window</vt:lpstr>
      <vt:lpstr>SRNoC Counting Network</vt:lpstr>
      <vt:lpstr>SRNoC Crosspoint</vt:lpstr>
      <vt:lpstr>Results Teaser</vt:lpstr>
      <vt:lpstr>More In Our Paper</vt:lpstr>
      <vt:lpstr>PowerPoint Presentation</vt:lpstr>
      <vt:lpstr>Questions?</vt:lpstr>
      <vt:lpstr> Background: Josephson Junction</vt:lpstr>
      <vt:lpstr>Background: Josephson Junction to Compute</vt:lpstr>
      <vt:lpstr>Superconducting Race Logic: Primitives Have to Maintain State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an Integrated Strategy to Preserve Digital Computing Performance Scaling Using Emerging Technologies</dc:title>
  <cp:lastModifiedBy>George Michelogiannakis</cp:lastModifiedBy>
  <cp:revision>643</cp:revision>
  <dcterms:modified xsi:type="dcterms:W3CDTF">2021-05-20T16:18:05Z</dcterms:modified>
</cp:coreProperties>
</file>