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72" r:id="rId3"/>
    <p:sldId id="359" r:id="rId4"/>
    <p:sldId id="363" r:id="rId5"/>
    <p:sldId id="364" r:id="rId6"/>
    <p:sldId id="366" r:id="rId7"/>
    <p:sldId id="362" r:id="rId8"/>
    <p:sldId id="367" r:id="rId9"/>
    <p:sldId id="368" r:id="rId10"/>
    <p:sldId id="369" r:id="rId11"/>
    <p:sldId id="365" r:id="rId12"/>
    <p:sldId id="371" r:id="rId13"/>
    <p:sldId id="370" r:id="rId14"/>
  </p:sldIdLst>
  <p:sldSz cx="9144000" cy="5143500" type="screen16x9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elvetica" pitchFamily="-65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elvetica" pitchFamily="-65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elvetica" pitchFamily="-65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elvetica" pitchFamily="-65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Helvetica" pitchFamily="-65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5B1F665-52B3-5D41-80BA-2B4552A1DACF}">
          <p14:sldIdLst>
            <p14:sldId id="256"/>
            <p14:sldId id="372"/>
            <p14:sldId id="359"/>
            <p14:sldId id="363"/>
            <p14:sldId id="364"/>
            <p14:sldId id="366"/>
            <p14:sldId id="362"/>
            <p14:sldId id="367"/>
            <p14:sldId id="368"/>
            <p14:sldId id="369"/>
            <p14:sldId id="365"/>
            <p14:sldId id="371"/>
            <p14:sldId id="37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89110" autoAdjust="0"/>
  </p:normalViewPr>
  <p:slideViewPr>
    <p:cSldViewPr snapToGrid="0" snapToObjects="1">
      <p:cViewPr varScale="1">
        <p:scale>
          <a:sx n="247" d="100"/>
          <a:sy n="247" d="100"/>
        </p:scale>
        <p:origin x="-20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8350A-46C9-7846-92F8-D03E417D0C3F}" type="datetimeFigureOut">
              <a:rPr lang="en-US" smtClean="0"/>
              <a:t>11/7/16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46A7A-2AF4-2F42-935C-746D014B0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37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1AA39-B2B4-9640-A111-7DD29C40CF74}" type="datetimeFigureOut">
              <a:rPr lang="en-US" smtClean="0"/>
              <a:t>11/7/16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B99FE-0621-4447-904D-F9BAC5DEC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1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99FE-0621-4447-904D-F9BAC5DEC9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36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Models and</a:t>
            </a:r>
            <a:r>
              <a:rPr lang="en-US" baseline="0" dirty="0"/>
              <a:t> characteristics of devices: voltage, power, performance, reliability, </a:t>
            </a:r>
            <a:r>
              <a:rPr lang="en-US" baseline="0" dirty="0" err="1"/>
              <a:t>fanin</a:t>
            </a:r>
            <a:r>
              <a:rPr lang="en-US" baseline="0" dirty="0"/>
              <a:t> etc. They are compact models.</a:t>
            </a:r>
          </a:p>
          <a:p>
            <a:endParaRPr lang="en-US" baseline="0" dirty="0"/>
          </a:p>
          <a:p>
            <a:r>
              <a:rPr lang="en-US" baseline="0" dirty="0"/>
              <a:t>The models and tools we have have served us well in the last 5-10 years but we need to update them with new models for emerging devices.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99FE-0621-4447-904D-F9BAC5DEC9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83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57150"/>
            <a:ext cx="22098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57150"/>
            <a:ext cx="6477000" cy="4800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4" y="204788"/>
            <a:ext cx="8237537" cy="666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5614" y="1028700"/>
            <a:ext cx="8237537" cy="325755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34326" y="4857750"/>
            <a:ext cx="75247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600603" y="4811747"/>
            <a:ext cx="4159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C9EF6DD-2F0E-4DA3-86B3-A83FC60F56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57250"/>
            <a:ext cx="4343400" cy="400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50"/>
            <a:ext cx="4343400" cy="400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57150"/>
            <a:ext cx="5943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57250"/>
            <a:ext cx="88392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H="1">
            <a:off x="-1" y="4972050"/>
            <a:ext cx="9144000" cy="0"/>
          </a:xfrm>
          <a:prstGeom prst="line">
            <a:avLst/>
          </a:prstGeom>
          <a:noFill/>
          <a:ln w="76200">
            <a:solidFill>
              <a:srgbClr val="00279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H="1">
            <a:off x="-2" y="742950"/>
            <a:ext cx="9144001" cy="0"/>
          </a:xfrm>
          <a:prstGeom prst="line">
            <a:avLst/>
          </a:prstGeom>
          <a:noFill/>
          <a:ln w="77788">
            <a:solidFill>
              <a:srgbClr val="00279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2400" y="57150"/>
            <a:ext cx="1295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00279F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00279F"/>
          </a:solidFill>
          <a:latin typeface="Arial" pitchFamily="-65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00279F"/>
          </a:solidFill>
          <a:latin typeface="Arial" pitchFamily="-65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00279F"/>
          </a:solidFill>
          <a:latin typeface="Arial" pitchFamily="-65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00279F"/>
          </a:solidFill>
          <a:latin typeface="Arial" pitchFamily="-65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00279F"/>
          </a:solidFill>
          <a:latin typeface="Arial" pitchFamily="-65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00279F"/>
          </a:solidFill>
          <a:latin typeface="Arial" pitchFamily="-65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00279F"/>
          </a:solidFill>
          <a:latin typeface="Arial" pitchFamily="-65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00279F"/>
          </a:solidFill>
          <a:latin typeface="Arial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406E9"/>
        </a:buClr>
        <a:buFont typeface="Wingdings 2" pitchFamily="-65" charset="2"/>
        <a:buChar char="·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858838" indent="-401638" algn="l" rtl="0" eaLnBrk="1" fontAlgn="base" hangingPunct="1">
        <a:spcBef>
          <a:spcPct val="20000"/>
        </a:spcBef>
        <a:spcAft>
          <a:spcPct val="0"/>
        </a:spcAft>
        <a:buClr>
          <a:srgbClr val="009688"/>
        </a:buClr>
        <a:buFont typeface="Wingdings" pitchFamily="-65" charset="2"/>
        <a:buChar char="§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201738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-65" charset="2"/>
        <a:buChar char="§"/>
        <a:defRPr sz="1800">
          <a:solidFill>
            <a:schemeClr val="tx1"/>
          </a:solidFill>
          <a:latin typeface="+mn-lt"/>
          <a:ea typeface="ＭＳ Ｐゴシック" pitchFamily="-65" charset="-128"/>
        </a:defRPr>
      </a:lvl3pPr>
      <a:lvl4pPr marL="1655763" indent="-336550" algn="l" rtl="0" eaLnBrk="1" fontAlgn="base" hangingPunct="1">
        <a:spcBef>
          <a:spcPct val="20000"/>
        </a:spcBef>
        <a:spcAft>
          <a:spcPct val="0"/>
        </a:spcAft>
        <a:buChar char="—"/>
        <a:defRPr sz="1600">
          <a:solidFill>
            <a:schemeClr val="tx1"/>
          </a:solidFill>
          <a:latin typeface="+mn-lt"/>
          <a:ea typeface="ＭＳ Ｐゴシック" pitchFamily="-65" charset="-128"/>
        </a:defRPr>
      </a:lvl4pPr>
      <a:lvl5pPr marL="20605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65" charset="0"/>
          <a:ea typeface="ＭＳ Ｐゴシック" pitchFamily="-65" charset="-128"/>
        </a:defRPr>
      </a:lvl5pPr>
      <a:lvl6pPr marL="25177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65" charset="0"/>
          <a:ea typeface="ＭＳ Ｐゴシック" pitchFamily="-65" charset="-128"/>
        </a:defRPr>
      </a:lvl6pPr>
      <a:lvl7pPr marL="29749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65" charset="0"/>
          <a:ea typeface="ＭＳ Ｐゴシック" pitchFamily="-65" charset="-128"/>
        </a:defRPr>
      </a:lvl7pPr>
      <a:lvl8pPr marL="34321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65" charset="0"/>
          <a:ea typeface="ＭＳ Ｐゴシック" pitchFamily="-65" charset="-128"/>
        </a:defRPr>
      </a:lvl8pPr>
      <a:lvl9pPr marL="38893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65" charset="0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0000"/>
            <a:ext cx="7772400" cy="1102519"/>
          </a:xfrm>
        </p:spPr>
        <p:txBody>
          <a:bodyPr/>
          <a:lstStyle/>
          <a:p>
            <a:r>
              <a:rPr lang="en-US" dirty="0" smtClean="0"/>
              <a:t>Modeling of Novel Transistors, Manufacturing Technologies, and Architectures to Preserve Digital Computing Performance Scaling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87998"/>
            <a:ext cx="6400800" cy="1214693"/>
          </a:xfrm>
        </p:spPr>
        <p:txBody>
          <a:bodyPr/>
          <a:lstStyle/>
          <a:p>
            <a:r>
              <a:rPr lang="en-US" b="1" dirty="0"/>
              <a:t>George </a:t>
            </a:r>
            <a:r>
              <a:rPr lang="en-US" b="1" dirty="0" smtClean="0"/>
              <a:t>Michelogiannakis,</a:t>
            </a:r>
            <a:endParaRPr lang="en-US" dirty="0"/>
          </a:p>
          <a:p>
            <a:r>
              <a:rPr lang="en-US" dirty="0" smtClean="0"/>
              <a:t>David </a:t>
            </a:r>
            <a:r>
              <a:rPr lang="en-US" dirty="0" err="1" smtClean="0"/>
              <a:t>Donofrio</a:t>
            </a:r>
            <a:r>
              <a:rPr lang="en-US" dirty="0" smtClean="0"/>
              <a:t>, John </a:t>
            </a:r>
            <a:r>
              <a:rPr lang="en-US" dirty="0" err="1" smtClean="0"/>
              <a:t>Shalf</a:t>
            </a:r>
            <a:endParaRPr lang="en-US" dirty="0" smtClean="0"/>
          </a:p>
          <a:p>
            <a:r>
              <a:rPr lang="en-US" dirty="0" smtClean="0"/>
              <a:t>Lawrence Berkeley National Laboratory</a:t>
            </a:r>
            <a:endParaRPr lang="en-US" dirty="0"/>
          </a:p>
        </p:txBody>
      </p:sp>
      <p:pic>
        <p:nvPicPr>
          <p:cNvPr id="5" name="Picture 4" descr="Screen Shot 2015-04-30 at 3.12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03" y="4191001"/>
            <a:ext cx="2745721" cy="4852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762" y="4009366"/>
            <a:ext cx="2447816" cy="80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08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Specialization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Explore the specialization spectrum by rapidly modeling architectures specialized to specific functions</a:t>
            </a:r>
          </a:p>
          <a:p>
            <a:pPr lvl="1"/>
            <a:r>
              <a:rPr lang="en-US" dirty="0" smtClean="0"/>
              <a:t>Perhaps with a higher-level </a:t>
            </a:r>
            <a:r>
              <a:rPr lang="en-US" dirty="0" smtClean="0"/>
              <a:t>programming language</a:t>
            </a:r>
          </a:p>
          <a:p>
            <a:pPr lvl="1"/>
            <a:r>
              <a:rPr lang="en-US" dirty="0" smtClean="0"/>
              <a:t>How will programmers use them?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combines with other emerging technologies</a:t>
            </a:r>
            <a:endParaRPr lang="en-US" dirty="0"/>
          </a:p>
        </p:txBody>
      </p:sp>
      <p:sp>
        <p:nvSpPr>
          <p:cNvPr id="4" name="Left-Right Arrow 3"/>
          <p:cNvSpPr/>
          <p:nvPr/>
        </p:nvSpPr>
        <p:spPr bwMode="auto">
          <a:xfrm>
            <a:off x="1524002" y="3989294"/>
            <a:ext cx="5983942" cy="807793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-65" charset="0"/>
              </a:rPr>
              <a:t>Specialization spectrum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-65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3" y="3625454"/>
            <a:ext cx="26776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660066"/>
                </a:solidFill>
              </a:rPr>
              <a:t>Fully programmable</a:t>
            </a:r>
            <a:endParaRPr lang="en-US" sz="2200" dirty="0">
              <a:solidFill>
                <a:srgbClr val="66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06463" y="3630136"/>
            <a:ext cx="19410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660066"/>
                </a:solidFill>
              </a:rPr>
              <a:t>Fixed function</a:t>
            </a:r>
            <a:endParaRPr lang="en-US" sz="22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50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Point of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57250"/>
            <a:ext cx="3955908" cy="4000500"/>
          </a:xfrm>
        </p:spPr>
        <p:txBody>
          <a:bodyPr/>
          <a:lstStyle/>
          <a:p>
            <a:r>
              <a:rPr lang="en-US" dirty="0" smtClean="0"/>
              <a:t>We have to figure out the impact of emerging technologies to system-level metrics</a:t>
            </a:r>
          </a:p>
          <a:p>
            <a:pPr lvl="1"/>
            <a:r>
              <a:rPr lang="en-US" dirty="0" smtClean="0"/>
              <a:t>Are they feasible?</a:t>
            </a:r>
            <a:endParaRPr lang="en-US" dirty="0"/>
          </a:p>
          <a:p>
            <a:r>
              <a:rPr lang="en-US" dirty="0" smtClean="0"/>
              <a:t>Also how emerging technologies change the architecture and programming</a:t>
            </a:r>
          </a:p>
          <a:p>
            <a:pPr lvl="1"/>
            <a:r>
              <a:rPr lang="en-US" dirty="0" smtClean="0"/>
              <a:t>I.e., how to best make use of them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1544" y="4384147"/>
            <a:ext cx="2627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Nikonov</a:t>
            </a:r>
            <a:r>
              <a:rPr lang="en-US" sz="2000" dirty="0"/>
              <a:t>/Young (Intel)</a:t>
            </a:r>
          </a:p>
        </p:txBody>
      </p:sp>
      <p:pic>
        <p:nvPicPr>
          <p:cNvPr id="5" name="Picture 4" descr="Screen Shot 2015-04-29 at 5.42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309" y="1110580"/>
            <a:ext cx="5001399" cy="318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84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Infrastructure?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57250"/>
            <a:ext cx="2810227" cy="4000500"/>
          </a:xfrm>
        </p:spPr>
        <p:txBody>
          <a:bodyPr/>
          <a:lstStyle/>
          <a:p>
            <a:r>
              <a:rPr lang="en-US" dirty="0" smtClean="0"/>
              <a:t>Software simulators with cost models</a:t>
            </a:r>
          </a:p>
          <a:p>
            <a:endParaRPr lang="en-US" dirty="0"/>
          </a:p>
          <a:p>
            <a:r>
              <a:rPr lang="en-US" dirty="0" smtClean="0"/>
              <a:t>Or HDL design flow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994" r="2899" b="3456"/>
          <a:stretch/>
        </p:blipFill>
        <p:spPr>
          <a:xfrm>
            <a:off x="5876012" y="857250"/>
            <a:ext cx="3023035" cy="3931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000" y="1707264"/>
            <a:ext cx="1068187" cy="890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627" y="2793675"/>
            <a:ext cx="2843472" cy="119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86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model emerging technologies in the architectural level</a:t>
            </a:r>
          </a:p>
          <a:p>
            <a:endParaRPr lang="en-US" dirty="0"/>
          </a:p>
          <a:p>
            <a:r>
              <a:rPr lang="en-US" dirty="0" smtClean="0"/>
              <a:t>Otherwise hard to know the impact and benefit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l="9952" r="9952"/>
          <a:stretch>
            <a:fillRect/>
          </a:stretch>
        </p:blipFill>
        <p:spPr bwMode="auto">
          <a:xfrm>
            <a:off x="2483223" y="2580779"/>
            <a:ext cx="4135718" cy="187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19710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I’m an Architect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Architects use building blocks to come up with clever designs</a:t>
            </a:r>
          </a:p>
          <a:p>
            <a:r>
              <a:rPr lang="en-US" dirty="0" smtClean="0"/>
              <a:t>Any building block we can’t use in a large design we do not know how useful it is, or how to even use it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59" y="2524465"/>
            <a:ext cx="2584756" cy="1593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909" y="2257150"/>
            <a:ext cx="2718471" cy="203885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>
            <a:off x="3630091" y="3417337"/>
            <a:ext cx="1348784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556" y="3726435"/>
            <a:ext cx="1605069" cy="11313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04565" y="4426863"/>
            <a:ext cx="34622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New piece, can we use it?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01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Technologies To Preserve Moore’s Law Scaling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40786" y="1716891"/>
            <a:ext cx="2049301" cy="2060290"/>
            <a:chOff x="511542" y="2827106"/>
            <a:chExt cx="2210109" cy="3129470"/>
          </a:xfrm>
        </p:grpSpPr>
        <p:sp>
          <p:nvSpPr>
            <p:cNvPr id="5" name="Rounded Rectangle 4"/>
            <p:cNvSpPr/>
            <p:nvPr/>
          </p:nvSpPr>
          <p:spPr>
            <a:xfrm>
              <a:off x="511542" y="2827106"/>
              <a:ext cx="2210109" cy="312947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sz="2200" dirty="0" smtClean="0">
                  <a:solidFill>
                    <a:srgbClr val="CCFFCC"/>
                  </a:solidFill>
                </a:rPr>
                <a:t>Specialized </a:t>
              </a:r>
              <a:r>
                <a:rPr lang="en-US" sz="2200" dirty="0">
                  <a:solidFill>
                    <a:srgbClr val="CCFFCC"/>
                  </a:solidFill>
                </a:rPr>
                <a:t>architectures</a:t>
              </a:r>
            </a:p>
          </p:txBody>
        </p:sp>
        <p:pic>
          <p:nvPicPr>
            <p:cNvPr id="6" name="Picture 3" descr="ST28nm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286" y="3074798"/>
              <a:ext cx="1655886" cy="1801565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</p:pic>
      </p:grpSp>
      <p:sp>
        <p:nvSpPr>
          <p:cNvPr id="8" name="Rounded Rectangle 7"/>
          <p:cNvSpPr/>
          <p:nvPr/>
        </p:nvSpPr>
        <p:spPr>
          <a:xfrm>
            <a:off x="4614840" y="1740893"/>
            <a:ext cx="2049301" cy="20602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400" dirty="0" smtClean="0">
                <a:solidFill>
                  <a:srgbClr val="CCFFCC"/>
                </a:solidFill>
              </a:rPr>
              <a:t>3D </a:t>
            </a:r>
            <a:r>
              <a:rPr lang="en-US" sz="2400" dirty="0">
                <a:solidFill>
                  <a:srgbClr val="CCFFCC"/>
                </a:solidFill>
              </a:rPr>
              <a:t>integration</a:t>
            </a: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215" y="1901291"/>
            <a:ext cx="1884573" cy="122608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78719" y="1775878"/>
            <a:ext cx="2049301" cy="20602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400" dirty="0" smtClean="0">
                <a:solidFill>
                  <a:srgbClr val="CCFFCC"/>
                </a:solidFill>
              </a:rPr>
              <a:t>Emerging </a:t>
            </a:r>
            <a:r>
              <a:rPr lang="en-US" sz="2400" dirty="0">
                <a:solidFill>
                  <a:srgbClr val="CCFFCC"/>
                </a:solidFill>
              </a:rPr>
              <a:t>transistors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392501" y="1767315"/>
            <a:ext cx="2049301" cy="20602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400" dirty="0" smtClean="0">
                <a:solidFill>
                  <a:srgbClr val="CCFFCC"/>
                </a:solidFill>
              </a:rPr>
              <a:t>Emerging </a:t>
            </a:r>
            <a:r>
              <a:rPr lang="en-US" sz="2400" dirty="0">
                <a:solidFill>
                  <a:srgbClr val="CCFFCC"/>
                </a:solidFill>
              </a:rPr>
              <a:t>memories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819" y="2082131"/>
            <a:ext cx="1814992" cy="10209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r="42435"/>
          <a:stretch/>
        </p:blipFill>
        <p:spPr>
          <a:xfrm>
            <a:off x="291353" y="2203124"/>
            <a:ext cx="1873832" cy="8056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42665" y="4208737"/>
            <a:ext cx="16743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Plus others!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85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2435"/>
          <a:stretch/>
        </p:blipFill>
        <p:spPr>
          <a:xfrm>
            <a:off x="367463" y="1274735"/>
            <a:ext cx="2141722" cy="1060033"/>
          </a:xfrm>
          <a:prstGeom prst="rect">
            <a:avLst/>
          </a:prstGeom>
        </p:spPr>
      </p:pic>
      <p:pic>
        <p:nvPicPr>
          <p:cNvPr id="5" name="Picture 4" descr="Screen Shot 2015-04-29 at 5.51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2" y="2995327"/>
            <a:ext cx="2195167" cy="171263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3977527" y="4216524"/>
            <a:ext cx="3067918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3977527" y="2652143"/>
            <a:ext cx="0" cy="15643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957267" y="2595217"/>
            <a:ext cx="926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Speed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9140" y="4245646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Capacity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291456" y="2895300"/>
            <a:ext cx="2069061" cy="11236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151329" y="2559476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DRAM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60517" y="3754864"/>
            <a:ext cx="811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Flash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134650" y="1983717"/>
            <a:ext cx="1633845" cy="4276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65" charset="0"/>
              </a:rPr>
              <a:t>Emerging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410558" y="2951053"/>
            <a:ext cx="201984" cy="10605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65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046589" y="3851880"/>
            <a:ext cx="201984" cy="10605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65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046589" y="2951053"/>
            <a:ext cx="201984" cy="10605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65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6248573" y="2334768"/>
            <a:ext cx="796872" cy="56053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612542" y="1586535"/>
            <a:ext cx="31649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Volatile and non-volatile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42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Options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83385" y="4318935"/>
            <a:ext cx="1915716" cy="420367"/>
            <a:chOff x="2826218" y="4354334"/>
            <a:chExt cx="1915716" cy="560488"/>
          </a:xfrm>
        </p:grpSpPr>
        <p:sp>
          <p:nvSpPr>
            <p:cNvPr id="20" name="Cube 19"/>
            <p:cNvSpPr/>
            <p:nvPr/>
          </p:nvSpPr>
          <p:spPr bwMode="auto">
            <a:xfrm>
              <a:off x="2826218" y="4354334"/>
              <a:ext cx="1915716" cy="560488"/>
            </a:xfrm>
            <a:prstGeom prst="cube">
              <a:avLst>
                <a:gd name="adj" fmla="val 67086"/>
              </a:avLst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65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25122" y="4410413"/>
              <a:ext cx="967733" cy="451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GP CPU</a:t>
              </a:r>
              <a:endParaRPr lang="en-US" sz="16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45414" y="3977898"/>
            <a:ext cx="1915716" cy="420366"/>
            <a:chOff x="4746721" y="4350244"/>
            <a:chExt cx="1915716" cy="560488"/>
          </a:xfrm>
        </p:grpSpPr>
        <p:sp>
          <p:nvSpPr>
            <p:cNvPr id="23" name="Cube 22"/>
            <p:cNvSpPr/>
            <p:nvPr/>
          </p:nvSpPr>
          <p:spPr bwMode="auto">
            <a:xfrm>
              <a:off x="4746721" y="4350244"/>
              <a:ext cx="1915716" cy="560488"/>
            </a:xfrm>
            <a:prstGeom prst="cube">
              <a:avLst>
                <a:gd name="adj" fmla="val 67086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-65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83596" y="4410412"/>
              <a:ext cx="928459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Memory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45414" y="3602658"/>
            <a:ext cx="1915716" cy="420366"/>
            <a:chOff x="552043" y="4410412"/>
            <a:chExt cx="1915716" cy="560488"/>
          </a:xfrm>
        </p:grpSpPr>
        <p:sp>
          <p:nvSpPr>
            <p:cNvPr id="26" name="Cube 25"/>
            <p:cNvSpPr/>
            <p:nvPr/>
          </p:nvSpPr>
          <p:spPr bwMode="auto">
            <a:xfrm>
              <a:off x="552043" y="4410412"/>
              <a:ext cx="1915716" cy="560488"/>
            </a:xfrm>
            <a:prstGeom prst="cube">
              <a:avLst>
                <a:gd name="adj" fmla="val 67086"/>
              </a:avLst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65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24248" y="4449755"/>
              <a:ext cx="1223412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Accelerator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98907" y="3249543"/>
            <a:ext cx="1918811" cy="420366"/>
            <a:chOff x="552043" y="4410412"/>
            <a:chExt cx="1918811" cy="560488"/>
          </a:xfrm>
        </p:grpSpPr>
        <p:sp>
          <p:nvSpPr>
            <p:cNvPr id="29" name="Cube 28"/>
            <p:cNvSpPr/>
            <p:nvPr/>
          </p:nvSpPr>
          <p:spPr bwMode="auto">
            <a:xfrm>
              <a:off x="552043" y="4410412"/>
              <a:ext cx="1915716" cy="560488"/>
            </a:xfrm>
            <a:prstGeom prst="cube">
              <a:avLst>
                <a:gd name="adj" fmla="val 67086"/>
              </a:avLst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65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8072" y="4449755"/>
              <a:ext cx="1872782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Other Functions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98906" y="2858684"/>
            <a:ext cx="1915716" cy="420366"/>
            <a:chOff x="552043" y="4410412"/>
            <a:chExt cx="1915716" cy="560488"/>
          </a:xfrm>
        </p:grpSpPr>
        <p:sp>
          <p:nvSpPr>
            <p:cNvPr id="32" name="Cube 31"/>
            <p:cNvSpPr/>
            <p:nvPr/>
          </p:nvSpPr>
          <p:spPr bwMode="auto">
            <a:xfrm>
              <a:off x="552043" y="4410412"/>
              <a:ext cx="1915716" cy="560488"/>
            </a:xfrm>
            <a:prstGeom prst="cube">
              <a:avLst>
                <a:gd name="adj" fmla="val 670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65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63646" y="4449755"/>
              <a:ext cx="914400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MRAM</a:t>
              </a:r>
            </a:p>
          </p:txBody>
        </p:sp>
      </p:grpSp>
      <p:cxnSp>
        <p:nvCxnSpPr>
          <p:cNvPr id="42" name="Straight Arrow Connector 41"/>
          <p:cNvCxnSpPr/>
          <p:nvPr/>
        </p:nvCxnSpPr>
        <p:spPr bwMode="auto">
          <a:xfrm>
            <a:off x="4878295" y="2148681"/>
            <a:ext cx="1180353" cy="82648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3" name="Oval 42"/>
          <p:cNvSpPr/>
          <p:nvPr/>
        </p:nvSpPr>
        <p:spPr bwMode="auto">
          <a:xfrm>
            <a:off x="2254986" y="807228"/>
            <a:ext cx="2241593" cy="58099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65" charset="0"/>
              </a:rPr>
              <a:t>Code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566545" y="2689042"/>
            <a:ext cx="2241593" cy="5503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65" charset="0"/>
              </a:rPr>
              <a:t>Hardware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74867" y="2015953"/>
            <a:ext cx="119040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dirty="0">
                <a:solidFill>
                  <a:srgbClr val="FF0000"/>
                </a:solidFill>
              </a:rPr>
              <a:t>Convert to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6472" y="1445815"/>
            <a:ext cx="1659371" cy="1351174"/>
          </a:xfrm>
          <a:prstGeom prst="rect">
            <a:avLst/>
          </a:prstGeom>
        </p:spPr>
      </p:pic>
      <p:pic>
        <p:nvPicPr>
          <p:cNvPr id="48" name="Picture 3" descr="ST28n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627" y="3388123"/>
            <a:ext cx="1655886" cy="1351174"/>
          </a:xfrm>
          <a:prstGeom prst="rect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7494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Goal: Evaluation </a:t>
            </a:r>
            <a:r>
              <a:rPr lang="en-US" dirty="0"/>
              <a:t>Framework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07390" y="2385437"/>
            <a:ext cx="1941922" cy="1028567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65" charset="0"/>
              </a:rPr>
              <a:t>Models and characteristics of devices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176833" y="838076"/>
            <a:ext cx="1941922" cy="100043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65" charset="0"/>
              </a:rPr>
              <a:t>Specialization, 3D stacking, memories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176833" y="3903797"/>
            <a:ext cx="1941922" cy="742361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-65" charset="0"/>
              </a:rPr>
              <a:t>Algorithms and kernels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-65" charset="0"/>
            </a:endParaRPr>
          </a:p>
        </p:txBody>
      </p:sp>
      <p:sp>
        <p:nvSpPr>
          <p:cNvPr id="10" name="Cloud 9"/>
          <p:cNvSpPr/>
          <p:nvPr/>
        </p:nvSpPr>
        <p:spPr bwMode="auto">
          <a:xfrm>
            <a:off x="2628674" y="2220150"/>
            <a:ext cx="3602445" cy="1286402"/>
          </a:xfrm>
          <a:prstGeom prst="cloud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65" charset="0"/>
              </a:rPr>
              <a:t>Architectural and system behavioral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65" charset="0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65" charset="0"/>
              </a:rPr>
              <a:t>models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01022" y="2034003"/>
            <a:ext cx="18389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Performance</a:t>
            </a:r>
          </a:p>
          <a:p>
            <a:pPr algn="ctr"/>
            <a:endParaRPr lang="en-US" sz="1600" dirty="0">
              <a:solidFill>
                <a:srgbClr val="FF0000"/>
              </a:solidFill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Power</a:t>
            </a:r>
          </a:p>
          <a:p>
            <a:pPr algn="ctr"/>
            <a:endParaRPr lang="en-US" sz="1600" dirty="0">
              <a:solidFill>
                <a:srgbClr val="FF0000"/>
              </a:solidFill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Other (e.g., faults)</a:t>
            </a:r>
          </a:p>
        </p:txBody>
      </p:sp>
      <p:sp>
        <p:nvSpPr>
          <p:cNvPr id="14" name="Right Arrow 13"/>
          <p:cNvSpPr/>
          <p:nvPr/>
        </p:nvSpPr>
        <p:spPr bwMode="auto">
          <a:xfrm>
            <a:off x="2185613" y="2661294"/>
            <a:ext cx="424206" cy="241858"/>
          </a:xfrm>
          <a:prstGeom prst="right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65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6200000">
            <a:off x="4039580" y="3507321"/>
            <a:ext cx="318155" cy="322477"/>
          </a:xfrm>
          <a:prstGeom prst="right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65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5400000">
            <a:off x="4039580" y="1909125"/>
            <a:ext cx="318155" cy="322477"/>
          </a:xfrm>
          <a:prstGeom prst="right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65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6376816" y="2595510"/>
            <a:ext cx="424206" cy="241858"/>
          </a:xfrm>
          <a:prstGeom prst="right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65" charset="0"/>
            </a:endParaRPr>
          </a:p>
        </p:txBody>
      </p:sp>
      <p:cxnSp>
        <p:nvCxnSpPr>
          <p:cNvPr id="13" name="Curved Connector 12"/>
          <p:cNvCxnSpPr/>
          <p:nvPr/>
        </p:nvCxnSpPr>
        <p:spPr bwMode="auto">
          <a:xfrm rot="10800000">
            <a:off x="5479641" y="1393353"/>
            <a:ext cx="2257705" cy="626127"/>
          </a:xfrm>
          <a:prstGeom prst="curvedConnector3">
            <a:avLst>
              <a:gd name="adj1" fmla="val 17708"/>
            </a:avLst>
          </a:prstGeom>
          <a:solidFill>
            <a:schemeClr val="accent1"/>
          </a:solidFill>
          <a:ln w="31750" cap="flat" cmpd="sng" algn="ctr">
            <a:solidFill>
              <a:srgbClr val="FF66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0" name="Curved Connector 19"/>
          <p:cNvCxnSpPr/>
          <p:nvPr/>
        </p:nvCxnSpPr>
        <p:spPr bwMode="auto">
          <a:xfrm rot="10800000" flipV="1">
            <a:off x="5479642" y="3358436"/>
            <a:ext cx="2257705" cy="83926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rgbClr val="FF66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5184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  <p:bldP spid="11" grpId="0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New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SPICE models exist for TFETs, NCFETs, CNFETs</a:t>
            </a:r>
          </a:p>
          <a:p>
            <a:pPr lvl="1"/>
            <a:r>
              <a:rPr lang="en-US" dirty="0" smtClean="0"/>
              <a:t>(Non-exhaustive list)</a:t>
            </a:r>
          </a:p>
          <a:p>
            <a:r>
              <a:rPr lang="en-US" dirty="0" smtClean="0"/>
              <a:t>This is not sufficient for architectural exploration</a:t>
            </a:r>
          </a:p>
          <a:p>
            <a:pPr lvl="1"/>
            <a:r>
              <a:rPr lang="en-US" dirty="0" smtClean="0"/>
              <a:t>Need energy per bit, delays, </a:t>
            </a:r>
            <a:r>
              <a:rPr lang="en-US" dirty="0" smtClean="0"/>
              <a:t>error rates, etc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Screen Shot 2015-04-29 at 5.51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85" y="2592963"/>
            <a:ext cx="2456421" cy="201388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>
            <a:off x="3608296" y="3266514"/>
            <a:ext cx="1516529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960" y="2045073"/>
            <a:ext cx="1068187" cy="8908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587" y="3131484"/>
            <a:ext cx="2843472" cy="119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36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New Memories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parameters for each option</a:t>
            </a:r>
          </a:p>
          <a:p>
            <a:r>
              <a:rPr lang="en-US" dirty="0" smtClean="0"/>
              <a:t>Plus, how to take advantage of </a:t>
            </a:r>
            <a:r>
              <a:rPr lang="en-US" dirty="0" smtClean="0">
                <a:solidFill>
                  <a:srgbClr val="FF0000"/>
                </a:solidFill>
              </a:rPr>
              <a:t>non-volatility </a:t>
            </a:r>
            <a:r>
              <a:rPr lang="en-US" dirty="0" smtClean="0"/>
              <a:t>close to cores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000" t="43883" r="25833" b="23219"/>
          <a:stretch/>
        </p:blipFill>
        <p:spPr>
          <a:xfrm>
            <a:off x="152400" y="1914923"/>
            <a:ext cx="8991600" cy="25381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4694" y="4378605"/>
            <a:ext cx="8839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J.S. Vetter and S. Mittal, “Opportunities for Nonvolatile Memory Systems in Extreme-Scale High </a:t>
            </a:r>
            <a:r>
              <a:rPr lang="en-US" sz="1600" dirty="0" smtClean="0"/>
              <a:t>Performance</a:t>
            </a:r>
            <a:r>
              <a:rPr lang="el-GR" sz="1600" dirty="0" smtClean="0"/>
              <a:t> </a:t>
            </a:r>
            <a:r>
              <a:rPr lang="en-US" sz="1600" dirty="0" smtClean="0"/>
              <a:t>Computing</a:t>
            </a:r>
            <a:r>
              <a:rPr lang="en-US" sz="1600" dirty="0"/>
              <a:t>,” </a:t>
            </a:r>
            <a:r>
              <a:rPr lang="en-US" sz="1600" dirty="0" err="1"/>
              <a:t>CiSE</a:t>
            </a:r>
            <a:r>
              <a:rPr lang="en-US" sz="1600" dirty="0"/>
              <a:t>, 17(2):73-82, 2015.</a:t>
            </a:r>
          </a:p>
        </p:txBody>
      </p:sp>
    </p:spTree>
    <p:extLst>
      <p:ext uri="{BB962C8B-B14F-4D97-AF65-F5344CB8AC3E}">
        <p14:creationId xmlns:p14="http://schemas.microsoft.com/office/powerpoint/2010/main" val="81134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permutations of layers change latencies and energies for communication</a:t>
            </a:r>
          </a:p>
          <a:p>
            <a:r>
              <a:rPr lang="en-US" dirty="0" smtClean="0"/>
              <a:t>Also, VIA technology is crucial</a:t>
            </a:r>
          </a:p>
          <a:p>
            <a:pPr lvl="1"/>
            <a:r>
              <a:rPr lang="en-US" dirty="0" smtClean="0"/>
              <a:t>As well as other challenges like heat density</a:t>
            </a:r>
          </a:p>
          <a:p>
            <a:r>
              <a:rPr lang="en-US" dirty="0" smtClean="0"/>
              <a:t>Would like to make architectural simulators aware of 3D stacking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580456" y="4348442"/>
            <a:ext cx="1915716" cy="420367"/>
            <a:chOff x="2826218" y="4354334"/>
            <a:chExt cx="1915716" cy="560488"/>
          </a:xfrm>
        </p:grpSpPr>
        <p:sp>
          <p:nvSpPr>
            <p:cNvPr id="20" name="Cube 19"/>
            <p:cNvSpPr/>
            <p:nvPr/>
          </p:nvSpPr>
          <p:spPr bwMode="auto">
            <a:xfrm>
              <a:off x="2826218" y="4354334"/>
              <a:ext cx="1915716" cy="560488"/>
            </a:xfrm>
            <a:prstGeom prst="cube">
              <a:avLst>
                <a:gd name="adj" fmla="val 67086"/>
              </a:avLst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65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25122" y="4410413"/>
              <a:ext cx="967733" cy="451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GP CPU</a:t>
              </a:r>
              <a:endParaRPr lang="en-US" sz="16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542485" y="4007405"/>
            <a:ext cx="1915716" cy="420366"/>
            <a:chOff x="4746721" y="4350244"/>
            <a:chExt cx="1915716" cy="560488"/>
          </a:xfrm>
        </p:grpSpPr>
        <p:sp>
          <p:nvSpPr>
            <p:cNvPr id="23" name="Cube 22"/>
            <p:cNvSpPr/>
            <p:nvPr/>
          </p:nvSpPr>
          <p:spPr bwMode="auto">
            <a:xfrm>
              <a:off x="4746721" y="4350244"/>
              <a:ext cx="1915716" cy="560488"/>
            </a:xfrm>
            <a:prstGeom prst="cube">
              <a:avLst>
                <a:gd name="adj" fmla="val 67086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-65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83596" y="4410412"/>
              <a:ext cx="928459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Memory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542485" y="3632165"/>
            <a:ext cx="1915716" cy="420366"/>
            <a:chOff x="552043" y="4410412"/>
            <a:chExt cx="1915716" cy="560488"/>
          </a:xfrm>
        </p:grpSpPr>
        <p:sp>
          <p:nvSpPr>
            <p:cNvPr id="26" name="Cube 25"/>
            <p:cNvSpPr/>
            <p:nvPr/>
          </p:nvSpPr>
          <p:spPr bwMode="auto">
            <a:xfrm>
              <a:off x="552043" y="4410412"/>
              <a:ext cx="1915716" cy="560488"/>
            </a:xfrm>
            <a:prstGeom prst="cube">
              <a:avLst>
                <a:gd name="adj" fmla="val 67086"/>
              </a:avLst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65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24248" y="4449755"/>
              <a:ext cx="1223412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Accelerator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595978" y="3279050"/>
            <a:ext cx="1918811" cy="420366"/>
            <a:chOff x="552043" y="4410412"/>
            <a:chExt cx="1918811" cy="560488"/>
          </a:xfrm>
        </p:grpSpPr>
        <p:sp>
          <p:nvSpPr>
            <p:cNvPr id="29" name="Cube 28"/>
            <p:cNvSpPr/>
            <p:nvPr/>
          </p:nvSpPr>
          <p:spPr bwMode="auto">
            <a:xfrm>
              <a:off x="552043" y="4410412"/>
              <a:ext cx="1915716" cy="560488"/>
            </a:xfrm>
            <a:prstGeom prst="cube">
              <a:avLst>
                <a:gd name="adj" fmla="val 67086"/>
              </a:avLst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65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8072" y="4449755"/>
              <a:ext cx="1872782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Other Functions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595977" y="2888191"/>
            <a:ext cx="1915716" cy="420366"/>
            <a:chOff x="552043" y="4410412"/>
            <a:chExt cx="1915716" cy="560488"/>
          </a:xfrm>
        </p:grpSpPr>
        <p:sp>
          <p:nvSpPr>
            <p:cNvPr id="32" name="Cube 31"/>
            <p:cNvSpPr/>
            <p:nvPr/>
          </p:nvSpPr>
          <p:spPr bwMode="auto">
            <a:xfrm>
              <a:off x="552043" y="4410412"/>
              <a:ext cx="1915716" cy="560488"/>
            </a:xfrm>
            <a:prstGeom prst="cube">
              <a:avLst>
                <a:gd name="adj" fmla="val 6708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-65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63646" y="4449755"/>
              <a:ext cx="914400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MRAM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0792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BNL_l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as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65" charset="0"/>
          </a:defRPr>
        </a:defPPr>
      </a:lstStyle>
    </a:lnDef>
  </a:objectDefaults>
  <a:extraClrSchemeLst>
    <a:extraClrScheme>
      <a:clrScheme name="Mas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Sli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Sli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Sli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Sli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Sli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Sli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LBNL_light.thmx</Template>
  <TotalTime>8020</TotalTime>
  <Words>463</Words>
  <Application>Microsoft Macintosh PowerPoint</Application>
  <PresentationFormat>On-screen Show (16:9)</PresentationFormat>
  <Paragraphs>99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LBNL_light</vt:lpstr>
      <vt:lpstr>Modeling of Novel Transistors, Manufacturing Technologies, and Architectures to Preserve Digital Computing Performance Scaling</vt:lpstr>
      <vt:lpstr>I’m an Architect</vt:lpstr>
      <vt:lpstr>Candidate Technologies To Preserve Moore’s Law Scaling</vt:lpstr>
      <vt:lpstr>Many Options</vt:lpstr>
      <vt:lpstr>Many Options</vt:lpstr>
      <vt:lpstr>The Goal: Evaluation Framework</vt:lpstr>
      <vt:lpstr>Modeling New Devices</vt:lpstr>
      <vt:lpstr>Modeling New Memories</vt:lpstr>
      <vt:lpstr>3D Integration</vt:lpstr>
      <vt:lpstr>Architectural Specialization</vt:lpstr>
      <vt:lpstr>What is the Point of This?</vt:lpstr>
      <vt:lpstr>What Infrastructure?</vt:lpstr>
      <vt:lpstr>Questions?</vt:lpstr>
    </vt:vector>
  </TitlesOfParts>
  <Company>Lawrence Berkeley National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Limits of Digital Computing</dc:title>
  <dc:creator>George Michelogiannakis</dc:creator>
  <cp:lastModifiedBy>George Michelogiannakis</cp:lastModifiedBy>
  <cp:revision>405</cp:revision>
  <cp:lastPrinted>2015-04-09T17:35:38Z</cp:lastPrinted>
  <dcterms:created xsi:type="dcterms:W3CDTF">2015-02-03T21:04:37Z</dcterms:created>
  <dcterms:modified xsi:type="dcterms:W3CDTF">2016-11-07T22:32:51Z</dcterms:modified>
</cp:coreProperties>
</file>